
<file path=[Content_Types].xml><?xml version="1.0" encoding="utf-8"?>
<Types xmlns="http://schemas.openxmlformats.org/package/2006/content-types">
  <Default Extension="png" ContentType="image/png"/>
  <Default Extension="bin" ContentType="application/vnd.openxmlformats-officedocument.oleObject"/>
  <Default Extension="svg" ContentType="image/svg+xml"/>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ags/tag1.xml" ContentType="application/vnd.openxmlformats-officedocument.presentationml.tags+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heme/themeOverride1.xml" ContentType="application/vnd.openxmlformats-officedocument.themeOverride+xml"/>
  <Override PartName="/ppt/tags/tag11.xml" ContentType="application/vnd.openxmlformats-officedocument.presentationml.tags+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1"/>
    <p:sldMasterId id="2147484578" r:id="rId2"/>
    <p:sldMasterId id="2147485095" r:id="rId3"/>
  </p:sldMasterIdLst>
  <p:notesMasterIdLst>
    <p:notesMasterId r:id="rId63"/>
  </p:notesMasterIdLst>
  <p:handoutMasterIdLst>
    <p:handoutMasterId r:id="rId64"/>
  </p:handoutMasterIdLst>
  <p:sldIdLst>
    <p:sldId id="449" r:id="rId4"/>
    <p:sldId id="369" r:id="rId5"/>
    <p:sldId id="373" r:id="rId6"/>
    <p:sldId id="374" r:id="rId7"/>
    <p:sldId id="372" r:id="rId8"/>
    <p:sldId id="428" r:id="rId9"/>
    <p:sldId id="441" r:id="rId10"/>
    <p:sldId id="442" r:id="rId11"/>
    <p:sldId id="392" r:id="rId12"/>
    <p:sldId id="389" r:id="rId13"/>
    <p:sldId id="375" r:id="rId14"/>
    <p:sldId id="381" r:id="rId15"/>
    <p:sldId id="376" r:id="rId16"/>
    <p:sldId id="377" r:id="rId17"/>
    <p:sldId id="378" r:id="rId18"/>
    <p:sldId id="379" r:id="rId19"/>
    <p:sldId id="380" r:id="rId20"/>
    <p:sldId id="383" r:id="rId21"/>
    <p:sldId id="401" r:id="rId22"/>
    <p:sldId id="402" r:id="rId23"/>
    <p:sldId id="385" r:id="rId24"/>
    <p:sldId id="386" r:id="rId25"/>
    <p:sldId id="417" r:id="rId26"/>
    <p:sldId id="387" r:id="rId27"/>
    <p:sldId id="388" r:id="rId28"/>
    <p:sldId id="404" r:id="rId29"/>
    <p:sldId id="406" r:id="rId30"/>
    <p:sldId id="405" r:id="rId31"/>
    <p:sldId id="418" r:id="rId32"/>
    <p:sldId id="407" r:id="rId33"/>
    <p:sldId id="408" r:id="rId34"/>
    <p:sldId id="419" r:id="rId35"/>
    <p:sldId id="420" r:id="rId36"/>
    <p:sldId id="421" r:id="rId37"/>
    <p:sldId id="422" r:id="rId38"/>
    <p:sldId id="451" r:id="rId39"/>
    <p:sldId id="423" r:id="rId40"/>
    <p:sldId id="409" r:id="rId41"/>
    <p:sldId id="439" r:id="rId42"/>
    <p:sldId id="430" r:id="rId43"/>
    <p:sldId id="431" r:id="rId44"/>
    <p:sldId id="432" r:id="rId45"/>
    <p:sldId id="433" r:id="rId46"/>
    <p:sldId id="434" r:id="rId47"/>
    <p:sldId id="435" r:id="rId48"/>
    <p:sldId id="436" r:id="rId49"/>
    <p:sldId id="437" r:id="rId50"/>
    <p:sldId id="438" r:id="rId51"/>
    <p:sldId id="400" r:id="rId52"/>
    <p:sldId id="384" r:id="rId53"/>
    <p:sldId id="467" r:id="rId54"/>
    <p:sldId id="468" r:id="rId55"/>
    <p:sldId id="469" r:id="rId56"/>
    <p:sldId id="470" r:id="rId57"/>
    <p:sldId id="471" r:id="rId58"/>
    <p:sldId id="472" r:id="rId59"/>
    <p:sldId id="440" r:id="rId60"/>
    <p:sldId id="473" r:id="rId61"/>
    <p:sldId id="371" r:id="rId62"/>
  </p:sldIdLst>
  <p:sldSz cx="12436475" cy="6994525"/>
  <p:notesSz cx="6858000" cy="9313863"/>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934" userDrawn="1">
          <p15:clr>
            <a:srgbClr val="A4A3A4"/>
          </p15:clr>
        </p15:guide>
        <p15:guide id="2" pos="2160"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erry Ryan" initials="KR" lastIdx="108" clrIdx="0">
    <p:extLst>
      <p:ext uri="{19B8F6BF-5375-455C-9EA6-DF929625EA0E}">
        <p15:presenceInfo xmlns:p15="http://schemas.microsoft.com/office/powerpoint/2012/main" userId="S-1-5-21-3649012876-1825867495-937646333-9142" providerId="AD"/>
      </p:ext>
    </p:extLst>
  </p:cmAuthor>
  <p:cmAuthor id="2" name="Lisa Rosenberger" initials="LR [2]" lastIdx="53" clrIdx="1">
    <p:extLst>
      <p:ext uri="{19B8F6BF-5375-455C-9EA6-DF929625EA0E}">
        <p15:presenceInfo xmlns:p15="http://schemas.microsoft.com/office/powerpoint/2012/main" userId="03f948e86cf43c95"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7ECF8"/>
    <a:srgbClr val="0072C6"/>
    <a:srgbClr val="0078D7"/>
    <a:srgbClr val="D6702B"/>
    <a:srgbClr val="00188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703" autoAdjust="0"/>
    <p:restoredTop sz="69934" autoAdjust="0"/>
  </p:normalViewPr>
  <p:slideViewPr>
    <p:cSldViewPr snapToGrid="0">
      <p:cViewPr varScale="1">
        <p:scale>
          <a:sx n="62" d="100"/>
          <a:sy n="62" d="100"/>
        </p:scale>
        <p:origin x="1764" y="66"/>
      </p:cViewPr>
      <p:guideLst/>
    </p:cSldViewPr>
  </p:slideViewPr>
  <p:outlineViewPr>
    <p:cViewPr>
      <p:scale>
        <a:sx n="33" d="100"/>
        <a:sy n="33" d="100"/>
      </p:scale>
      <p:origin x="0" y="-161"/>
    </p:cViewPr>
  </p:outlineViewPr>
  <p:notesTextViewPr>
    <p:cViewPr>
      <p:scale>
        <a:sx n="1" d="1"/>
        <a:sy n="1" d="1"/>
      </p:scale>
      <p:origin x="0" y="0"/>
    </p:cViewPr>
  </p:notesTextViewPr>
  <p:sorterViewPr>
    <p:cViewPr>
      <p:scale>
        <a:sx n="80" d="100"/>
        <a:sy n="80" d="100"/>
      </p:scale>
      <p:origin x="0" y="0"/>
    </p:cViewPr>
  </p:sorterViewPr>
  <p:notesViewPr>
    <p:cSldViewPr snapToGrid="0">
      <p:cViewPr varScale="1">
        <p:scale>
          <a:sx n="86" d="100"/>
          <a:sy n="86" d="100"/>
        </p:scale>
        <p:origin x="3864" y="96"/>
      </p:cViewPr>
      <p:guideLst>
        <p:guide orient="horz" pos="2934"/>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notesMaster" Target="notesMasters/notesMaster1.xml"/><Relationship Id="rId68" Type="http://schemas.openxmlformats.org/officeDocument/2006/relationships/theme" Target="theme/theme1.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presProps" Target="pres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61" Type="http://schemas.openxmlformats.org/officeDocument/2006/relationships/slide" Target="slides/slide58.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commentAuthors" Target="commentAuthor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handoutMaster" Target="handoutMasters/handoutMaster1.xml"/><Relationship Id="rId69" Type="http://schemas.openxmlformats.org/officeDocument/2006/relationships/tableStyles" Target="tableStyles.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viewProps" Target="viewProps.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E0530E8-F475-44C8-8D33-8196B8E37205}"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A20CDF29-583C-4C8C-9084-7D7FD5BE9F2F}">
      <dgm:prSet phldrT="[Text]"/>
      <dgm:spPr/>
      <dgm:t>
        <a:bodyPr/>
        <a:lstStyle/>
        <a:p>
          <a:r>
            <a:rPr lang="en-US" dirty="0"/>
            <a:t>Scalability</a:t>
          </a:r>
        </a:p>
      </dgm:t>
    </dgm:pt>
    <dgm:pt modelId="{B72C4848-B1C7-4ACC-B8EA-FC60588E7E20}" type="parTrans" cxnId="{002F6964-ADA3-4E4A-8D1F-C7AA40FEDF7B}">
      <dgm:prSet/>
      <dgm:spPr/>
      <dgm:t>
        <a:bodyPr/>
        <a:lstStyle/>
        <a:p>
          <a:endParaRPr lang="en-US"/>
        </a:p>
      </dgm:t>
    </dgm:pt>
    <dgm:pt modelId="{0ECBCB69-3B81-40D3-B604-F3C2D6AC7D2D}" type="sibTrans" cxnId="{002F6964-ADA3-4E4A-8D1F-C7AA40FEDF7B}">
      <dgm:prSet/>
      <dgm:spPr/>
      <dgm:t>
        <a:bodyPr/>
        <a:lstStyle/>
        <a:p>
          <a:endParaRPr lang="en-US"/>
        </a:p>
      </dgm:t>
    </dgm:pt>
    <dgm:pt modelId="{37C06017-F9E2-47E1-A59B-3FEB93591BE2}">
      <dgm:prSet phldrT="[Text]"/>
      <dgm:spPr/>
      <dgm:t>
        <a:bodyPr/>
        <a:lstStyle/>
        <a:p>
          <a:r>
            <a:rPr lang="en-US" dirty="0"/>
            <a:t>Features</a:t>
          </a:r>
        </a:p>
      </dgm:t>
    </dgm:pt>
    <dgm:pt modelId="{99E818ED-2F6F-4295-841A-27A00A3C0D34}" type="parTrans" cxnId="{4939137D-745E-4770-BFD9-7BE5B8D07174}">
      <dgm:prSet/>
      <dgm:spPr/>
      <dgm:t>
        <a:bodyPr/>
        <a:lstStyle/>
        <a:p>
          <a:endParaRPr lang="en-US"/>
        </a:p>
      </dgm:t>
    </dgm:pt>
    <dgm:pt modelId="{73E13AC5-2364-4045-977C-20178974E123}" type="sibTrans" cxnId="{4939137D-745E-4770-BFD9-7BE5B8D07174}">
      <dgm:prSet/>
      <dgm:spPr/>
      <dgm:t>
        <a:bodyPr/>
        <a:lstStyle/>
        <a:p>
          <a:endParaRPr lang="en-US"/>
        </a:p>
      </dgm:t>
    </dgm:pt>
    <dgm:pt modelId="{3364275F-4495-472D-A237-E6384A68DD36}">
      <dgm:prSet phldrT="[Text]"/>
      <dgm:spPr/>
      <dgm:t>
        <a:bodyPr/>
        <a:lstStyle/>
        <a:p>
          <a:r>
            <a:rPr lang="en-US" dirty="0">
              <a:latin typeface="+mj-lt"/>
            </a:rPr>
            <a:t>Standard (HDD) or Premium (SSD)</a:t>
          </a:r>
        </a:p>
      </dgm:t>
    </dgm:pt>
    <dgm:pt modelId="{1937DA36-A6FC-4AFC-B5EE-35F9E37072DC}" type="parTrans" cxnId="{BF628346-E6B4-458B-A0A8-13AD7E5731B5}">
      <dgm:prSet/>
      <dgm:spPr/>
      <dgm:t>
        <a:bodyPr/>
        <a:lstStyle/>
        <a:p>
          <a:endParaRPr lang="en-US"/>
        </a:p>
      </dgm:t>
    </dgm:pt>
    <dgm:pt modelId="{AF2D8281-4F5C-4651-A7AA-B388BF89A768}" type="sibTrans" cxnId="{BF628346-E6B4-458B-A0A8-13AD7E5731B5}">
      <dgm:prSet/>
      <dgm:spPr/>
      <dgm:t>
        <a:bodyPr/>
        <a:lstStyle/>
        <a:p>
          <a:endParaRPr lang="en-US"/>
        </a:p>
      </dgm:t>
    </dgm:pt>
    <dgm:pt modelId="{FCA8ADDB-08AC-4052-8362-121D3A584ED3}">
      <dgm:prSet phldrT="[Text]"/>
      <dgm:spPr/>
      <dgm:t>
        <a:bodyPr/>
        <a:lstStyle/>
        <a:p>
          <a:r>
            <a:rPr lang="en-US" dirty="0">
              <a:latin typeface="+mj-lt"/>
            </a:rPr>
            <a:t>500 TB per account</a:t>
          </a:r>
        </a:p>
      </dgm:t>
    </dgm:pt>
    <dgm:pt modelId="{7DFEAE88-876A-4C0E-A33C-417CDADFA5DE}" type="parTrans" cxnId="{8846544B-4452-4D85-97E3-1053B2F90854}">
      <dgm:prSet/>
      <dgm:spPr/>
      <dgm:t>
        <a:bodyPr/>
        <a:lstStyle/>
        <a:p>
          <a:endParaRPr lang="en-US"/>
        </a:p>
      </dgm:t>
    </dgm:pt>
    <dgm:pt modelId="{5DFDDB87-029F-4A31-BAD4-720270E899FC}" type="sibTrans" cxnId="{8846544B-4452-4D85-97E3-1053B2F90854}">
      <dgm:prSet/>
      <dgm:spPr/>
      <dgm:t>
        <a:bodyPr/>
        <a:lstStyle/>
        <a:p>
          <a:endParaRPr lang="en-US"/>
        </a:p>
      </dgm:t>
    </dgm:pt>
    <dgm:pt modelId="{E0B9212D-2D59-4230-A87D-D9CF7F43FCDF}">
      <dgm:prSet phldrT="[Text]"/>
      <dgm:spPr/>
      <dgm:t>
        <a:bodyPr/>
        <a:lstStyle/>
        <a:p>
          <a:r>
            <a:rPr lang="en-US" dirty="0">
              <a:latin typeface="+mj-lt"/>
            </a:rPr>
            <a:t>20k IOPS per service type</a:t>
          </a:r>
        </a:p>
      </dgm:t>
    </dgm:pt>
    <dgm:pt modelId="{6F2A2C48-67A4-4AA6-8BAB-47C986EFDDB6}" type="parTrans" cxnId="{E0986258-DDEE-4C23-B56A-E1A259C58452}">
      <dgm:prSet/>
      <dgm:spPr/>
      <dgm:t>
        <a:bodyPr/>
        <a:lstStyle/>
        <a:p>
          <a:endParaRPr lang="en-US"/>
        </a:p>
      </dgm:t>
    </dgm:pt>
    <dgm:pt modelId="{716309DE-51ED-4D58-BDDE-0911DF1CCEB8}" type="sibTrans" cxnId="{E0986258-DDEE-4C23-B56A-E1A259C58452}">
      <dgm:prSet/>
      <dgm:spPr/>
      <dgm:t>
        <a:bodyPr/>
        <a:lstStyle/>
        <a:p>
          <a:endParaRPr lang="en-US"/>
        </a:p>
      </dgm:t>
    </dgm:pt>
    <dgm:pt modelId="{62A6885F-680C-4AFE-BB74-2B74FDA641F9}">
      <dgm:prSet phldrT="[Text]"/>
      <dgm:spPr/>
      <dgm:t>
        <a:bodyPr/>
        <a:lstStyle/>
        <a:p>
          <a:r>
            <a:rPr lang="en-US" dirty="0">
              <a:latin typeface="+mj-lt"/>
            </a:rPr>
            <a:t>10-20 </a:t>
          </a:r>
          <a:r>
            <a:rPr lang="en-US" dirty="0" err="1">
              <a:latin typeface="+mj-lt"/>
            </a:rPr>
            <a:t>Gbps</a:t>
          </a:r>
          <a:r>
            <a:rPr lang="en-US" dirty="0">
              <a:latin typeface="+mj-lt"/>
            </a:rPr>
            <a:t> ingress</a:t>
          </a:r>
        </a:p>
      </dgm:t>
    </dgm:pt>
    <dgm:pt modelId="{7CD51434-ACE2-4EEC-A23A-26A0FDB1F736}" type="parTrans" cxnId="{3391AF0F-30D7-4F0B-8ECC-C32ABC370273}">
      <dgm:prSet/>
      <dgm:spPr/>
      <dgm:t>
        <a:bodyPr/>
        <a:lstStyle/>
        <a:p>
          <a:endParaRPr lang="en-US"/>
        </a:p>
      </dgm:t>
    </dgm:pt>
    <dgm:pt modelId="{5A93AC9C-3593-4A5D-9CCF-A5D5B4A97A55}" type="sibTrans" cxnId="{3391AF0F-30D7-4F0B-8ECC-C32ABC370273}">
      <dgm:prSet/>
      <dgm:spPr/>
      <dgm:t>
        <a:bodyPr/>
        <a:lstStyle/>
        <a:p>
          <a:endParaRPr lang="en-US"/>
        </a:p>
      </dgm:t>
    </dgm:pt>
    <dgm:pt modelId="{317775E2-BC49-4AF9-B0B8-52AFDBC70AE6}">
      <dgm:prSet phldrT="[Text]"/>
      <dgm:spPr/>
      <dgm:t>
        <a:bodyPr/>
        <a:lstStyle/>
        <a:p>
          <a:r>
            <a:rPr lang="en-US" dirty="0">
              <a:latin typeface="+mj-lt"/>
            </a:rPr>
            <a:t>20-30 </a:t>
          </a:r>
          <a:r>
            <a:rPr lang="en-US" dirty="0" err="1">
              <a:latin typeface="+mj-lt"/>
            </a:rPr>
            <a:t>Gbps</a:t>
          </a:r>
          <a:r>
            <a:rPr lang="en-US" dirty="0">
              <a:latin typeface="+mj-lt"/>
            </a:rPr>
            <a:t> egress</a:t>
          </a:r>
        </a:p>
      </dgm:t>
    </dgm:pt>
    <dgm:pt modelId="{BC747FCE-2C9D-4D83-8FB0-2993BF2CA340}" type="parTrans" cxnId="{F811F84E-F6F1-4D4D-A496-440FC5B2DBBA}">
      <dgm:prSet/>
      <dgm:spPr/>
      <dgm:t>
        <a:bodyPr/>
        <a:lstStyle/>
        <a:p>
          <a:endParaRPr lang="en-US"/>
        </a:p>
      </dgm:t>
    </dgm:pt>
    <dgm:pt modelId="{A0194461-B49F-497E-A969-7B9B90034A70}" type="sibTrans" cxnId="{F811F84E-F6F1-4D4D-A496-440FC5B2DBBA}">
      <dgm:prSet/>
      <dgm:spPr/>
      <dgm:t>
        <a:bodyPr/>
        <a:lstStyle/>
        <a:p>
          <a:endParaRPr lang="en-US"/>
        </a:p>
      </dgm:t>
    </dgm:pt>
    <dgm:pt modelId="{9416F4EC-7C16-4854-A31E-838C5C2B72A5}">
      <dgm:prSet phldrT="[Text]"/>
      <dgm:spPr/>
      <dgm:t>
        <a:bodyPr/>
        <a:lstStyle/>
        <a:p>
          <a:r>
            <a:rPr lang="en-US" dirty="0">
              <a:latin typeface="+mj-lt"/>
            </a:rPr>
            <a:t>Server Side Encryption (SSE)</a:t>
          </a:r>
        </a:p>
      </dgm:t>
    </dgm:pt>
    <dgm:pt modelId="{91C9B79D-F6CD-4C31-BB66-D4551711BC1F}" type="parTrans" cxnId="{4026FE03-7ABB-472D-8312-8FCC8889A8A4}">
      <dgm:prSet/>
      <dgm:spPr/>
      <dgm:t>
        <a:bodyPr/>
        <a:lstStyle/>
        <a:p>
          <a:endParaRPr lang="en-US"/>
        </a:p>
      </dgm:t>
    </dgm:pt>
    <dgm:pt modelId="{F6FA3ED1-7E79-4506-A99C-984FCF5AF484}" type="sibTrans" cxnId="{4026FE03-7ABB-472D-8312-8FCC8889A8A4}">
      <dgm:prSet/>
      <dgm:spPr/>
      <dgm:t>
        <a:bodyPr/>
        <a:lstStyle/>
        <a:p>
          <a:endParaRPr lang="en-US"/>
        </a:p>
      </dgm:t>
    </dgm:pt>
    <dgm:pt modelId="{4AC52C9B-B686-433B-84CF-177BB3FA8148}">
      <dgm:prSet phldrT="[Text]"/>
      <dgm:spPr/>
      <dgm:t>
        <a:bodyPr/>
        <a:lstStyle/>
        <a:p>
          <a:r>
            <a:rPr lang="en-US" dirty="0">
              <a:latin typeface="+mj-lt"/>
            </a:rPr>
            <a:t>Geo-redundant storage</a:t>
          </a:r>
        </a:p>
      </dgm:t>
    </dgm:pt>
    <dgm:pt modelId="{1A944813-B085-4233-A54C-133C8C655EBC}" type="parTrans" cxnId="{D97CB935-25B6-4668-BDA1-ADDA1FC3D01B}">
      <dgm:prSet/>
      <dgm:spPr/>
      <dgm:t>
        <a:bodyPr/>
        <a:lstStyle/>
        <a:p>
          <a:endParaRPr lang="en-US"/>
        </a:p>
      </dgm:t>
    </dgm:pt>
    <dgm:pt modelId="{7F5D9E17-B1D8-4EA8-832E-1CFF9A72DA57}" type="sibTrans" cxnId="{D97CB935-25B6-4668-BDA1-ADDA1FC3D01B}">
      <dgm:prSet/>
      <dgm:spPr/>
      <dgm:t>
        <a:bodyPr/>
        <a:lstStyle/>
        <a:p>
          <a:endParaRPr lang="en-US"/>
        </a:p>
      </dgm:t>
    </dgm:pt>
    <dgm:pt modelId="{F78CB0BB-0077-46F7-9FD1-6152F3BD9C8F}">
      <dgm:prSet phldrT="[Text]"/>
      <dgm:spPr/>
      <dgm:t>
        <a:bodyPr/>
        <a:lstStyle/>
        <a:p>
          <a:r>
            <a:rPr lang="en-US" dirty="0">
              <a:latin typeface="+mj-lt"/>
            </a:rPr>
            <a:t>Hot, cold, archive tiers use same API</a:t>
          </a:r>
        </a:p>
      </dgm:t>
    </dgm:pt>
    <dgm:pt modelId="{C12869E7-CE3E-456A-82E3-7D6F55FF9E99}" type="parTrans" cxnId="{65FBAAE5-9768-4E49-9084-57CDBA50BAE0}">
      <dgm:prSet/>
      <dgm:spPr/>
      <dgm:t>
        <a:bodyPr/>
        <a:lstStyle/>
        <a:p>
          <a:endParaRPr lang="en-US"/>
        </a:p>
      </dgm:t>
    </dgm:pt>
    <dgm:pt modelId="{A815023B-1363-401D-B758-E2CF1CF95937}" type="sibTrans" cxnId="{65FBAAE5-9768-4E49-9084-57CDBA50BAE0}">
      <dgm:prSet/>
      <dgm:spPr/>
      <dgm:t>
        <a:bodyPr/>
        <a:lstStyle/>
        <a:p>
          <a:endParaRPr lang="en-US"/>
        </a:p>
      </dgm:t>
    </dgm:pt>
    <dgm:pt modelId="{082AD7B9-C15F-4B46-ADC5-CC14E7A601D2}">
      <dgm:prSet phldrT="[Text]"/>
      <dgm:spPr/>
      <dgm:t>
        <a:bodyPr/>
        <a:lstStyle/>
        <a:p>
          <a:r>
            <a:rPr lang="en-US" dirty="0">
              <a:latin typeface="+mj-lt"/>
            </a:rPr>
            <a:t>Anonymous access Blob Containers</a:t>
          </a:r>
        </a:p>
      </dgm:t>
    </dgm:pt>
    <dgm:pt modelId="{3E06EC66-2A7F-4EC8-84EC-C3BF336877B2}" type="parTrans" cxnId="{29003DAA-324A-4654-923D-71D4094B9AC2}">
      <dgm:prSet/>
      <dgm:spPr/>
      <dgm:t>
        <a:bodyPr/>
        <a:lstStyle/>
        <a:p>
          <a:endParaRPr lang="en-US"/>
        </a:p>
      </dgm:t>
    </dgm:pt>
    <dgm:pt modelId="{A4FDE858-A4AE-45FD-8D30-2D30E10EF915}" type="sibTrans" cxnId="{29003DAA-324A-4654-923D-71D4094B9AC2}">
      <dgm:prSet/>
      <dgm:spPr/>
      <dgm:t>
        <a:bodyPr/>
        <a:lstStyle/>
        <a:p>
          <a:endParaRPr lang="en-US"/>
        </a:p>
      </dgm:t>
    </dgm:pt>
    <dgm:pt modelId="{7132EC87-1B98-45B7-BBDA-AC8B670166AD}">
      <dgm:prSet phldrT="[Text]"/>
      <dgm:spPr/>
      <dgm:t>
        <a:bodyPr/>
        <a:lstStyle/>
        <a:p>
          <a:r>
            <a:rPr lang="en-US" dirty="0">
              <a:latin typeface="+mj-lt"/>
            </a:rPr>
            <a:t>Shared Access Signatures</a:t>
          </a:r>
        </a:p>
      </dgm:t>
    </dgm:pt>
    <dgm:pt modelId="{E9295687-3AD9-42CC-9BEE-5AB0A5BBC7BD}" type="parTrans" cxnId="{5DF4D1DF-6C0B-4290-B2C6-16F578524F8E}">
      <dgm:prSet/>
      <dgm:spPr/>
      <dgm:t>
        <a:bodyPr/>
        <a:lstStyle/>
        <a:p>
          <a:endParaRPr lang="en-US"/>
        </a:p>
      </dgm:t>
    </dgm:pt>
    <dgm:pt modelId="{5FDFFBA6-4E44-4EAA-8C8D-36D9E364CDC0}" type="sibTrans" cxnId="{5DF4D1DF-6C0B-4290-B2C6-16F578524F8E}">
      <dgm:prSet/>
      <dgm:spPr/>
      <dgm:t>
        <a:bodyPr/>
        <a:lstStyle/>
        <a:p>
          <a:endParaRPr lang="en-US"/>
        </a:p>
      </dgm:t>
    </dgm:pt>
    <dgm:pt modelId="{C9297624-EF2C-42E0-9D4E-F006F2DB9923}" type="pres">
      <dgm:prSet presAssocID="{FE0530E8-F475-44C8-8D33-8196B8E37205}" presName="linear" presStyleCnt="0">
        <dgm:presLayoutVars>
          <dgm:animLvl val="lvl"/>
          <dgm:resizeHandles val="exact"/>
        </dgm:presLayoutVars>
      </dgm:prSet>
      <dgm:spPr/>
    </dgm:pt>
    <dgm:pt modelId="{A1380C3E-EF49-4F7C-A277-B418331270C6}" type="pres">
      <dgm:prSet presAssocID="{A20CDF29-583C-4C8C-9084-7D7FD5BE9F2F}" presName="parentText" presStyleLbl="node1" presStyleIdx="0" presStyleCnt="2">
        <dgm:presLayoutVars>
          <dgm:chMax val="0"/>
          <dgm:bulletEnabled val="1"/>
        </dgm:presLayoutVars>
      </dgm:prSet>
      <dgm:spPr/>
    </dgm:pt>
    <dgm:pt modelId="{15FB1477-4BDF-4F8C-9700-5AD6798E9DF6}" type="pres">
      <dgm:prSet presAssocID="{A20CDF29-583C-4C8C-9084-7D7FD5BE9F2F}" presName="childText" presStyleLbl="revTx" presStyleIdx="0" presStyleCnt="2">
        <dgm:presLayoutVars>
          <dgm:bulletEnabled val="1"/>
        </dgm:presLayoutVars>
      </dgm:prSet>
      <dgm:spPr/>
    </dgm:pt>
    <dgm:pt modelId="{D5C24507-8FFC-4E1F-B0F4-153026FAAE0B}" type="pres">
      <dgm:prSet presAssocID="{37C06017-F9E2-47E1-A59B-3FEB93591BE2}" presName="parentText" presStyleLbl="node1" presStyleIdx="1" presStyleCnt="2">
        <dgm:presLayoutVars>
          <dgm:chMax val="0"/>
          <dgm:bulletEnabled val="1"/>
        </dgm:presLayoutVars>
      </dgm:prSet>
      <dgm:spPr/>
    </dgm:pt>
    <dgm:pt modelId="{D40AEBB0-6A07-4295-8BFA-EF6C9C746F87}" type="pres">
      <dgm:prSet presAssocID="{37C06017-F9E2-47E1-A59B-3FEB93591BE2}" presName="childText" presStyleLbl="revTx" presStyleIdx="1" presStyleCnt="2">
        <dgm:presLayoutVars>
          <dgm:bulletEnabled val="1"/>
        </dgm:presLayoutVars>
      </dgm:prSet>
      <dgm:spPr/>
    </dgm:pt>
  </dgm:ptLst>
  <dgm:cxnLst>
    <dgm:cxn modelId="{A8BB7D00-5067-4F42-A043-0FFA977B6514}" type="presOf" srcId="{7132EC87-1B98-45B7-BBDA-AC8B670166AD}" destId="{D40AEBB0-6A07-4295-8BFA-EF6C9C746F87}" srcOrd="0" destOrd="2" presId="urn:microsoft.com/office/officeart/2005/8/layout/vList2"/>
    <dgm:cxn modelId="{4026FE03-7ABB-472D-8312-8FCC8889A8A4}" srcId="{37C06017-F9E2-47E1-A59B-3FEB93591BE2}" destId="{9416F4EC-7C16-4854-A31E-838C5C2B72A5}" srcOrd="3" destOrd="0" parTransId="{91C9B79D-F6CD-4C31-BB66-D4551711BC1F}" sibTransId="{F6FA3ED1-7E79-4506-A99C-984FCF5AF484}"/>
    <dgm:cxn modelId="{3391AF0F-30D7-4F0B-8ECC-C32ABC370273}" srcId="{A20CDF29-583C-4C8C-9084-7D7FD5BE9F2F}" destId="{62A6885F-680C-4AFE-BB74-2B74FDA641F9}" srcOrd="2" destOrd="0" parTransId="{7CD51434-ACE2-4EEC-A23A-26A0FDB1F736}" sibTransId="{5A93AC9C-3593-4A5D-9CCF-A5D5B4A97A55}"/>
    <dgm:cxn modelId="{7653A913-28A5-4EB7-A897-4262236E4924}" type="presOf" srcId="{FCA8ADDB-08AC-4052-8362-121D3A584ED3}" destId="{15FB1477-4BDF-4F8C-9700-5AD6798E9DF6}" srcOrd="0" destOrd="0" presId="urn:microsoft.com/office/officeart/2005/8/layout/vList2"/>
    <dgm:cxn modelId="{1D15331D-C6C8-4997-95D5-ED820889E08C}" type="presOf" srcId="{FE0530E8-F475-44C8-8D33-8196B8E37205}" destId="{C9297624-EF2C-42E0-9D4E-F006F2DB9923}" srcOrd="0" destOrd="0" presId="urn:microsoft.com/office/officeart/2005/8/layout/vList2"/>
    <dgm:cxn modelId="{CC755C29-B947-4BA0-8D52-4595E89C3ACD}" type="presOf" srcId="{A20CDF29-583C-4C8C-9084-7D7FD5BE9F2F}" destId="{A1380C3E-EF49-4F7C-A277-B418331270C6}" srcOrd="0" destOrd="0" presId="urn:microsoft.com/office/officeart/2005/8/layout/vList2"/>
    <dgm:cxn modelId="{D97CB935-25B6-4668-BDA1-ADDA1FC3D01B}" srcId="{37C06017-F9E2-47E1-A59B-3FEB93591BE2}" destId="{4AC52C9B-B686-433B-84CF-177BB3FA8148}" srcOrd="4" destOrd="0" parTransId="{1A944813-B085-4233-A54C-133C8C655EBC}" sibTransId="{7F5D9E17-B1D8-4EA8-832E-1CFF9A72DA57}"/>
    <dgm:cxn modelId="{002F6964-ADA3-4E4A-8D1F-C7AA40FEDF7B}" srcId="{FE0530E8-F475-44C8-8D33-8196B8E37205}" destId="{A20CDF29-583C-4C8C-9084-7D7FD5BE9F2F}" srcOrd="0" destOrd="0" parTransId="{B72C4848-B1C7-4ACC-B8EA-FC60588E7E20}" sibTransId="{0ECBCB69-3B81-40D3-B604-F3C2D6AC7D2D}"/>
    <dgm:cxn modelId="{BF628346-E6B4-458B-A0A8-13AD7E5731B5}" srcId="{37C06017-F9E2-47E1-A59B-3FEB93591BE2}" destId="{3364275F-4495-472D-A237-E6384A68DD36}" srcOrd="0" destOrd="0" parTransId="{1937DA36-A6FC-4AFC-B5EE-35F9E37072DC}" sibTransId="{AF2D8281-4F5C-4651-A7AA-B388BF89A768}"/>
    <dgm:cxn modelId="{3C13344A-7747-454B-9640-D5FDC5E2F6A8}" type="presOf" srcId="{082AD7B9-C15F-4B46-ADC5-CC14E7A601D2}" destId="{D40AEBB0-6A07-4295-8BFA-EF6C9C746F87}" srcOrd="0" destOrd="1" presId="urn:microsoft.com/office/officeart/2005/8/layout/vList2"/>
    <dgm:cxn modelId="{8846544B-4452-4D85-97E3-1053B2F90854}" srcId="{A20CDF29-583C-4C8C-9084-7D7FD5BE9F2F}" destId="{FCA8ADDB-08AC-4052-8362-121D3A584ED3}" srcOrd="0" destOrd="0" parTransId="{7DFEAE88-876A-4C0E-A33C-417CDADFA5DE}" sibTransId="{5DFDDB87-029F-4A31-BAD4-720270E899FC}"/>
    <dgm:cxn modelId="{F811F84E-F6F1-4D4D-A496-440FC5B2DBBA}" srcId="{A20CDF29-583C-4C8C-9084-7D7FD5BE9F2F}" destId="{317775E2-BC49-4AF9-B0B8-52AFDBC70AE6}" srcOrd="3" destOrd="0" parTransId="{BC747FCE-2C9D-4D83-8FB0-2993BF2CA340}" sibTransId="{A0194461-B49F-497E-A969-7B9B90034A70}"/>
    <dgm:cxn modelId="{E0986258-DDEE-4C23-B56A-E1A259C58452}" srcId="{A20CDF29-583C-4C8C-9084-7D7FD5BE9F2F}" destId="{E0B9212D-2D59-4230-A87D-D9CF7F43FCDF}" srcOrd="1" destOrd="0" parTransId="{6F2A2C48-67A4-4AA6-8BAB-47C986EFDDB6}" sibTransId="{716309DE-51ED-4D58-BDDE-0911DF1CCEB8}"/>
    <dgm:cxn modelId="{83EC3E7B-D4FC-463B-97AB-9869D1BD7837}" type="presOf" srcId="{9416F4EC-7C16-4854-A31E-838C5C2B72A5}" destId="{D40AEBB0-6A07-4295-8BFA-EF6C9C746F87}" srcOrd="0" destOrd="3" presId="urn:microsoft.com/office/officeart/2005/8/layout/vList2"/>
    <dgm:cxn modelId="{17B0947C-341A-4F9E-8C21-5F7474574E61}" type="presOf" srcId="{F78CB0BB-0077-46F7-9FD1-6152F3BD9C8F}" destId="{D40AEBB0-6A07-4295-8BFA-EF6C9C746F87}" srcOrd="0" destOrd="5" presId="urn:microsoft.com/office/officeart/2005/8/layout/vList2"/>
    <dgm:cxn modelId="{4939137D-745E-4770-BFD9-7BE5B8D07174}" srcId="{FE0530E8-F475-44C8-8D33-8196B8E37205}" destId="{37C06017-F9E2-47E1-A59B-3FEB93591BE2}" srcOrd="1" destOrd="0" parTransId="{99E818ED-2F6F-4295-841A-27A00A3C0D34}" sibTransId="{73E13AC5-2364-4045-977C-20178974E123}"/>
    <dgm:cxn modelId="{3D9E6D8A-D578-41FD-8E52-760CAB0CE41F}" type="presOf" srcId="{317775E2-BC49-4AF9-B0B8-52AFDBC70AE6}" destId="{15FB1477-4BDF-4F8C-9700-5AD6798E9DF6}" srcOrd="0" destOrd="3" presId="urn:microsoft.com/office/officeart/2005/8/layout/vList2"/>
    <dgm:cxn modelId="{29003DAA-324A-4654-923D-71D4094B9AC2}" srcId="{37C06017-F9E2-47E1-A59B-3FEB93591BE2}" destId="{082AD7B9-C15F-4B46-ADC5-CC14E7A601D2}" srcOrd="1" destOrd="0" parTransId="{3E06EC66-2A7F-4EC8-84EC-C3BF336877B2}" sibTransId="{A4FDE858-A4AE-45FD-8D30-2D30E10EF915}"/>
    <dgm:cxn modelId="{659BD7C4-0EBF-442A-A3FE-5B17684A287A}" type="presOf" srcId="{E0B9212D-2D59-4230-A87D-D9CF7F43FCDF}" destId="{15FB1477-4BDF-4F8C-9700-5AD6798E9DF6}" srcOrd="0" destOrd="1" presId="urn:microsoft.com/office/officeart/2005/8/layout/vList2"/>
    <dgm:cxn modelId="{5DF4D1DF-6C0B-4290-B2C6-16F578524F8E}" srcId="{37C06017-F9E2-47E1-A59B-3FEB93591BE2}" destId="{7132EC87-1B98-45B7-BBDA-AC8B670166AD}" srcOrd="2" destOrd="0" parTransId="{E9295687-3AD9-42CC-9BEE-5AB0A5BBC7BD}" sibTransId="{5FDFFBA6-4E44-4EAA-8C8D-36D9E364CDC0}"/>
    <dgm:cxn modelId="{DC768BE1-890F-48CE-8C3F-FE0AD7EF8963}" type="presOf" srcId="{3364275F-4495-472D-A237-E6384A68DD36}" destId="{D40AEBB0-6A07-4295-8BFA-EF6C9C746F87}" srcOrd="0" destOrd="0" presId="urn:microsoft.com/office/officeart/2005/8/layout/vList2"/>
    <dgm:cxn modelId="{65FBAAE5-9768-4E49-9084-57CDBA50BAE0}" srcId="{37C06017-F9E2-47E1-A59B-3FEB93591BE2}" destId="{F78CB0BB-0077-46F7-9FD1-6152F3BD9C8F}" srcOrd="5" destOrd="0" parTransId="{C12869E7-CE3E-456A-82E3-7D6F55FF9E99}" sibTransId="{A815023B-1363-401D-B758-E2CF1CF95937}"/>
    <dgm:cxn modelId="{16C877E7-F4AF-4AAD-861F-BC8273002CCE}" type="presOf" srcId="{37C06017-F9E2-47E1-A59B-3FEB93591BE2}" destId="{D5C24507-8FFC-4E1F-B0F4-153026FAAE0B}" srcOrd="0" destOrd="0" presId="urn:microsoft.com/office/officeart/2005/8/layout/vList2"/>
    <dgm:cxn modelId="{29A29AED-2A20-4A77-947A-01F92EFFE843}" type="presOf" srcId="{62A6885F-680C-4AFE-BB74-2B74FDA641F9}" destId="{15FB1477-4BDF-4F8C-9700-5AD6798E9DF6}" srcOrd="0" destOrd="2" presId="urn:microsoft.com/office/officeart/2005/8/layout/vList2"/>
    <dgm:cxn modelId="{2276BAF3-691A-4BBF-83DB-D842C0723642}" type="presOf" srcId="{4AC52C9B-B686-433B-84CF-177BB3FA8148}" destId="{D40AEBB0-6A07-4295-8BFA-EF6C9C746F87}" srcOrd="0" destOrd="4" presId="urn:microsoft.com/office/officeart/2005/8/layout/vList2"/>
    <dgm:cxn modelId="{469A6DFF-312A-4166-877F-ABB4179D0D33}" type="presParOf" srcId="{C9297624-EF2C-42E0-9D4E-F006F2DB9923}" destId="{A1380C3E-EF49-4F7C-A277-B418331270C6}" srcOrd="0" destOrd="0" presId="urn:microsoft.com/office/officeart/2005/8/layout/vList2"/>
    <dgm:cxn modelId="{62F6A7F8-FFE8-4B45-B3AC-EAEF5D9ABB94}" type="presParOf" srcId="{C9297624-EF2C-42E0-9D4E-F006F2DB9923}" destId="{15FB1477-4BDF-4F8C-9700-5AD6798E9DF6}" srcOrd="1" destOrd="0" presId="urn:microsoft.com/office/officeart/2005/8/layout/vList2"/>
    <dgm:cxn modelId="{AE0F9DBD-98A0-43BC-909E-A38DB40314DE}" type="presParOf" srcId="{C9297624-EF2C-42E0-9D4E-F006F2DB9923}" destId="{D5C24507-8FFC-4E1F-B0F4-153026FAAE0B}" srcOrd="2" destOrd="0" presId="urn:microsoft.com/office/officeart/2005/8/layout/vList2"/>
    <dgm:cxn modelId="{137C1DA9-411F-41E6-AE64-6AFC17F1EE7A}" type="presParOf" srcId="{C9297624-EF2C-42E0-9D4E-F006F2DB9923}" destId="{D40AEBB0-6A07-4295-8BFA-EF6C9C746F87}" srcOrd="3" destOrd="0" presId="urn:microsoft.com/office/officeart/2005/8/layout/vList2"/>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E0530E8-F475-44C8-8D33-8196B8E37205}"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A20CDF29-583C-4C8C-9084-7D7FD5BE9F2F}">
      <dgm:prSet phldrT="[Text]"/>
      <dgm:spPr/>
      <dgm:t>
        <a:bodyPr/>
        <a:lstStyle/>
        <a:p>
          <a:r>
            <a:rPr lang="en-US" dirty="0"/>
            <a:t>Features</a:t>
          </a:r>
        </a:p>
      </dgm:t>
    </dgm:pt>
    <dgm:pt modelId="{B72C4848-B1C7-4ACC-B8EA-FC60588E7E20}" type="parTrans" cxnId="{002F6964-ADA3-4E4A-8D1F-C7AA40FEDF7B}">
      <dgm:prSet/>
      <dgm:spPr/>
      <dgm:t>
        <a:bodyPr/>
        <a:lstStyle/>
        <a:p>
          <a:endParaRPr lang="en-US"/>
        </a:p>
      </dgm:t>
    </dgm:pt>
    <dgm:pt modelId="{0ECBCB69-3B81-40D3-B604-F3C2D6AC7D2D}" type="sibTrans" cxnId="{002F6964-ADA3-4E4A-8D1F-C7AA40FEDF7B}">
      <dgm:prSet/>
      <dgm:spPr/>
      <dgm:t>
        <a:bodyPr/>
        <a:lstStyle/>
        <a:p>
          <a:endParaRPr lang="en-US"/>
        </a:p>
      </dgm:t>
    </dgm:pt>
    <dgm:pt modelId="{FCA8ADDB-08AC-4052-8362-121D3A584ED3}">
      <dgm:prSet phldrT="[Text]"/>
      <dgm:spPr/>
      <dgm:t>
        <a:bodyPr/>
        <a:lstStyle/>
        <a:p>
          <a:r>
            <a:rPr lang="en-US" dirty="0">
              <a:latin typeface="+mj-lt"/>
            </a:rPr>
            <a:t>Query syntax – simple, Lucene</a:t>
          </a:r>
        </a:p>
      </dgm:t>
    </dgm:pt>
    <dgm:pt modelId="{7DFEAE88-876A-4C0E-A33C-417CDADFA5DE}" type="parTrans" cxnId="{8846544B-4452-4D85-97E3-1053B2F90854}">
      <dgm:prSet/>
      <dgm:spPr/>
      <dgm:t>
        <a:bodyPr/>
        <a:lstStyle/>
        <a:p>
          <a:endParaRPr lang="en-US"/>
        </a:p>
      </dgm:t>
    </dgm:pt>
    <dgm:pt modelId="{5DFDDB87-029F-4A31-BAD4-720270E899FC}" type="sibTrans" cxnId="{8846544B-4452-4D85-97E3-1053B2F90854}">
      <dgm:prSet/>
      <dgm:spPr/>
      <dgm:t>
        <a:bodyPr/>
        <a:lstStyle/>
        <a:p>
          <a:endParaRPr lang="en-US"/>
        </a:p>
      </dgm:t>
    </dgm:pt>
    <dgm:pt modelId="{F35E9A5F-82FA-41A3-A8EC-4D2513382606}">
      <dgm:prSet phldrT="[Text]"/>
      <dgm:spPr/>
      <dgm:t>
        <a:bodyPr/>
        <a:lstStyle/>
        <a:p>
          <a:r>
            <a:rPr lang="en-US" dirty="0">
              <a:latin typeface="+mj-lt"/>
            </a:rPr>
            <a:t>56 Languages</a:t>
          </a:r>
        </a:p>
      </dgm:t>
    </dgm:pt>
    <dgm:pt modelId="{FAC171EB-2530-4EB7-AA94-FDCB1634CF1A}" type="parTrans" cxnId="{08C1D821-20C2-4913-9DC1-6133991C9252}">
      <dgm:prSet/>
      <dgm:spPr/>
      <dgm:t>
        <a:bodyPr/>
        <a:lstStyle/>
        <a:p>
          <a:endParaRPr lang="en-US"/>
        </a:p>
      </dgm:t>
    </dgm:pt>
    <dgm:pt modelId="{744C249E-2E14-4833-AB03-40CD4BA94CC5}" type="sibTrans" cxnId="{08C1D821-20C2-4913-9DC1-6133991C9252}">
      <dgm:prSet/>
      <dgm:spPr/>
      <dgm:t>
        <a:bodyPr/>
        <a:lstStyle/>
        <a:p>
          <a:endParaRPr lang="en-US"/>
        </a:p>
      </dgm:t>
    </dgm:pt>
    <dgm:pt modelId="{C57BC0B7-C888-4256-AE6D-95380FD8404D}">
      <dgm:prSet phldrT="[Text]"/>
      <dgm:spPr/>
      <dgm:t>
        <a:bodyPr/>
        <a:lstStyle/>
        <a:p>
          <a:r>
            <a:rPr lang="en-US" dirty="0">
              <a:latin typeface="+mj-lt"/>
            </a:rPr>
            <a:t>Search suggestions</a:t>
          </a:r>
        </a:p>
      </dgm:t>
    </dgm:pt>
    <dgm:pt modelId="{308C33F4-E112-49C9-9C2A-C49508AEB264}" type="parTrans" cxnId="{FEB216A4-4478-4C09-8D48-59EBD279CBA5}">
      <dgm:prSet/>
      <dgm:spPr/>
      <dgm:t>
        <a:bodyPr/>
        <a:lstStyle/>
        <a:p>
          <a:endParaRPr lang="en-US"/>
        </a:p>
      </dgm:t>
    </dgm:pt>
    <dgm:pt modelId="{01016C6F-7ACD-434B-B97A-8E1960C94797}" type="sibTrans" cxnId="{FEB216A4-4478-4C09-8D48-59EBD279CBA5}">
      <dgm:prSet/>
      <dgm:spPr/>
      <dgm:t>
        <a:bodyPr/>
        <a:lstStyle/>
        <a:p>
          <a:endParaRPr lang="en-US"/>
        </a:p>
      </dgm:t>
    </dgm:pt>
    <dgm:pt modelId="{975BD1FF-546E-4A3B-B1B7-699E642E7F35}">
      <dgm:prSet phldrT="[Text]"/>
      <dgm:spPr/>
      <dgm:t>
        <a:bodyPr/>
        <a:lstStyle/>
        <a:p>
          <a:r>
            <a:rPr lang="en-US" dirty="0">
              <a:latin typeface="+mj-lt"/>
            </a:rPr>
            <a:t>Hit highlighting</a:t>
          </a:r>
        </a:p>
      </dgm:t>
    </dgm:pt>
    <dgm:pt modelId="{FA8F0BBE-F882-4725-AA7C-DAC6A23B12EF}" type="parTrans" cxnId="{1395DE85-2B8B-4836-B078-E11D9952A60E}">
      <dgm:prSet/>
      <dgm:spPr/>
      <dgm:t>
        <a:bodyPr/>
        <a:lstStyle/>
        <a:p>
          <a:endParaRPr lang="en-US"/>
        </a:p>
      </dgm:t>
    </dgm:pt>
    <dgm:pt modelId="{4E092F22-AD80-424C-A9DF-EF14D311907A}" type="sibTrans" cxnId="{1395DE85-2B8B-4836-B078-E11D9952A60E}">
      <dgm:prSet/>
      <dgm:spPr/>
      <dgm:t>
        <a:bodyPr/>
        <a:lstStyle/>
        <a:p>
          <a:endParaRPr lang="en-US"/>
        </a:p>
      </dgm:t>
    </dgm:pt>
    <dgm:pt modelId="{5BFBDBD2-9932-475B-BB2D-D4133126101E}">
      <dgm:prSet/>
      <dgm:spPr/>
      <dgm:t>
        <a:bodyPr/>
        <a:lstStyle/>
        <a:p>
          <a:r>
            <a:rPr lang="en-US" dirty="0">
              <a:latin typeface="+mj-lt"/>
            </a:rPr>
            <a:t>Faceted navigation</a:t>
          </a:r>
        </a:p>
      </dgm:t>
    </dgm:pt>
    <dgm:pt modelId="{FD0C5E62-BC4F-4455-8D14-BCA837CF913D}" type="parTrans" cxnId="{3A516092-EA50-4065-9750-7DA886A13154}">
      <dgm:prSet/>
      <dgm:spPr/>
      <dgm:t>
        <a:bodyPr/>
        <a:lstStyle/>
        <a:p>
          <a:endParaRPr lang="en-US"/>
        </a:p>
      </dgm:t>
    </dgm:pt>
    <dgm:pt modelId="{72748E9B-6BEA-48D6-9C83-306B9D2AC48B}" type="sibTrans" cxnId="{3A516092-EA50-4065-9750-7DA886A13154}">
      <dgm:prSet/>
      <dgm:spPr/>
      <dgm:t>
        <a:bodyPr/>
        <a:lstStyle/>
        <a:p>
          <a:endParaRPr lang="en-US"/>
        </a:p>
      </dgm:t>
    </dgm:pt>
    <dgm:pt modelId="{20A9E79A-1DA0-49C4-9D40-A75C07C44CBB}">
      <dgm:prSet/>
      <dgm:spPr/>
      <dgm:t>
        <a:bodyPr/>
        <a:lstStyle/>
        <a:p>
          <a:r>
            <a:rPr lang="en-US" dirty="0">
              <a:latin typeface="+mj-lt"/>
            </a:rPr>
            <a:t>Geo-spatial support</a:t>
          </a:r>
        </a:p>
      </dgm:t>
    </dgm:pt>
    <dgm:pt modelId="{82CDDAD6-F62D-4564-ADA9-7D10A37EED80}" type="parTrans" cxnId="{8B21A16A-2C40-40CA-B960-166BAE3AC74C}">
      <dgm:prSet/>
      <dgm:spPr/>
      <dgm:t>
        <a:bodyPr/>
        <a:lstStyle/>
        <a:p>
          <a:endParaRPr lang="en-US"/>
        </a:p>
      </dgm:t>
    </dgm:pt>
    <dgm:pt modelId="{3553ADAC-2590-4458-AE8C-9735C3F7A3B3}" type="sibTrans" cxnId="{8B21A16A-2C40-40CA-B960-166BAE3AC74C}">
      <dgm:prSet/>
      <dgm:spPr/>
      <dgm:t>
        <a:bodyPr/>
        <a:lstStyle/>
        <a:p>
          <a:endParaRPr lang="en-US"/>
        </a:p>
      </dgm:t>
    </dgm:pt>
    <dgm:pt modelId="{EAC33143-E927-48E9-B66D-DD6C7EC37B94}">
      <dgm:prSet/>
      <dgm:spPr/>
      <dgm:t>
        <a:bodyPr/>
        <a:lstStyle/>
        <a:p>
          <a:r>
            <a:rPr lang="en-US" dirty="0">
              <a:latin typeface="+mj-lt"/>
            </a:rPr>
            <a:t>Filters, sorting, paging</a:t>
          </a:r>
        </a:p>
      </dgm:t>
    </dgm:pt>
    <dgm:pt modelId="{1C2B0714-C72A-49EC-BDCD-D7CE5BC35798}" type="parTrans" cxnId="{1D10DD0E-942F-4480-BB33-BAD1FFD54716}">
      <dgm:prSet/>
      <dgm:spPr/>
      <dgm:t>
        <a:bodyPr/>
        <a:lstStyle/>
        <a:p>
          <a:endParaRPr lang="en-US"/>
        </a:p>
      </dgm:t>
    </dgm:pt>
    <dgm:pt modelId="{88311C1A-9085-4844-B07E-0987C37A35D5}" type="sibTrans" cxnId="{1D10DD0E-942F-4480-BB33-BAD1FFD54716}">
      <dgm:prSet/>
      <dgm:spPr/>
      <dgm:t>
        <a:bodyPr/>
        <a:lstStyle/>
        <a:p>
          <a:endParaRPr lang="en-US"/>
        </a:p>
      </dgm:t>
    </dgm:pt>
    <dgm:pt modelId="{A4BB506D-300F-4F61-9F13-0FF166B27AFD}">
      <dgm:prSet/>
      <dgm:spPr/>
      <dgm:t>
        <a:bodyPr/>
        <a:lstStyle/>
        <a:p>
          <a:r>
            <a:rPr lang="en-US" dirty="0">
              <a:latin typeface="+mj-lt"/>
            </a:rPr>
            <a:t>Fully managed, highly available</a:t>
          </a:r>
        </a:p>
      </dgm:t>
    </dgm:pt>
    <dgm:pt modelId="{0CE844AE-BFD9-4639-A657-A4DA66F06DA8}" type="parTrans" cxnId="{4F7E60FD-C173-4081-B406-B42344E94D2A}">
      <dgm:prSet/>
      <dgm:spPr/>
      <dgm:t>
        <a:bodyPr/>
        <a:lstStyle/>
        <a:p>
          <a:endParaRPr lang="en-US"/>
        </a:p>
      </dgm:t>
    </dgm:pt>
    <dgm:pt modelId="{E85CBED9-D913-43E4-856C-E1D81DD5897F}" type="sibTrans" cxnId="{4F7E60FD-C173-4081-B406-B42344E94D2A}">
      <dgm:prSet/>
      <dgm:spPr/>
      <dgm:t>
        <a:bodyPr/>
        <a:lstStyle/>
        <a:p>
          <a:endParaRPr lang="en-US"/>
        </a:p>
      </dgm:t>
    </dgm:pt>
    <dgm:pt modelId="{3DBCE691-1207-4D88-9FBA-98A0DE51A965}">
      <dgm:prSet/>
      <dgm:spPr/>
      <dgm:t>
        <a:bodyPr/>
        <a:lstStyle/>
        <a:p>
          <a:r>
            <a:rPr lang="en-US" dirty="0">
              <a:latin typeface="+mj-lt"/>
            </a:rPr>
            <a:t>Scoring profiles</a:t>
          </a:r>
        </a:p>
      </dgm:t>
    </dgm:pt>
    <dgm:pt modelId="{B7F586EC-649E-4FB2-A836-6ABFCA6CEE7B}" type="parTrans" cxnId="{FC490CB7-BC7C-414D-8FA4-E9ACC0CA26CE}">
      <dgm:prSet/>
      <dgm:spPr/>
      <dgm:t>
        <a:bodyPr/>
        <a:lstStyle/>
        <a:p>
          <a:endParaRPr lang="en-US"/>
        </a:p>
      </dgm:t>
    </dgm:pt>
    <dgm:pt modelId="{8D3EC402-BEFD-4DD9-BA90-D439D8354C62}" type="sibTrans" cxnId="{FC490CB7-BC7C-414D-8FA4-E9ACC0CA26CE}">
      <dgm:prSet/>
      <dgm:spPr/>
      <dgm:t>
        <a:bodyPr/>
        <a:lstStyle/>
        <a:p>
          <a:endParaRPr lang="en-US"/>
        </a:p>
      </dgm:t>
    </dgm:pt>
    <dgm:pt modelId="{149E6E42-F24B-418C-9516-8B95380E8E06}">
      <dgm:prSet/>
      <dgm:spPr/>
      <dgm:t>
        <a:bodyPr/>
        <a:lstStyle/>
        <a:p>
          <a:r>
            <a:rPr lang="en-US" dirty="0">
              <a:latin typeface="+mj-lt"/>
            </a:rPr>
            <a:t>Data connectors</a:t>
          </a:r>
        </a:p>
      </dgm:t>
    </dgm:pt>
    <dgm:pt modelId="{C6EFB733-BE7E-4AE4-8430-E313E71953B8}" type="parTrans" cxnId="{3F127183-D181-47C2-9059-4DC5FB16DFA4}">
      <dgm:prSet/>
      <dgm:spPr/>
      <dgm:t>
        <a:bodyPr/>
        <a:lstStyle/>
        <a:p>
          <a:endParaRPr lang="en-US"/>
        </a:p>
      </dgm:t>
    </dgm:pt>
    <dgm:pt modelId="{C8FF75F5-1094-47A0-A927-1AD6C277D716}" type="sibTrans" cxnId="{3F127183-D181-47C2-9059-4DC5FB16DFA4}">
      <dgm:prSet/>
      <dgm:spPr/>
      <dgm:t>
        <a:bodyPr/>
        <a:lstStyle/>
        <a:p>
          <a:endParaRPr lang="en-US"/>
        </a:p>
      </dgm:t>
    </dgm:pt>
    <dgm:pt modelId="{B29085A5-720F-481C-9D27-DB3DFC2C1B70}">
      <dgm:prSet/>
      <dgm:spPr/>
      <dgm:t>
        <a:bodyPr/>
        <a:lstStyle/>
        <a:p>
          <a:r>
            <a:rPr lang="en-US" dirty="0">
              <a:latin typeface="+mj-lt"/>
            </a:rPr>
            <a:t>Testing tools</a:t>
          </a:r>
        </a:p>
      </dgm:t>
    </dgm:pt>
    <dgm:pt modelId="{621463F3-4A3D-4164-AC27-3D9AFB9C0FDC}" type="parTrans" cxnId="{8CE7B0B3-49B9-468F-B939-940FE4093425}">
      <dgm:prSet/>
      <dgm:spPr/>
      <dgm:t>
        <a:bodyPr/>
        <a:lstStyle/>
        <a:p>
          <a:endParaRPr lang="en-US"/>
        </a:p>
      </dgm:t>
    </dgm:pt>
    <dgm:pt modelId="{BD4B639B-57FC-42EB-8220-2DBF80B9DFCB}" type="sibTrans" cxnId="{8CE7B0B3-49B9-468F-B939-940FE4093425}">
      <dgm:prSet/>
      <dgm:spPr/>
      <dgm:t>
        <a:bodyPr/>
        <a:lstStyle/>
        <a:p>
          <a:endParaRPr lang="en-US"/>
        </a:p>
      </dgm:t>
    </dgm:pt>
    <dgm:pt modelId="{25BBC4F2-D52E-42B2-9889-78D9830E9712}">
      <dgm:prSet/>
      <dgm:spPr/>
      <dgm:t>
        <a:bodyPr/>
        <a:lstStyle/>
        <a:p>
          <a:r>
            <a:rPr lang="en-US" dirty="0">
              <a:latin typeface="+mj-lt"/>
            </a:rPr>
            <a:t>Search analytics</a:t>
          </a:r>
        </a:p>
      </dgm:t>
    </dgm:pt>
    <dgm:pt modelId="{3C5F3B78-07C3-48C6-98F8-B66D7B7E7C40}" type="parTrans" cxnId="{6F892EC2-528E-471F-BA37-27ED9E3F2A08}">
      <dgm:prSet/>
      <dgm:spPr/>
      <dgm:t>
        <a:bodyPr/>
        <a:lstStyle/>
        <a:p>
          <a:endParaRPr lang="en-US"/>
        </a:p>
      </dgm:t>
    </dgm:pt>
    <dgm:pt modelId="{14277F98-E8BD-43D2-86D6-45BDEC0FFA92}" type="sibTrans" cxnId="{6F892EC2-528E-471F-BA37-27ED9E3F2A08}">
      <dgm:prSet/>
      <dgm:spPr/>
      <dgm:t>
        <a:bodyPr/>
        <a:lstStyle/>
        <a:p>
          <a:endParaRPr lang="en-US"/>
        </a:p>
      </dgm:t>
    </dgm:pt>
    <dgm:pt modelId="{C9297624-EF2C-42E0-9D4E-F006F2DB9923}" type="pres">
      <dgm:prSet presAssocID="{FE0530E8-F475-44C8-8D33-8196B8E37205}" presName="linear" presStyleCnt="0">
        <dgm:presLayoutVars>
          <dgm:animLvl val="lvl"/>
          <dgm:resizeHandles val="exact"/>
        </dgm:presLayoutVars>
      </dgm:prSet>
      <dgm:spPr/>
    </dgm:pt>
    <dgm:pt modelId="{A1380C3E-EF49-4F7C-A277-B418331270C6}" type="pres">
      <dgm:prSet presAssocID="{A20CDF29-583C-4C8C-9084-7D7FD5BE9F2F}" presName="parentText" presStyleLbl="node1" presStyleIdx="0" presStyleCnt="1">
        <dgm:presLayoutVars>
          <dgm:chMax val="0"/>
          <dgm:bulletEnabled val="1"/>
        </dgm:presLayoutVars>
      </dgm:prSet>
      <dgm:spPr/>
    </dgm:pt>
    <dgm:pt modelId="{15FB1477-4BDF-4F8C-9700-5AD6798E9DF6}" type="pres">
      <dgm:prSet presAssocID="{A20CDF29-583C-4C8C-9084-7D7FD5BE9F2F}" presName="childText" presStyleLbl="revTx" presStyleIdx="0" presStyleCnt="1">
        <dgm:presLayoutVars>
          <dgm:bulletEnabled val="1"/>
        </dgm:presLayoutVars>
      </dgm:prSet>
      <dgm:spPr/>
    </dgm:pt>
  </dgm:ptLst>
  <dgm:cxnLst>
    <dgm:cxn modelId="{1D10DD0E-942F-4480-BB33-BAD1FFD54716}" srcId="{A20CDF29-583C-4C8C-9084-7D7FD5BE9F2F}" destId="{EAC33143-E927-48E9-B66D-DD6C7EC37B94}" srcOrd="6" destOrd="0" parTransId="{1C2B0714-C72A-49EC-BDCD-D7CE5BC35798}" sibTransId="{88311C1A-9085-4844-B07E-0987C37A35D5}"/>
    <dgm:cxn modelId="{7653A913-28A5-4EB7-A897-4262236E4924}" type="presOf" srcId="{FCA8ADDB-08AC-4052-8362-121D3A584ED3}" destId="{15FB1477-4BDF-4F8C-9700-5AD6798E9DF6}" srcOrd="0" destOrd="0" presId="urn:microsoft.com/office/officeart/2005/8/layout/vList2"/>
    <dgm:cxn modelId="{1D15331D-C6C8-4997-95D5-ED820889E08C}" type="presOf" srcId="{FE0530E8-F475-44C8-8D33-8196B8E37205}" destId="{C9297624-EF2C-42E0-9D4E-F006F2DB9923}" srcOrd="0" destOrd="0" presId="urn:microsoft.com/office/officeart/2005/8/layout/vList2"/>
    <dgm:cxn modelId="{08C1D821-20C2-4913-9DC1-6133991C9252}" srcId="{A20CDF29-583C-4C8C-9084-7D7FD5BE9F2F}" destId="{F35E9A5F-82FA-41A3-A8EC-4D2513382606}" srcOrd="1" destOrd="0" parTransId="{FAC171EB-2530-4EB7-AA94-FDCB1634CF1A}" sibTransId="{744C249E-2E14-4833-AB03-40CD4BA94CC5}"/>
    <dgm:cxn modelId="{CC755C29-B947-4BA0-8D52-4595E89C3ACD}" type="presOf" srcId="{A20CDF29-583C-4C8C-9084-7D7FD5BE9F2F}" destId="{A1380C3E-EF49-4F7C-A277-B418331270C6}" srcOrd="0" destOrd="0" presId="urn:microsoft.com/office/officeart/2005/8/layout/vList2"/>
    <dgm:cxn modelId="{002F6964-ADA3-4E4A-8D1F-C7AA40FEDF7B}" srcId="{FE0530E8-F475-44C8-8D33-8196B8E37205}" destId="{A20CDF29-583C-4C8C-9084-7D7FD5BE9F2F}" srcOrd="0" destOrd="0" parTransId="{B72C4848-B1C7-4ACC-B8EA-FC60588E7E20}" sibTransId="{0ECBCB69-3B81-40D3-B604-F3C2D6AC7D2D}"/>
    <dgm:cxn modelId="{8B21A16A-2C40-40CA-B960-166BAE3AC74C}" srcId="{A20CDF29-583C-4C8C-9084-7D7FD5BE9F2F}" destId="{20A9E79A-1DA0-49C4-9D40-A75C07C44CBB}" srcOrd="5" destOrd="0" parTransId="{82CDDAD6-F62D-4564-ADA9-7D10A37EED80}" sibTransId="{3553ADAC-2590-4458-AE8C-9735C3F7A3B3}"/>
    <dgm:cxn modelId="{8846544B-4452-4D85-97E3-1053B2F90854}" srcId="{A20CDF29-583C-4C8C-9084-7D7FD5BE9F2F}" destId="{FCA8ADDB-08AC-4052-8362-121D3A584ED3}" srcOrd="0" destOrd="0" parTransId="{7DFEAE88-876A-4C0E-A33C-417CDADFA5DE}" sibTransId="{5DFDDB87-029F-4A31-BAD4-720270E899FC}"/>
    <dgm:cxn modelId="{3C731F4E-3031-4DEB-BEC3-55D3BB9E50C0}" type="presOf" srcId="{25BBC4F2-D52E-42B2-9889-78D9830E9712}" destId="{15FB1477-4BDF-4F8C-9700-5AD6798E9DF6}" srcOrd="0" destOrd="11" presId="urn:microsoft.com/office/officeart/2005/8/layout/vList2"/>
    <dgm:cxn modelId="{B0881E4F-3D0F-4C44-8FF5-DC7EF99B8712}" type="presOf" srcId="{A4BB506D-300F-4F61-9F13-0FF166B27AFD}" destId="{15FB1477-4BDF-4F8C-9700-5AD6798E9DF6}" srcOrd="0" destOrd="7" presId="urn:microsoft.com/office/officeart/2005/8/layout/vList2"/>
    <dgm:cxn modelId="{E134C67C-703F-4BA0-B6DE-344390D2A4F3}" type="presOf" srcId="{B29085A5-720F-481C-9D27-DB3DFC2C1B70}" destId="{15FB1477-4BDF-4F8C-9700-5AD6798E9DF6}" srcOrd="0" destOrd="10" presId="urn:microsoft.com/office/officeart/2005/8/layout/vList2"/>
    <dgm:cxn modelId="{3F127183-D181-47C2-9059-4DC5FB16DFA4}" srcId="{A20CDF29-583C-4C8C-9084-7D7FD5BE9F2F}" destId="{149E6E42-F24B-418C-9516-8B95380E8E06}" srcOrd="9" destOrd="0" parTransId="{C6EFB733-BE7E-4AE4-8430-E313E71953B8}" sibTransId="{C8FF75F5-1094-47A0-A927-1AD6C277D716}"/>
    <dgm:cxn modelId="{1395DE85-2B8B-4836-B078-E11D9952A60E}" srcId="{A20CDF29-583C-4C8C-9084-7D7FD5BE9F2F}" destId="{975BD1FF-546E-4A3B-B1B7-699E642E7F35}" srcOrd="3" destOrd="0" parTransId="{FA8F0BBE-F882-4725-AA7C-DAC6A23B12EF}" sibTransId="{4E092F22-AD80-424C-A9DF-EF14D311907A}"/>
    <dgm:cxn modelId="{3A516092-EA50-4065-9750-7DA886A13154}" srcId="{A20CDF29-583C-4C8C-9084-7D7FD5BE9F2F}" destId="{5BFBDBD2-9932-475B-BB2D-D4133126101E}" srcOrd="4" destOrd="0" parTransId="{FD0C5E62-BC4F-4455-8D14-BCA837CF913D}" sibTransId="{72748E9B-6BEA-48D6-9C83-306B9D2AC48B}"/>
    <dgm:cxn modelId="{FEB216A4-4478-4C09-8D48-59EBD279CBA5}" srcId="{A20CDF29-583C-4C8C-9084-7D7FD5BE9F2F}" destId="{C57BC0B7-C888-4256-AE6D-95380FD8404D}" srcOrd="2" destOrd="0" parTransId="{308C33F4-E112-49C9-9C2A-C49508AEB264}" sibTransId="{01016C6F-7ACD-434B-B97A-8E1960C94797}"/>
    <dgm:cxn modelId="{9204BBAC-1323-4EB4-9578-92BE94916CA7}" type="presOf" srcId="{20A9E79A-1DA0-49C4-9D40-A75C07C44CBB}" destId="{15FB1477-4BDF-4F8C-9700-5AD6798E9DF6}" srcOrd="0" destOrd="5" presId="urn:microsoft.com/office/officeart/2005/8/layout/vList2"/>
    <dgm:cxn modelId="{8CE7B0B3-49B9-468F-B939-940FE4093425}" srcId="{A20CDF29-583C-4C8C-9084-7D7FD5BE9F2F}" destId="{B29085A5-720F-481C-9D27-DB3DFC2C1B70}" srcOrd="10" destOrd="0" parTransId="{621463F3-4A3D-4164-AC27-3D9AFB9C0FDC}" sibTransId="{BD4B639B-57FC-42EB-8220-2DBF80B9DFCB}"/>
    <dgm:cxn modelId="{7A0DCDB3-5786-4CFE-A34A-96F290F6D15A}" type="presOf" srcId="{C57BC0B7-C888-4256-AE6D-95380FD8404D}" destId="{15FB1477-4BDF-4F8C-9700-5AD6798E9DF6}" srcOrd="0" destOrd="2" presId="urn:microsoft.com/office/officeart/2005/8/layout/vList2"/>
    <dgm:cxn modelId="{FC490CB7-BC7C-414D-8FA4-E9ACC0CA26CE}" srcId="{A20CDF29-583C-4C8C-9084-7D7FD5BE9F2F}" destId="{3DBCE691-1207-4D88-9FBA-98A0DE51A965}" srcOrd="8" destOrd="0" parTransId="{B7F586EC-649E-4FB2-A836-6ABFCA6CEE7B}" sibTransId="{8D3EC402-BEFD-4DD9-BA90-D439D8354C62}"/>
    <dgm:cxn modelId="{018243BC-9C07-4048-854B-4B61997B931A}" type="presOf" srcId="{3DBCE691-1207-4D88-9FBA-98A0DE51A965}" destId="{15FB1477-4BDF-4F8C-9700-5AD6798E9DF6}" srcOrd="0" destOrd="8" presId="urn:microsoft.com/office/officeart/2005/8/layout/vList2"/>
    <dgm:cxn modelId="{6F892EC2-528E-471F-BA37-27ED9E3F2A08}" srcId="{A20CDF29-583C-4C8C-9084-7D7FD5BE9F2F}" destId="{25BBC4F2-D52E-42B2-9889-78D9830E9712}" srcOrd="11" destOrd="0" parTransId="{3C5F3B78-07C3-48C6-98F8-B66D7B7E7C40}" sibTransId="{14277F98-E8BD-43D2-86D6-45BDEC0FFA92}"/>
    <dgm:cxn modelId="{BA141DD2-422F-4752-BB0A-9CC2CB98F3D7}" type="presOf" srcId="{5BFBDBD2-9932-475B-BB2D-D4133126101E}" destId="{15FB1477-4BDF-4F8C-9700-5AD6798E9DF6}" srcOrd="0" destOrd="4" presId="urn:microsoft.com/office/officeart/2005/8/layout/vList2"/>
    <dgm:cxn modelId="{EC4351EF-7176-4C84-B7F2-0A191AD71567}" type="presOf" srcId="{975BD1FF-546E-4A3B-B1B7-699E642E7F35}" destId="{15FB1477-4BDF-4F8C-9700-5AD6798E9DF6}" srcOrd="0" destOrd="3" presId="urn:microsoft.com/office/officeart/2005/8/layout/vList2"/>
    <dgm:cxn modelId="{522FB6F1-8EF4-493A-832C-466339355DFA}" type="presOf" srcId="{149E6E42-F24B-418C-9516-8B95380E8E06}" destId="{15FB1477-4BDF-4F8C-9700-5AD6798E9DF6}" srcOrd="0" destOrd="9" presId="urn:microsoft.com/office/officeart/2005/8/layout/vList2"/>
    <dgm:cxn modelId="{577AD7F1-E2BA-4676-A41C-E6ECEF951886}" type="presOf" srcId="{EAC33143-E927-48E9-B66D-DD6C7EC37B94}" destId="{15FB1477-4BDF-4F8C-9700-5AD6798E9DF6}" srcOrd="0" destOrd="6" presId="urn:microsoft.com/office/officeart/2005/8/layout/vList2"/>
    <dgm:cxn modelId="{1B6AD6F3-5539-475F-B1D0-2EE208954708}" type="presOf" srcId="{F35E9A5F-82FA-41A3-A8EC-4D2513382606}" destId="{15FB1477-4BDF-4F8C-9700-5AD6798E9DF6}" srcOrd="0" destOrd="1" presId="urn:microsoft.com/office/officeart/2005/8/layout/vList2"/>
    <dgm:cxn modelId="{4F7E60FD-C173-4081-B406-B42344E94D2A}" srcId="{A20CDF29-583C-4C8C-9084-7D7FD5BE9F2F}" destId="{A4BB506D-300F-4F61-9F13-0FF166B27AFD}" srcOrd="7" destOrd="0" parTransId="{0CE844AE-BFD9-4639-A657-A4DA66F06DA8}" sibTransId="{E85CBED9-D913-43E4-856C-E1D81DD5897F}"/>
    <dgm:cxn modelId="{469A6DFF-312A-4166-877F-ABB4179D0D33}" type="presParOf" srcId="{C9297624-EF2C-42E0-9D4E-F006F2DB9923}" destId="{A1380C3E-EF49-4F7C-A277-B418331270C6}" srcOrd="0" destOrd="0" presId="urn:microsoft.com/office/officeart/2005/8/layout/vList2"/>
    <dgm:cxn modelId="{62F6A7F8-FFE8-4B45-B3AC-EAEF5D9ABB94}" type="presParOf" srcId="{C9297624-EF2C-42E0-9D4E-F006F2DB9923}" destId="{15FB1477-4BDF-4F8C-9700-5AD6798E9DF6}" srcOrd="1" destOrd="0" presId="urn:microsoft.com/office/officeart/2005/8/layout/vList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380C3E-EF49-4F7C-A277-B418331270C6}">
      <dsp:nvSpPr>
        <dsp:cNvPr id="0" name=""/>
        <dsp:cNvSpPr/>
      </dsp:nvSpPr>
      <dsp:spPr>
        <a:xfrm>
          <a:off x="0" y="70619"/>
          <a:ext cx="4413301" cy="66924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dirty="0"/>
            <a:t>Scalability</a:t>
          </a:r>
        </a:p>
      </dsp:txBody>
      <dsp:txXfrm>
        <a:off x="32670" y="103289"/>
        <a:ext cx="4347961" cy="603900"/>
      </dsp:txXfrm>
    </dsp:sp>
    <dsp:sp modelId="{15FB1477-4BDF-4F8C-9700-5AD6798E9DF6}">
      <dsp:nvSpPr>
        <dsp:cNvPr id="0" name=""/>
        <dsp:cNvSpPr/>
      </dsp:nvSpPr>
      <dsp:spPr>
        <a:xfrm>
          <a:off x="0" y="739859"/>
          <a:ext cx="4413301" cy="15069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0122" tIns="33020" rIns="184912" bIns="33020" numCol="1" spcCol="1270" anchor="t" anchorCtr="0">
          <a:noAutofit/>
        </a:bodyPr>
        <a:lstStyle/>
        <a:p>
          <a:pPr marL="228600" lvl="1" indent="-228600" algn="l" defTabSz="889000">
            <a:lnSpc>
              <a:spcPct val="90000"/>
            </a:lnSpc>
            <a:spcBef>
              <a:spcPct val="0"/>
            </a:spcBef>
            <a:spcAft>
              <a:spcPct val="20000"/>
            </a:spcAft>
            <a:buChar char="•"/>
          </a:pPr>
          <a:r>
            <a:rPr lang="en-US" sz="2000" kern="1200" dirty="0">
              <a:latin typeface="+mj-lt"/>
            </a:rPr>
            <a:t>500 TB per account</a:t>
          </a:r>
        </a:p>
        <a:p>
          <a:pPr marL="228600" lvl="1" indent="-228600" algn="l" defTabSz="889000">
            <a:lnSpc>
              <a:spcPct val="90000"/>
            </a:lnSpc>
            <a:spcBef>
              <a:spcPct val="0"/>
            </a:spcBef>
            <a:spcAft>
              <a:spcPct val="20000"/>
            </a:spcAft>
            <a:buChar char="•"/>
          </a:pPr>
          <a:r>
            <a:rPr lang="en-US" sz="2000" kern="1200" dirty="0">
              <a:latin typeface="+mj-lt"/>
            </a:rPr>
            <a:t>20k IOPS per service type</a:t>
          </a:r>
        </a:p>
        <a:p>
          <a:pPr marL="228600" lvl="1" indent="-228600" algn="l" defTabSz="889000">
            <a:lnSpc>
              <a:spcPct val="90000"/>
            </a:lnSpc>
            <a:spcBef>
              <a:spcPct val="0"/>
            </a:spcBef>
            <a:spcAft>
              <a:spcPct val="20000"/>
            </a:spcAft>
            <a:buChar char="•"/>
          </a:pPr>
          <a:r>
            <a:rPr lang="en-US" sz="2000" kern="1200" dirty="0">
              <a:latin typeface="+mj-lt"/>
            </a:rPr>
            <a:t>10-20 </a:t>
          </a:r>
          <a:r>
            <a:rPr lang="en-US" sz="2000" kern="1200" dirty="0" err="1">
              <a:latin typeface="+mj-lt"/>
            </a:rPr>
            <a:t>Gbps</a:t>
          </a:r>
          <a:r>
            <a:rPr lang="en-US" sz="2000" kern="1200" dirty="0">
              <a:latin typeface="+mj-lt"/>
            </a:rPr>
            <a:t> ingress</a:t>
          </a:r>
        </a:p>
        <a:p>
          <a:pPr marL="228600" lvl="1" indent="-228600" algn="l" defTabSz="889000">
            <a:lnSpc>
              <a:spcPct val="90000"/>
            </a:lnSpc>
            <a:spcBef>
              <a:spcPct val="0"/>
            </a:spcBef>
            <a:spcAft>
              <a:spcPct val="20000"/>
            </a:spcAft>
            <a:buChar char="•"/>
          </a:pPr>
          <a:r>
            <a:rPr lang="en-US" sz="2000" kern="1200" dirty="0">
              <a:latin typeface="+mj-lt"/>
            </a:rPr>
            <a:t>20-30 </a:t>
          </a:r>
          <a:r>
            <a:rPr lang="en-US" sz="2000" kern="1200" dirty="0" err="1">
              <a:latin typeface="+mj-lt"/>
            </a:rPr>
            <a:t>Gbps</a:t>
          </a:r>
          <a:r>
            <a:rPr lang="en-US" sz="2000" kern="1200" dirty="0">
              <a:latin typeface="+mj-lt"/>
            </a:rPr>
            <a:t> egress</a:t>
          </a:r>
        </a:p>
      </dsp:txBody>
      <dsp:txXfrm>
        <a:off x="0" y="739859"/>
        <a:ext cx="4413301" cy="1506960"/>
      </dsp:txXfrm>
    </dsp:sp>
    <dsp:sp modelId="{D5C24507-8FFC-4E1F-B0F4-153026FAAE0B}">
      <dsp:nvSpPr>
        <dsp:cNvPr id="0" name=""/>
        <dsp:cNvSpPr/>
      </dsp:nvSpPr>
      <dsp:spPr>
        <a:xfrm>
          <a:off x="0" y="2246819"/>
          <a:ext cx="4413301" cy="66924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dirty="0"/>
            <a:t>Features</a:t>
          </a:r>
        </a:p>
      </dsp:txBody>
      <dsp:txXfrm>
        <a:off x="32670" y="2279489"/>
        <a:ext cx="4347961" cy="603900"/>
      </dsp:txXfrm>
    </dsp:sp>
    <dsp:sp modelId="{D40AEBB0-6A07-4295-8BFA-EF6C9C746F87}">
      <dsp:nvSpPr>
        <dsp:cNvPr id="0" name=""/>
        <dsp:cNvSpPr/>
      </dsp:nvSpPr>
      <dsp:spPr>
        <a:xfrm>
          <a:off x="0" y="2916059"/>
          <a:ext cx="4413301" cy="22604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0122" tIns="33020" rIns="184912" bIns="33020" numCol="1" spcCol="1270" anchor="t" anchorCtr="0">
          <a:noAutofit/>
        </a:bodyPr>
        <a:lstStyle/>
        <a:p>
          <a:pPr marL="228600" lvl="1" indent="-228600" algn="l" defTabSz="889000">
            <a:lnSpc>
              <a:spcPct val="90000"/>
            </a:lnSpc>
            <a:spcBef>
              <a:spcPct val="0"/>
            </a:spcBef>
            <a:spcAft>
              <a:spcPct val="20000"/>
            </a:spcAft>
            <a:buChar char="•"/>
          </a:pPr>
          <a:r>
            <a:rPr lang="en-US" sz="2000" kern="1200" dirty="0">
              <a:latin typeface="+mj-lt"/>
            </a:rPr>
            <a:t>Standard (HDD) or Premium (SSD)</a:t>
          </a:r>
        </a:p>
        <a:p>
          <a:pPr marL="228600" lvl="1" indent="-228600" algn="l" defTabSz="889000">
            <a:lnSpc>
              <a:spcPct val="90000"/>
            </a:lnSpc>
            <a:spcBef>
              <a:spcPct val="0"/>
            </a:spcBef>
            <a:spcAft>
              <a:spcPct val="20000"/>
            </a:spcAft>
            <a:buChar char="•"/>
          </a:pPr>
          <a:r>
            <a:rPr lang="en-US" sz="2000" kern="1200" dirty="0">
              <a:latin typeface="+mj-lt"/>
            </a:rPr>
            <a:t>Anonymous access Blob Containers</a:t>
          </a:r>
        </a:p>
        <a:p>
          <a:pPr marL="228600" lvl="1" indent="-228600" algn="l" defTabSz="889000">
            <a:lnSpc>
              <a:spcPct val="90000"/>
            </a:lnSpc>
            <a:spcBef>
              <a:spcPct val="0"/>
            </a:spcBef>
            <a:spcAft>
              <a:spcPct val="20000"/>
            </a:spcAft>
            <a:buChar char="•"/>
          </a:pPr>
          <a:r>
            <a:rPr lang="en-US" sz="2000" kern="1200" dirty="0">
              <a:latin typeface="+mj-lt"/>
            </a:rPr>
            <a:t>Shared Access Signatures</a:t>
          </a:r>
        </a:p>
        <a:p>
          <a:pPr marL="228600" lvl="1" indent="-228600" algn="l" defTabSz="889000">
            <a:lnSpc>
              <a:spcPct val="90000"/>
            </a:lnSpc>
            <a:spcBef>
              <a:spcPct val="0"/>
            </a:spcBef>
            <a:spcAft>
              <a:spcPct val="20000"/>
            </a:spcAft>
            <a:buChar char="•"/>
          </a:pPr>
          <a:r>
            <a:rPr lang="en-US" sz="2000" kern="1200" dirty="0">
              <a:latin typeface="+mj-lt"/>
            </a:rPr>
            <a:t>Server Side Encryption (SSE)</a:t>
          </a:r>
        </a:p>
        <a:p>
          <a:pPr marL="228600" lvl="1" indent="-228600" algn="l" defTabSz="889000">
            <a:lnSpc>
              <a:spcPct val="90000"/>
            </a:lnSpc>
            <a:spcBef>
              <a:spcPct val="0"/>
            </a:spcBef>
            <a:spcAft>
              <a:spcPct val="20000"/>
            </a:spcAft>
            <a:buChar char="•"/>
          </a:pPr>
          <a:r>
            <a:rPr lang="en-US" sz="2000" kern="1200" dirty="0">
              <a:latin typeface="+mj-lt"/>
            </a:rPr>
            <a:t>Geo-redundant storage</a:t>
          </a:r>
        </a:p>
        <a:p>
          <a:pPr marL="228600" lvl="1" indent="-228600" algn="l" defTabSz="889000">
            <a:lnSpc>
              <a:spcPct val="90000"/>
            </a:lnSpc>
            <a:spcBef>
              <a:spcPct val="0"/>
            </a:spcBef>
            <a:spcAft>
              <a:spcPct val="20000"/>
            </a:spcAft>
            <a:buChar char="•"/>
          </a:pPr>
          <a:r>
            <a:rPr lang="en-US" sz="2000" kern="1200" dirty="0">
              <a:latin typeface="+mj-lt"/>
            </a:rPr>
            <a:t>Hot, cold, archive tiers use same API</a:t>
          </a:r>
        </a:p>
      </dsp:txBody>
      <dsp:txXfrm>
        <a:off x="0" y="2916059"/>
        <a:ext cx="4413301" cy="226044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380C3E-EF49-4F7C-A277-B418331270C6}">
      <dsp:nvSpPr>
        <dsp:cNvPr id="0" name=""/>
        <dsp:cNvSpPr/>
      </dsp:nvSpPr>
      <dsp:spPr>
        <a:xfrm>
          <a:off x="0" y="28499"/>
          <a:ext cx="3861866" cy="66924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dirty="0"/>
            <a:t>Features</a:t>
          </a:r>
        </a:p>
      </dsp:txBody>
      <dsp:txXfrm>
        <a:off x="32670" y="61169"/>
        <a:ext cx="3796526" cy="603900"/>
      </dsp:txXfrm>
    </dsp:sp>
    <dsp:sp modelId="{15FB1477-4BDF-4F8C-9700-5AD6798E9DF6}">
      <dsp:nvSpPr>
        <dsp:cNvPr id="0" name=""/>
        <dsp:cNvSpPr/>
      </dsp:nvSpPr>
      <dsp:spPr>
        <a:xfrm>
          <a:off x="0" y="697739"/>
          <a:ext cx="3861866" cy="45208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2614" tIns="33020" rIns="184912" bIns="33020" numCol="1" spcCol="1270" anchor="t" anchorCtr="0">
          <a:noAutofit/>
        </a:bodyPr>
        <a:lstStyle/>
        <a:p>
          <a:pPr marL="228600" lvl="1" indent="-228600" algn="l" defTabSz="889000">
            <a:lnSpc>
              <a:spcPct val="90000"/>
            </a:lnSpc>
            <a:spcBef>
              <a:spcPct val="0"/>
            </a:spcBef>
            <a:spcAft>
              <a:spcPct val="20000"/>
            </a:spcAft>
            <a:buChar char="•"/>
          </a:pPr>
          <a:r>
            <a:rPr lang="en-US" sz="2000" kern="1200" dirty="0">
              <a:latin typeface="+mj-lt"/>
            </a:rPr>
            <a:t>Query syntax – simple, Lucene</a:t>
          </a:r>
        </a:p>
        <a:p>
          <a:pPr marL="228600" lvl="1" indent="-228600" algn="l" defTabSz="889000">
            <a:lnSpc>
              <a:spcPct val="90000"/>
            </a:lnSpc>
            <a:spcBef>
              <a:spcPct val="0"/>
            </a:spcBef>
            <a:spcAft>
              <a:spcPct val="20000"/>
            </a:spcAft>
            <a:buChar char="•"/>
          </a:pPr>
          <a:r>
            <a:rPr lang="en-US" sz="2000" kern="1200" dirty="0">
              <a:latin typeface="+mj-lt"/>
            </a:rPr>
            <a:t>56 Languages</a:t>
          </a:r>
        </a:p>
        <a:p>
          <a:pPr marL="228600" lvl="1" indent="-228600" algn="l" defTabSz="889000">
            <a:lnSpc>
              <a:spcPct val="90000"/>
            </a:lnSpc>
            <a:spcBef>
              <a:spcPct val="0"/>
            </a:spcBef>
            <a:spcAft>
              <a:spcPct val="20000"/>
            </a:spcAft>
            <a:buChar char="•"/>
          </a:pPr>
          <a:r>
            <a:rPr lang="en-US" sz="2000" kern="1200" dirty="0">
              <a:latin typeface="+mj-lt"/>
            </a:rPr>
            <a:t>Search suggestions</a:t>
          </a:r>
        </a:p>
        <a:p>
          <a:pPr marL="228600" lvl="1" indent="-228600" algn="l" defTabSz="889000">
            <a:lnSpc>
              <a:spcPct val="90000"/>
            </a:lnSpc>
            <a:spcBef>
              <a:spcPct val="0"/>
            </a:spcBef>
            <a:spcAft>
              <a:spcPct val="20000"/>
            </a:spcAft>
            <a:buChar char="•"/>
          </a:pPr>
          <a:r>
            <a:rPr lang="en-US" sz="2000" kern="1200" dirty="0">
              <a:latin typeface="+mj-lt"/>
            </a:rPr>
            <a:t>Hit highlighting</a:t>
          </a:r>
        </a:p>
        <a:p>
          <a:pPr marL="228600" lvl="1" indent="-228600" algn="l" defTabSz="889000">
            <a:lnSpc>
              <a:spcPct val="90000"/>
            </a:lnSpc>
            <a:spcBef>
              <a:spcPct val="0"/>
            </a:spcBef>
            <a:spcAft>
              <a:spcPct val="20000"/>
            </a:spcAft>
            <a:buChar char="•"/>
          </a:pPr>
          <a:r>
            <a:rPr lang="en-US" sz="2000" kern="1200" dirty="0">
              <a:latin typeface="+mj-lt"/>
            </a:rPr>
            <a:t>Faceted navigation</a:t>
          </a:r>
        </a:p>
        <a:p>
          <a:pPr marL="228600" lvl="1" indent="-228600" algn="l" defTabSz="889000">
            <a:lnSpc>
              <a:spcPct val="90000"/>
            </a:lnSpc>
            <a:spcBef>
              <a:spcPct val="0"/>
            </a:spcBef>
            <a:spcAft>
              <a:spcPct val="20000"/>
            </a:spcAft>
            <a:buChar char="•"/>
          </a:pPr>
          <a:r>
            <a:rPr lang="en-US" sz="2000" kern="1200" dirty="0">
              <a:latin typeface="+mj-lt"/>
            </a:rPr>
            <a:t>Geo-spatial support</a:t>
          </a:r>
        </a:p>
        <a:p>
          <a:pPr marL="228600" lvl="1" indent="-228600" algn="l" defTabSz="889000">
            <a:lnSpc>
              <a:spcPct val="90000"/>
            </a:lnSpc>
            <a:spcBef>
              <a:spcPct val="0"/>
            </a:spcBef>
            <a:spcAft>
              <a:spcPct val="20000"/>
            </a:spcAft>
            <a:buChar char="•"/>
          </a:pPr>
          <a:r>
            <a:rPr lang="en-US" sz="2000" kern="1200" dirty="0">
              <a:latin typeface="+mj-lt"/>
            </a:rPr>
            <a:t>Filters, sorting, paging</a:t>
          </a:r>
        </a:p>
        <a:p>
          <a:pPr marL="228600" lvl="1" indent="-228600" algn="l" defTabSz="889000">
            <a:lnSpc>
              <a:spcPct val="90000"/>
            </a:lnSpc>
            <a:spcBef>
              <a:spcPct val="0"/>
            </a:spcBef>
            <a:spcAft>
              <a:spcPct val="20000"/>
            </a:spcAft>
            <a:buChar char="•"/>
          </a:pPr>
          <a:r>
            <a:rPr lang="en-US" sz="2000" kern="1200" dirty="0">
              <a:latin typeface="+mj-lt"/>
            </a:rPr>
            <a:t>Fully managed, highly available</a:t>
          </a:r>
        </a:p>
        <a:p>
          <a:pPr marL="228600" lvl="1" indent="-228600" algn="l" defTabSz="889000">
            <a:lnSpc>
              <a:spcPct val="90000"/>
            </a:lnSpc>
            <a:spcBef>
              <a:spcPct val="0"/>
            </a:spcBef>
            <a:spcAft>
              <a:spcPct val="20000"/>
            </a:spcAft>
            <a:buChar char="•"/>
          </a:pPr>
          <a:r>
            <a:rPr lang="en-US" sz="2000" kern="1200" dirty="0">
              <a:latin typeface="+mj-lt"/>
            </a:rPr>
            <a:t>Scoring profiles</a:t>
          </a:r>
        </a:p>
        <a:p>
          <a:pPr marL="228600" lvl="1" indent="-228600" algn="l" defTabSz="889000">
            <a:lnSpc>
              <a:spcPct val="90000"/>
            </a:lnSpc>
            <a:spcBef>
              <a:spcPct val="0"/>
            </a:spcBef>
            <a:spcAft>
              <a:spcPct val="20000"/>
            </a:spcAft>
            <a:buChar char="•"/>
          </a:pPr>
          <a:r>
            <a:rPr lang="en-US" sz="2000" kern="1200" dirty="0">
              <a:latin typeface="+mj-lt"/>
            </a:rPr>
            <a:t>Data connectors</a:t>
          </a:r>
        </a:p>
        <a:p>
          <a:pPr marL="228600" lvl="1" indent="-228600" algn="l" defTabSz="889000">
            <a:lnSpc>
              <a:spcPct val="90000"/>
            </a:lnSpc>
            <a:spcBef>
              <a:spcPct val="0"/>
            </a:spcBef>
            <a:spcAft>
              <a:spcPct val="20000"/>
            </a:spcAft>
            <a:buChar char="•"/>
          </a:pPr>
          <a:r>
            <a:rPr lang="en-US" sz="2000" kern="1200" dirty="0">
              <a:latin typeface="+mj-lt"/>
            </a:rPr>
            <a:t>Testing tools</a:t>
          </a:r>
        </a:p>
        <a:p>
          <a:pPr marL="228600" lvl="1" indent="-228600" algn="l" defTabSz="889000">
            <a:lnSpc>
              <a:spcPct val="90000"/>
            </a:lnSpc>
            <a:spcBef>
              <a:spcPct val="0"/>
            </a:spcBef>
            <a:spcAft>
              <a:spcPct val="20000"/>
            </a:spcAft>
            <a:buChar char="•"/>
          </a:pPr>
          <a:r>
            <a:rPr lang="en-US" sz="2000" kern="1200" dirty="0">
              <a:latin typeface="+mj-lt"/>
            </a:rPr>
            <a:t>Search analytics</a:t>
          </a:r>
        </a:p>
      </dsp:txBody>
      <dsp:txXfrm>
        <a:off x="0" y="697739"/>
        <a:ext cx="3861866" cy="452088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7.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66725"/>
          </a:xfrm>
          <a:prstGeom prst="rect">
            <a:avLst/>
          </a:prstGeom>
        </p:spPr>
        <p:txBody>
          <a:bodyPr vert="horz" lIns="91440" tIns="45720" rIns="91440" bIns="45720" rtlCol="0"/>
          <a:lstStyle>
            <a:lvl1pPr algn="l">
              <a:defRPr sz="1200"/>
            </a:lvl1pPr>
          </a:lstStyle>
          <a:p>
            <a:r>
              <a:rPr lang="en-US" dirty="0"/>
              <a:t>The Azure Cloud Platform</a:t>
            </a:r>
          </a:p>
        </p:txBody>
      </p:sp>
      <p:sp>
        <p:nvSpPr>
          <p:cNvPr id="3" name="Date Placeholder 2"/>
          <p:cNvSpPr>
            <a:spLocks noGrp="1"/>
          </p:cNvSpPr>
          <p:nvPr>
            <p:ph type="dt" sz="quarter" idx="1"/>
          </p:nvPr>
        </p:nvSpPr>
        <p:spPr>
          <a:xfrm>
            <a:off x="3884613" y="0"/>
            <a:ext cx="2971800" cy="466725"/>
          </a:xfrm>
          <a:prstGeom prst="rect">
            <a:avLst/>
          </a:prstGeom>
        </p:spPr>
        <p:txBody>
          <a:bodyPr vert="horz" lIns="91440" tIns="45720" rIns="91440" bIns="45720" rtlCol="0"/>
          <a:lstStyle>
            <a:lvl1pPr algn="r">
              <a:defRPr sz="1200"/>
            </a:lvl1pPr>
          </a:lstStyle>
          <a:p>
            <a:fld id="{FABBF283-1F7D-4698-BD2D-498B967895DE}" type="datetimeFigureOut">
              <a:rPr lang="en-US" smtClean="0"/>
              <a:t>8/28/2018</a:t>
            </a:fld>
            <a:endParaRPr lang="en-US" dirty="0"/>
          </a:p>
        </p:txBody>
      </p:sp>
      <p:sp>
        <p:nvSpPr>
          <p:cNvPr id="4" name="Footer Placeholder 3"/>
          <p:cNvSpPr>
            <a:spLocks noGrp="1"/>
          </p:cNvSpPr>
          <p:nvPr>
            <p:ph type="ftr" sz="quarter" idx="2"/>
          </p:nvPr>
        </p:nvSpPr>
        <p:spPr>
          <a:xfrm>
            <a:off x="0" y="8847138"/>
            <a:ext cx="2971800" cy="466725"/>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847138"/>
            <a:ext cx="2971800" cy="466725"/>
          </a:xfrm>
          <a:prstGeom prst="rect">
            <a:avLst/>
          </a:prstGeom>
        </p:spPr>
        <p:txBody>
          <a:bodyPr vert="horz" lIns="91440" tIns="45720" rIns="91440" bIns="45720" rtlCol="0" anchor="b"/>
          <a:lstStyle>
            <a:lvl1pPr algn="r">
              <a:defRPr sz="1200"/>
            </a:lvl1pPr>
          </a:lstStyle>
          <a:p>
            <a:fld id="{CA1C85DE-0F25-4209-98C5-9EC2AA73DABB}" type="slidenum">
              <a:rPr lang="en-US" smtClean="0"/>
              <a:t>‹#›</a:t>
            </a:fld>
            <a:endParaRPr lang="en-US"/>
          </a:p>
        </p:txBody>
      </p:sp>
    </p:spTree>
    <p:extLst>
      <p:ext uri="{BB962C8B-B14F-4D97-AF65-F5344CB8AC3E}">
        <p14:creationId xmlns:p14="http://schemas.microsoft.com/office/powerpoint/2010/main" val="338755127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6731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67311"/>
          </a:xfrm>
          <a:prstGeom prst="rect">
            <a:avLst/>
          </a:prstGeom>
        </p:spPr>
        <p:txBody>
          <a:bodyPr vert="horz" lIns="91440" tIns="45720" rIns="91440" bIns="45720" rtlCol="0"/>
          <a:lstStyle>
            <a:lvl1pPr algn="r">
              <a:defRPr sz="1200"/>
            </a:lvl1pPr>
          </a:lstStyle>
          <a:p>
            <a:fld id="{D582C1D3-EED3-48DA-A4FE-44E90D29C24B}" type="datetimeFigureOut">
              <a:rPr lang="en-US" smtClean="0"/>
              <a:t>8/28/2018</a:t>
            </a:fld>
            <a:endParaRPr lang="en-US"/>
          </a:p>
        </p:txBody>
      </p:sp>
      <p:sp>
        <p:nvSpPr>
          <p:cNvPr id="4" name="Slide Image Placeholder 3"/>
          <p:cNvSpPr>
            <a:spLocks noGrp="1" noRot="1" noChangeAspect="1"/>
          </p:cNvSpPr>
          <p:nvPr>
            <p:ph type="sldImg" idx="2"/>
          </p:nvPr>
        </p:nvSpPr>
        <p:spPr>
          <a:xfrm>
            <a:off x="635000" y="1163638"/>
            <a:ext cx="5588000" cy="31432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82296"/>
            <a:ext cx="5486400" cy="3667334"/>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46554"/>
            <a:ext cx="2971800" cy="46731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846554"/>
            <a:ext cx="2971800" cy="467310"/>
          </a:xfrm>
          <a:prstGeom prst="rect">
            <a:avLst/>
          </a:prstGeom>
        </p:spPr>
        <p:txBody>
          <a:bodyPr vert="horz" lIns="91440" tIns="45720" rIns="91440" bIns="45720" rtlCol="0" anchor="b"/>
          <a:lstStyle>
            <a:lvl1pPr algn="r">
              <a:defRPr sz="1200"/>
            </a:lvl1pPr>
          </a:lstStyle>
          <a:p>
            <a:fld id="{81DAC4B1-58FE-4C51-97F7-84305AD64E9C}" type="slidenum">
              <a:rPr lang="en-US" smtClean="0"/>
              <a:t>‹#›</a:t>
            </a:fld>
            <a:endParaRPr lang="en-US"/>
          </a:p>
        </p:txBody>
      </p:sp>
    </p:spTree>
    <p:extLst>
      <p:ext uri="{BB962C8B-B14F-4D97-AF65-F5344CB8AC3E}">
        <p14:creationId xmlns:p14="http://schemas.microsoft.com/office/powerpoint/2010/main" val="715885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docs.microsoft.com/en-us/azure/sql-database/sql-database-what-is-a-dtu"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3" Type="http://schemas.openxmlformats.org/officeDocument/2006/relationships/hyperlink" Target="https://aphyr.com/posts/313-strong-consistency-models" TargetMode="External"/><Relationship Id="rId2" Type="http://schemas.openxmlformats.org/officeDocument/2006/relationships/slide" Target="../slides/slide42.xml"/><Relationship Id="rId1" Type="http://schemas.openxmlformats.org/officeDocument/2006/relationships/notesMaster" Target="../notesMasters/notesMaster1.xml"/><Relationship Id="rId4" Type="http://schemas.openxmlformats.org/officeDocument/2006/relationships/hyperlink" Target="https://docs.microsoft.com/en-us/azure/cosmos-db/request-units" TargetMode="Externa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3" Type="http://schemas.openxmlformats.org/officeDocument/2006/relationships/hyperlink" Target="https://docs.microsoft.com/en-us/azure/cosmos-db/documentdb-introduction" TargetMode="External"/><Relationship Id="rId2" Type="http://schemas.openxmlformats.org/officeDocument/2006/relationships/slide" Target="../slides/slide44.xml"/><Relationship Id="rId1" Type="http://schemas.openxmlformats.org/officeDocument/2006/relationships/notesMaster" Target="../notesMasters/notesMaster1.xml"/><Relationship Id="rId6" Type="http://schemas.openxmlformats.org/officeDocument/2006/relationships/hyperlink" Target="https://docs.microsoft.com/en-us/azure/cosmos-db/graph-introduction" TargetMode="External"/><Relationship Id="rId5" Type="http://schemas.openxmlformats.org/officeDocument/2006/relationships/hyperlink" Target="https://docs.microsoft.com/en-us/azure/cosmos-db/table-introduction" TargetMode="External"/><Relationship Id="rId4" Type="http://schemas.openxmlformats.org/officeDocument/2006/relationships/hyperlink" Target="https://docs.microsoft.com/en-us/azure/cosmos-db/mongodb-introduction" TargetMode="Externa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3" Type="http://schemas.openxmlformats.org/officeDocument/2006/relationships/hyperlink" Target="https://docs.microsoft.com/en-us/azure/data-factory/" TargetMode="External"/><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3" Type="http://schemas.openxmlformats.org/officeDocument/2006/relationships/hyperlink" Target="https://docs.microsoft.com/en-us/azure/sql-data-warehouse/" TargetMode="External"/><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3" Type="http://schemas.openxmlformats.org/officeDocument/2006/relationships/hyperlink" Target="https://docs.microsoft.com/en-us/azure/data-lake-analytics/" TargetMode="External"/><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3" Type="http://schemas.openxmlformats.org/officeDocument/2006/relationships/hyperlink" Target="https://docs.microsoft.com/en-us/azure/analysis-services/" TargetMode="External"/><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3" Type="http://schemas.openxmlformats.org/officeDocument/2006/relationships/hyperlink" Target="https://docs.microsoft.com/en-us/azure/hdinsight/" TargetMode="External"/><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1DAC4B1-58FE-4C51-97F7-84305AD64E9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068830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REPEAT OF SLIDE FROM EARLIER IN THE WORKSHOP.</a:t>
            </a:r>
          </a:p>
          <a:p>
            <a:endParaRPr lang="en-CA" dirty="0"/>
          </a:p>
          <a:p>
            <a:r>
              <a:rPr lang="en-CA" dirty="0"/>
              <a:t>NEW DISK SIZES TO BE RELEASED SOON</a:t>
            </a:r>
            <a:endParaRPr lang="en-US" dirty="0"/>
          </a:p>
        </p:txBody>
      </p:sp>
      <p:sp>
        <p:nvSpPr>
          <p:cNvPr id="4" name="Slide Number Placeholder 3"/>
          <p:cNvSpPr>
            <a:spLocks noGrp="1"/>
          </p:cNvSpPr>
          <p:nvPr>
            <p:ph type="sldNum" sz="quarter" idx="10"/>
          </p:nvPr>
        </p:nvSpPr>
        <p:spPr/>
        <p:txBody>
          <a:bodyPr/>
          <a:lstStyle/>
          <a:p>
            <a:fld id="{81DAC4B1-58FE-4C51-97F7-84305AD64E9C}" type="slidenum">
              <a:rPr lang="en-US" smtClean="0"/>
              <a:t>10</a:t>
            </a:fld>
            <a:endParaRPr lang="en-US"/>
          </a:p>
        </p:txBody>
      </p:sp>
    </p:spTree>
    <p:extLst>
      <p:ext uri="{BB962C8B-B14F-4D97-AF65-F5344CB8AC3E}">
        <p14:creationId xmlns:p14="http://schemas.microsoft.com/office/powerpoint/2010/main" val="7510818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solidFill>
                <a:srgbClr val="FF0000"/>
              </a:solidFill>
            </a:endParaRPr>
          </a:p>
        </p:txBody>
      </p:sp>
      <p:sp>
        <p:nvSpPr>
          <p:cNvPr id="4" name="Slide Number Placeholder 3"/>
          <p:cNvSpPr>
            <a:spLocks noGrp="1"/>
          </p:cNvSpPr>
          <p:nvPr>
            <p:ph type="sldNum" sz="quarter" idx="10"/>
          </p:nvPr>
        </p:nvSpPr>
        <p:spPr/>
        <p:txBody>
          <a:bodyPr/>
          <a:lstStyle/>
          <a:p>
            <a:fld id="{81DAC4B1-58FE-4C51-97F7-84305AD64E9C}" type="slidenum">
              <a:rPr lang="en-US" smtClean="0"/>
              <a:t>11</a:t>
            </a:fld>
            <a:endParaRPr lang="en-US"/>
          </a:p>
        </p:txBody>
      </p:sp>
    </p:spTree>
    <p:extLst>
      <p:ext uri="{BB962C8B-B14F-4D97-AF65-F5344CB8AC3E}">
        <p14:creationId xmlns:p14="http://schemas.microsoft.com/office/powerpoint/2010/main" val="13052024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1DAC4B1-58FE-4C51-97F7-84305AD64E9C}" type="slidenum">
              <a:rPr lang="en-US" smtClean="0"/>
              <a:t>12</a:t>
            </a:fld>
            <a:endParaRPr lang="en-US"/>
          </a:p>
        </p:txBody>
      </p:sp>
    </p:spTree>
    <p:extLst>
      <p:ext uri="{BB962C8B-B14F-4D97-AF65-F5344CB8AC3E}">
        <p14:creationId xmlns:p14="http://schemas.microsoft.com/office/powerpoint/2010/main" val="35219341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1DAC4B1-58FE-4C51-97F7-84305AD64E9C}" type="slidenum">
              <a:rPr lang="en-US" smtClean="0"/>
              <a:t>13</a:t>
            </a:fld>
            <a:endParaRPr lang="en-US"/>
          </a:p>
        </p:txBody>
      </p:sp>
    </p:spTree>
    <p:extLst>
      <p:ext uri="{BB962C8B-B14F-4D97-AF65-F5344CB8AC3E}">
        <p14:creationId xmlns:p14="http://schemas.microsoft.com/office/powerpoint/2010/main" val="32266645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1DAC4B1-58FE-4C51-97F7-84305AD64E9C}" type="slidenum">
              <a:rPr lang="en-US" smtClean="0"/>
              <a:t>14</a:t>
            </a:fld>
            <a:endParaRPr lang="en-US"/>
          </a:p>
        </p:txBody>
      </p:sp>
    </p:spTree>
    <p:extLst>
      <p:ext uri="{BB962C8B-B14F-4D97-AF65-F5344CB8AC3E}">
        <p14:creationId xmlns:p14="http://schemas.microsoft.com/office/powerpoint/2010/main" val="35409414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1DAC4B1-58FE-4C51-97F7-84305AD64E9C}" type="slidenum">
              <a:rPr lang="en-US" smtClean="0"/>
              <a:t>15</a:t>
            </a:fld>
            <a:endParaRPr lang="en-US"/>
          </a:p>
        </p:txBody>
      </p:sp>
    </p:spTree>
    <p:extLst>
      <p:ext uri="{BB962C8B-B14F-4D97-AF65-F5344CB8AC3E}">
        <p14:creationId xmlns:p14="http://schemas.microsoft.com/office/powerpoint/2010/main" val="26093387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1DAC4B1-58FE-4C51-97F7-84305AD64E9C}" type="slidenum">
              <a:rPr lang="en-US" smtClean="0"/>
              <a:t>16</a:t>
            </a:fld>
            <a:endParaRPr lang="en-US"/>
          </a:p>
        </p:txBody>
      </p:sp>
    </p:spTree>
    <p:extLst>
      <p:ext uri="{BB962C8B-B14F-4D97-AF65-F5344CB8AC3E}">
        <p14:creationId xmlns:p14="http://schemas.microsoft.com/office/powerpoint/2010/main" val="25719243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1DAC4B1-58FE-4C51-97F7-84305AD64E9C}" type="slidenum">
              <a:rPr lang="en-US" smtClean="0"/>
              <a:t>17</a:t>
            </a:fld>
            <a:endParaRPr lang="en-US"/>
          </a:p>
        </p:txBody>
      </p:sp>
    </p:spTree>
    <p:extLst>
      <p:ext uri="{BB962C8B-B14F-4D97-AF65-F5344CB8AC3E}">
        <p14:creationId xmlns:p14="http://schemas.microsoft.com/office/powerpoint/2010/main" val="25712601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MICROSOFT ACQUIRED STORSIMPLE</a:t>
            </a:r>
            <a:endParaRPr lang="en-US" dirty="0"/>
          </a:p>
        </p:txBody>
      </p:sp>
      <p:sp>
        <p:nvSpPr>
          <p:cNvPr id="4" name="Slide Number Placeholder 3"/>
          <p:cNvSpPr>
            <a:spLocks noGrp="1"/>
          </p:cNvSpPr>
          <p:nvPr>
            <p:ph type="sldNum" sz="quarter" idx="10"/>
          </p:nvPr>
        </p:nvSpPr>
        <p:spPr/>
        <p:txBody>
          <a:bodyPr/>
          <a:lstStyle/>
          <a:p>
            <a:fld id="{81DAC4B1-58FE-4C51-97F7-84305AD64E9C}" type="slidenum">
              <a:rPr lang="en-US" smtClean="0"/>
              <a:t>18</a:t>
            </a:fld>
            <a:endParaRPr lang="en-US"/>
          </a:p>
        </p:txBody>
      </p:sp>
    </p:spTree>
    <p:extLst>
      <p:ext uri="{BB962C8B-B14F-4D97-AF65-F5344CB8AC3E}">
        <p14:creationId xmlns:p14="http://schemas.microsoft.com/office/powerpoint/2010/main" val="34308244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1DAC4B1-58FE-4C51-97F7-84305AD64E9C}" type="slidenum">
              <a:rPr lang="en-US" smtClean="0"/>
              <a:t>19</a:t>
            </a:fld>
            <a:endParaRPr lang="en-US"/>
          </a:p>
        </p:txBody>
      </p:sp>
    </p:spTree>
    <p:extLst>
      <p:ext uri="{BB962C8B-B14F-4D97-AF65-F5344CB8AC3E}">
        <p14:creationId xmlns:p14="http://schemas.microsoft.com/office/powerpoint/2010/main" val="4885310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1DAC4B1-58FE-4C51-97F7-84305AD64E9C}" type="slidenum">
              <a:rPr lang="en-US" smtClean="0"/>
              <a:t>2</a:t>
            </a:fld>
            <a:endParaRPr lang="en-US"/>
          </a:p>
        </p:txBody>
      </p:sp>
    </p:spTree>
    <p:extLst>
      <p:ext uri="{BB962C8B-B14F-4D97-AF65-F5344CB8AC3E}">
        <p14:creationId xmlns:p14="http://schemas.microsoft.com/office/powerpoint/2010/main" val="22021438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1DAC4B1-58FE-4C51-97F7-84305AD64E9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013277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V-CORE BASED PURCHASING MODEL</a:t>
            </a:r>
          </a:p>
          <a:p>
            <a:endParaRPr lang="en-CA" dirty="0"/>
          </a:p>
          <a:p>
            <a:r>
              <a:rPr lang="en-CA" sz="1200" b="1" kern="1200" dirty="0">
                <a:solidFill>
                  <a:schemeClr val="tx1"/>
                </a:solidFill>
                <a:effectLst/>
                <a:latin typeface="+mn-lt"/>
                <a:ea typeface="+mn-ea"/>
                <a:cs typeface="+mn-cs"/>
              </a:rPr>
              <a:t>Purchasing </a:t>
            </a:r>
            <a:r>
              <a:rPr lang="en-CA" sz="1200" b="1" kern="1200" dirty="0" err="1">
                <a:solidFill>
                  <a:schemeClr val="tx1"/>
                </a:solidFill>
                <a:effectLst/>
                <a:latin typeface="+mn-lt"/>
                <a:ea typeface="+mn-ea"/>
                <a:cs typeface="+mn-cs"/>
              </a:rPr>
              <a:t>modelDescriptionBest</a:t>
            </a:r>
            <a:r>
              <a:rPr lang="en-CA" sz="1200" b="1" kern="1200" dirty="0">
                <a:solidFill>
                  <a:schemeClr val="tx1"/>
                </a:solidFill>
                <a:effectLst/>
                <a:latin typeface="+mn-lt"/>
                <a:ea typeface="+mn-ea"/>
                <a:cs typeface="+mn-cs"/>
              </a:rPr>
              <a:t> for</a:t>
            </a:r>
          </a:p>
          <a:p>
            <a:endParaRPr lang="en-CA" sz="1200" b="1" kern="1200" dirty="0">
              <a:solidFill>
                <a:schemeClr val="tx1"/>
              </a:solidFill>
              <a:effectLst/>
              <a:latin typeface="+mn-lt"/>
              <a:ea typeface="+mn-ea"/>
              <a:cs typeface="+mn-cs"/>
            </a:endParaRPr>
          </a:p>
          <a:p>
            <a:r>
              <a:rPr lang="en-CA" dirty="0">
                <a:effectLst/>
              </a:rPr>
              <a:t>DTU-based model</a:t>
            </a:r>
          </a:p>
          <a:p>
            <a:r>
              <a:rPr lang="en-CA" dirty="0">
                <a:effectLst/>
              </a:rPr>
              <a:t>This model is based on a bundled measure of compute, storage, and IO resources. Performance levels are expressed in terms of Database Transaction Units (DTUs) for single databases and elastic Database Transaction Units (</a:t>
            </a:r>
            <a:r>
              <a:rPr lang="en-CA" dirty="0" err="1">
                <a:effectLst/>
              </a:rPr>
              <a:t>eDTUs</a:t>
            </a:r>
            <a:r>
              <a:rPr lang="en-CA" dirty="0">
                <a:effectLst/>
              </a:rPr>
              <a:t>) for elastic pools. For more on DTUs and </a:t>
            </a:r>
            <a:r>
              <a:rPr lang="en-CA" dirty="0" err="1">
                <a:effectLst/>
              </a:rPr>
              <a:t>eDTUs</a:t>
            </a:r>
            <a:r>
              <a:rPr lang="en-CA" dirty="0">
                <a:effectLst/>
              </a:rPr>
              <a:t>, see </a:t>
            </a:r>
            <a:r>
              <a:rPr lang="en-CA" sz="1200" u="none" strike="noStrike" kern="1200" dirty="0">
                <a:solidFill>
                  <a:schemeClr val="tx1"/>
                </a:solidFill>
                <a:effectLst/>
                <a:latin typeface="+mn-lt"/>
                <a:ea typeface="+mn-ea"/>
                <a:cs typeface="+mn-cs"/>
                <a:hlinkClick r:id="rId3"/>
              </a:rPr>
              <a:t>What are DTUs and </a:t>
            </a:r>
            <a:r>
              <a:rPr lang="en-CA" sz="1200" u="none" strike="noStrike" kern="1200" dirty="0" err="1">
                <a:solidFill>
                  <a:schemeClr val="tx1"/>
                </a:solidFill>
                <a:effectLst/>
                <a:latin typeface="+mn-lt"/>
                <a:ea typeface="+mn-ea"/>
                <a:cs typeface="+mn-cs"/>
                <a:hlinkClick r:id="rId3"/>
              </a:rPr>
              <a:t>eDTUs</a:t>
            </a:r>
            <a:r>
              <a:rPr lang="en-CA" dirty="0">
                <a:effectLst/>
              </a:rPr>
              <a:t>? Best for customers who want simple, pre-configured resource options.</a:t>
            </a:r>
          </a:p>
          <a:p>
            <a:endParaRPr lang="en-CA" dirty="0">
              <a:effectLst/>
            </a:endParaRPr>
          </a:p>
          <a:p>
            <a:r>
              <a:rPr lang="en-CA" dirty="0" err="1">
                <a:effectLst/>
              </a:rPr>
              <a:t>vCore</a:t>
            </a:r>
            <a:r>
              <a:rPr lang="en-CA" dirty="0">
                <a:effectLst/>
              </a:rPr>
              <a:t>-based model</a:t>
            </a:r>
          </a:p>
          <a:p>
            <a:r>
              <a:rPr lang="en-CA" dirty="0">
                <a:effectLst/>
              </a:rPr>
              <a:t>This model allows you to independently scale compute and storage resources - up to 80 </a:t>
            </a:r>
            <a:r>
              <a:rPr lang="en-CA" dirty="0" err="1">
                <a:effectLst/>
              </a:rPr>
              <a:t>vCores</a:t>
            </a:r>
            <a:r>
              <a:rPr lang="en-CA" dirty="0">
                <a:effectLst/>
              </a:rPr>
              <a:t>, 4 TB of data storage, and 200000 IOPS. It also allows you to use Azure Hybrid Benefit for SQL Server to gain cost savings. Best for customers who value flexibility, control, and transparency.</a:t>
            </a:r>
            <a:endParaRPr lang="en-US" dirty="0"/>
          </a:p>
        </p:txBody>
      </p:sp>
      <p:sp>
        <p:nvSpPr>
          <p:cNvPr id="4" name="Slide Number Placeholder 3"/>
          <p:cNvSpPr>
            <a:spLocks noGrp="1"/>
          </p:cNvSpPr>
          <p:nvPr>
            <p:ph type="sldNum" sz="quarter" idx="10"/>
          </p:nvPr>
        </p:nvSpPr>
        <p:spPr/>
        <p:txBody>
          <a:bodyPr/>
          <a:lstStyle/>
          <a:p>
            <a:fld id="{81DAC4B1-58FE-4C51-97F7-84305AD64E9C}" type="slidenum">
              <a:rPr lang="en-US" smtClean="0"/>
              <a:t>21</a:t>
            </a:fld>
            <a:endParaRPr lang="en-US"/>
          </a:p>
        </p:txBody>
      </p:sp>
    </p:spTree>
    <p:extLst>
      <p:ext uri="{BB962C8B-B14F-4D97-AF65-F5344CB8AC3E}">
        <p14:creationId xmlns:p14="http://schemas.microsoft.com/office/powerpoint/2010/main" val="19322932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READS WRITES MEMORY CPU</a:t>
            </a:r>
          </a:p>
          <a:p>
            <a:endParaRPr lang="en-CA" dirty="0"/>
          </a:p>
          <a:p>
            <a:endParaRPr lang="en-US" dirty="0"/>
          </a:p>
        </p:txBody>
      </p:sp>
      <p:sp>
        <p:nvSpPr>
          <p:cNvPr id="4" name="Slide Number Placeholder 3"/>
          <p:cNvSpPr>
            <a:spLocks noGrp="1"/>
          </p:cNvSpPr>
          <p:nvPr>
            <p:ph type="sldNum" sz="quarter" idx="10"/>
          </p:nvPr>
        </p:nvSpPr>
        <p:spPr/>
        <p:txBody>
          <a:bodyPr/>
          <a:lstStyle/>
          <a:p>
            <a:fld id="{81DAC4B1-58FE-4C51-97F7-84305AD64E9C}" type="slidenum">
              <a:rPr lang="en-US" smtClean="0"/>
              <a:t>22</a:t>
            </a:fld>
            <a:endParaRPr lang="en-US"/>
          </a:p>
        </p:txBody>
      </p:sp>
    </p:spTree>
    <p:extLst>
      <p:ext uri="{BB962C8B-B14F-4D97-AF65-F5344CB8AC3E}">
        <p14:creationId xmlns:p14="http://schemas.microsoft.com/office/powerpoint/2010/main" val="80538951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1DAC4B1-58FE-4C51-97F7-84305AD64E9C}" type="slidenum">
              <a:rPr lang="en-US" smtClean="0"/>
              <a:t>23</a:t>
            </a:fld>
            <a:endParaRPr lang="en-US"/>
          </a:p>
        </p:txBody>
      </p:sp>
    </p:spTree>
    <p:extLst>
      <p:ext uri="{BB962C8B-B14F-4D97-AF65-F5344CB8AC3E}">
        <p14:creationId xmlns:p14="http://schemas.microsoft.com/office/powerpoint/2010/main" val="36843756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1DAC4B1-58FE-4C51-97F7-84305AD64E9C}" type="slidenum">
              <a:rPr lang="en-US" smtClean="0"/>
              <a:t>24</a:t>
            </a:fld>
            <a:endParaRPr lang="en-US"/>
          </a:p>
        </p:txBody>
      </p:sp>
    </p:spTree>
    <p:extLst>
      <p:ext uri="{BB962C8B-B14F-4D97-AF65-F5344CB8AC3E}">
        <p14:creationId xmlns:p14="http://schemas.microsoft.com/office/powerpoint/2010/main" val="39442775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1DAC4B1-58FE-4C51-97F7-84305AD64E9C}" type="slidenum">
              <a:rPr lang="en-US" smtClean="0"/>
              <a:t>25</a:t>
            </a:fld>
            <a:endParaRPr lang="en-US"/>
          </a:p>
        </p:txBody>
      </p:sp>
    </p:spTree>
    <p:extLst>
      <p:ext uri="{BB962C8B-B14F-4D97-AF65-F5344CB8AC3E}">
        <p14:creationId xmlns:p14="http://schemas.microsoft.com/office/powerpoint/2010/main" val="428742370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ERT = ESTIMATED RECOVERY TIME</a:t>
            </a:r>
            <a:endParaRPr lang="en-US" dirty="0"/>
          </a:p>
        </p:txBody>
      </p:sp>
      <p:sp>
        <p:nvSpPr>
          <p:cNvPr id="4" name="Slide Number Placeholder 3"/>
          <p:cNvSpPr>
            <a:spLocks noGrp="1"/>
          </p:cNvSpPr>
          <p:nvPr>
            <p:ph type="sldNum" sz="quarter" idx="10"/>
          </p:nvPr>
        </p:nvSpPr>
        <p:spPr/>
        <p:txBody>
          <a:bodyPr/>
          <a:lstStyle/>
          <a:p>
            <a:fld id="{81DAC4B1-58FE-4C51-97F7-84305AD64E9C}" type="slidenum">
              <a:rPr lang="en-US" smtClean="0"/>
              <a:t>26</a:t>
            </a:fld>
            <a:endParaRPr lang="en-US"/>
          </a:p>
        </p:txBody>
      </p:sp>
    </p:spTree>
    <p:extLst>
      <p:ext uri="{BB962C8B-B14F-4D97-AF65-F5344CB8AC3E}">
        <p14:creationId xmlns:p14="http://schemas.microsoft.com/office/powerpoint/2010/main" val="426416827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1DAC4B1-58FE-4C51-97F7-84305AD64E9C}" type="slidenum">
              <a:rPr lang="en-US" smtClean="0"/>
              <a:t>27</a:t>
            </a:fld>
            <a:endParaRPr lang="en-US"/>
          </a:p>
        </p:txBody>
      </p:sp>
    </p:spTree>
    <p:extLst>
      <p:ext uri="{BB962C8B-B14F-4D97-AF65-F5344CB8AC3E}">
        <p14:creationId xmlns:p14="http://schemas.microsoft.com/office/powerpoint/2010/main" val="91649176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1DAC4B1-58FE-4C51-97F7-84305AD64E9C}" type="slidenum">
              <a:rPr lang="en-US" smtClean="0"/>
              <a:t>28</a:t>
            </a:fld>
            <a:endParaRPr lang="en-US"/>
          </a:p>
        </p:txBody>
      </p:sp>
    </p:spTree>
    <p:extLst>
      <p:ext uri="{BB962C8B-B14F-4D97-AF65-F5344CB8AC3E}">
        <p14:creationId xmlns:p14="http://schemas.microsoft.com/office/powerpoint/2010/main" val="153230352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1DAC4B1-58FE-4C51-97F7-84305AD64E9C}" type="slidenum">
              <a:rPr lang="en-US" smtClean="0"/>
              <a:t>29</a:t>
            </a:fld>
            <a:endParaRPr lang="en-US"/>
          </a:p>
        </p:txBody>
      </p:sp>
    </p:spTree>
    <p:extLst>
      <p:ext uri="{BB962C8B-B14F-4D97-AF65-F5344CB8AC3E}">
        <p14:creationId xmlns:p14="http://schemas.microsoft.com/office/powerpoint/2010/main" val="10733032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IOPS IS FUNDAMENTAL—MAY NEED TO SPLIT DISKS ACROSS MULTIPLE STORAGE ACCOUNTS TO GET NECESSARY IOPS</a:t>
            </a:r>
          </a:p>
          <a:p>
            <a:endParaRPr lang="en-CA" dirty="0"/>
          </a:p>
          <a:p>
            <a:endParaRPr lang="en-CA" dirty="0"/>
          </a:p>
          <a:p>
            <a:r>
              <a:rPr lang="en-CA" dirty="0"/>
              <a:t>EVERYTHING IS A REST API CALL. </a:t>
            </a:r>
          </a:p>
          <a:p>
            <a:endParaRPr lang="en-CA" dirty="0"/>
          </a:p>
          <a:p>
            <a:r>
              <a:rPr lang="en-CA" dirty="0"/>
              <a:t>ARCHIVE RECOVERY IN HOURS—LONG TERM STORAGE.</a:t>
            </a:r>
          </a:p>
          <a:p>
            <a:endParaRPr lang="en-CA" dirty="0"/>
          </a:p>
          <a:p>
            <a:r>
              <a:rPr lang="en-CA" dirty="0"/>
              <a:t>COOL AND HOT SIMILAR STORAGE.</a:t>
            </a: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C+E US Roadshow Beyond //build</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8/28/2018 1:19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1708719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AZURE TABLE STORAGE BEING MOVED INTO COSMOS DB</a:t>
            </a:r>
          </a:p>
          <a:p>
            <a:endParaRPr lang="en-CA" dirty="0"/>
          </a:p>
          <a:p>
            <a:r>
              <a:rPr lang="en-CA" dirty="0"/>
              <a:t>SCALING UP AND DOWN IS HANDLED BY MICROSOFT</a:t>
            </a:r>
            <a:endParaRPr lang="en-US" dirty="0"/>
          </a:p>
        </p:txBody>
      </p:sp>
      <p:sp>
        <p:nvSpPr>
          <p:cNvPr id="4" name="Slide Number Placeholder 3"/>
          <p:cNvSpPr>
            <a:spLocks noGrp="1"/>
          </p:cNvSpPr>
          <p:nvPr>
            <p:ph type="sldNum" sz="quarter" idx="10"/>
          </p:nvPr>
        </p:nvSpPr>
        <p:spPr/>
        <p:txBody>
          <a:bodyPr/>
          <a:lstStyle/>
          <a:p>
            <a:fld id="{81DAC4B1-58FE-4C51-97F7-84305AD64E9C}" type="slidenum">
              <a:rPr lang="en-US" smtClean="0"/>
              <a:t>30</a:t>
            </a:fld>
            <a:endParaRPr lang="en-US"/>
          </a:p>
        </p:txBody>
      </p:sp>
    </p:spTree>
    <p:extLst>
      <p:ext uri="{BB962C8B-B14F-4D97-AF65-F5344CB8AC3E}">
        <p14:creationId xmlns:p14="http://schemas.microsoft.com/office/powerpoint/2010/main" val="427055107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b="0" i="0" kern="1200" dirty="0" err="1">
                <a:solidFill>
                  <a:schemeClr val="tx1"/>
                </a:solidFill>
                <a:effectLst/>
                <a:latin typeface="+mn-lt"/>
                <a:ea typeface="+mn-ea"/>
                <a:cs typeface="+mn-cs"/>
              </a:rPr>
              <a:t>Redis</a:t>
            </a:r>
            <a:r>
              <a:rPr lang="en-CA" sz="1200" b="0" i="0" kern="1200" dirty="0">
                <a:solidFill>
                  <a:schemeClr val="tx1"/>
                </a:solidFill>
                <a:effectLst/>
                <a:latin typeface="+mn-lt"/>
                <a:ea typeface="+mn-ea"/>
                <a:cs typeface="+mn-cs"/>
              </a:rPr>
              <a:t>: remote dictionary server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b="0" i="0" kern="1200" dirty="0">
                <a:solidFill>
                  <a:schemeClr val="tx1"/>
                </a:solidFill>
                <a:effectLst/>
                <a:latin typeface="+mn-lt"/>
                <a:ea typeface="+mn-ea"/>
                <a:cs typeface="+mn-cs"/>
              </a:rPr>
              <a:t>“HIGH THROUGHPUT AND CONSISTENT LOW-LATENCY DATA ACCESS TO POWER FAST, SCALABLE AZURE APPLICATIONS”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b="0" i="0" kern="1200" dirty="0">
              <a:solidFill>
                <a:schemeClr val="tx1"/>
              </a:solidFill>
              <a:effectLst/>
              <a:latin typeface="+mn-lt"/>
              <a:ea typeface="+mn-ea"/>
              <a:cs typeface="+mn-cs"/>
            </a:endParaRPr>
          </a:p>
          <a:p>
            <a:r>
              <a:rPr lang="en-CA" sz="1200" b="0" i="0" kern="1200" dirty="0">
                <a:solidFill>
                  <a:schemeClr val="tx1"/>
                </a:solidFill>
                <a:effectLst/>
                <a:latin typeface="+mn-lt"/>
                <a:ea typeface="+mn-ea"/>
                <a:cs typeface="+mn-cs"/>
              </a:rPr>
              <a:t>Azure </a:t>
            </a:r>
            <a:r>
              <a:rPr lang="en-CA" sz="1200" b="0" i="0" kern="1200" dirty="0" err="1">
                <a:solidFill>
                  <a:schemeClr val="tx1"/>
                </a:solidFill>
                <a:effectLst/>
                <a:latin typeface="+mn-lt"/>
                <a:ea typeface="+mn-ea"/>
                <a:cs typeface="+mn-cs"/>
              </a:rPr>
              <a:t>Redis</a:t>
            </a:r>
            <a:r>
              <a:rPr lang="en-CA" sz="1200" b="0" i="0" kern="1200" dirty="0">
                <a:solidFill>
                  <a:schemeClr val="tx1"/>
                </a:solidFill>
                <a:effectLst/>
                <a:latin typeface="+mn-lt"/>
                <a:ea typeface="+mn-ea"/>
                <a:cs typeface="+mn-cs"/>
              </a:rPr>
              <a:t> Cache is based on the popular open source </a:t>
            </a:r>
            <a:r>
              <a:rPr lang="en-CA" sz="1200" b="0" i="0" kern="1200" dirty="0" err="1">
                <a:solidFill>
                  <a:schemeClr val="tx1"/>
                </a:solidFill>
                <a:effectLst/>
                <a:latin typeface="+mn-lt"/>
                <a:ea typeface="+mn-ea"/>
                <a:cs typeface="+mn-cs"/>
              </a:rPr>
              <a:t>Redis</a:t>
            </a:r>
            <a:r>
              <a:rPr lang="en-CA" sz="1200" b="0" i="0" kern="1200" dirty="0">
                <a:solidFill>
                  <a:schemeClr val="tx1"/>
                </a:solidFill>
                <a:effectLst/>
                <a:latin typeface="+mn-lt"/>
                <a:ea typeface="+mn-ea"/>
                <a:cs typeface="+mn-cs"/>
              </a:rPr>
              <a:t> cache. It gives you access to a secure, dedicated </a:t>
            </a:r>
            <a:r>
              <a:rPr lang="en-CA" sz="1200" b="0" i="0" kern="1200" dirty="0" err="1">
                <a:solidFill>
                  <a:schemeClr val="tx1"/>
                </a:solidFill>
                <a:effectLst/>
                <a:latin typeface="+mn-lt"/>
                <a:ea typeface="+mn-ea"/>
                <a:cs typeface="+mn-cs"/>
              </a:rPr>
              <a:t>Redis</a:t>
            </a:r>
            <a:r>
              <a:rPr lang="en-CA" sz="1200" b="0" i="0" kern="1200" dirty="0">
                <a:solidFill>
                  <a:schemeClr val="tx1"/>
                </a:solidFill>
                <a:effectLst/>
                <a:latin typeface="+mn-lt"/>
                <a:ea typeface="+mn-ea"/>
                <a:cs typeface="+mn-cs"/>
              </a:rPr>
              <a:t> cache, managed by Microsoft and accessible from any application within Azure.</a:t>
            </a:r>
          </a:p>
          <a:p>
            <a:r>
              <a:rPr lang="en-CA" sz="1200" b="0" i="0" kern="1200" dirty="0">
                <a:solidFill>
                  <a:schemeClr val="tx1"/>
                </a:solidFill>
                <a:effectLst/>
                <a:latin typeface="+mn-lt"/>
                <a:ea typeface="+mn-ea"/>
                <a:cs typeface="+mn-cs"/>
              </a:rPr>
              <a:t>Azure </a:t>
            </a:r>
            <a:r>
              <a:rPr lang="en-CA" sz="1200" b="0" i="0" kern="1200" dirty="0" err="1">
                <a:solidFill>
                  <a:schemeClr val="tx1"/>
                </a:solidFill>
                <a:effectLst/>
                <a:latin typeface="+mn-lt"/>
                <a:ea typeface="+mn-ea"/>
                <a:cs typeface="+mn-cs"/>
              </a:rPr>
              <a:t>Redis</a:t>
            </a:r>
            <a:r>
              <a:rPr lang="en-CA" sz="1200" b="0" i="0" kern="1200" dirty="0">
                <a:solidFill>
                  <a:schemeClr val="tx1"/>
                </a:solidFill>
                <a:effectLst/>
                <a:latin typeface="+mn-lt"/>
                <a:ea typeface="+mn-ea"/>
                <a:cs typeface="+mn-cs"/>
              </a:rPr>
              <a:t> Cache is available in the following tiers:</a:t>
            </a:r>
          </a:p>
          <a:p>
            <a:r>
              <a:rPr lang="en-CA" sz="1200" b="0" i="0" kern="1200" dirty="0">
                <a:solidFill>
                  <a:schemeClr val="tx1"/>
                </a:solidFill>
                <a:effectLst/>
                <a:latin typeface="+mn-lt"/>
                <a:ea typeface="+mn-ea"/>
                <a:cs typeface="+mn-cs"/>
              </a:rPr>
              <a:t>Basic—Single node, multiple sizes, ideal for development/test and non-critical workloads. The Basic tier has no SLA.</a:t>
            </a:r>
          </a:p>
          <a:p>
            <a:r>
              <a:rPr lang="en-CA" sz="1200" b="0" i="0" kern="1200" dirty="0">
                <a:solidFill>
                  <a:schemeClr val="tx1"/>
                </a:solidFill>
                <a:effectLst/>
                <a:latin typeface="+mn-lt"/>
                <a:ea typeface="+mn-ea"/>
                <a:cs typeface="+mn-cs"/>
              </a:rPr>
              <a:t>Standard—A replicated cache in a two-node primary/secondary configuration managed by Microsoft, with a high-availability SLA.</a:t>
            </a:r>
          </a:p>
          <a:p>
            <a:r>
              <a:rPr lang="en-CA" sz="1200" b="0" i="0" kern="1200" dirty="0">
                <a:solidFill>
                  <a:schemeClr val="tx1"/>
                </a:solidFill>
                <a:effectLst/>
                <a:latin typeface="+mn-lt"/>
                <a:ea typeface="+mn-ea"/>
                <a:cs typeface="+mn-cs"/>
              </a:rPr>
              <a:t>Premium—All of the Standard tier features, including a high-availability SLA, as well as better performance over Basic and Standard-tier caches, bigger workloads, disaster recovery, enhanced security, and more.</a:t>
            </a:r>
          </a:p>
          <a:p>
            <a:r>
              <a:rPr lang="en-CA" sz="1200" b="0" i="0" kern="1200" dirty="0">
                <a:solidFill>
                  <a:schemeClr val="tx1"/>
                </a:solidFill>
                <a:effectLst/>
                <a:latin typeface="+mn-lt"/>
                <a:ea typeface="+mn-ea"/>
                <a:cs typeface="+mn-cs"/>
              </a:rPr>
              <a:t>Additional Premium tier features include:</a:t>
            </a:r>
          </a:p>
          <a:p>
            <a:pPr lvl="1"/>
            <a:r>
              <a:rPr lang="en-CA" sz="1200" b="0" i="0" kern="1200" dirty="0" err="1">
                <a:solidFill>
                  <a:schemeClr val="tx1"/>
                </a:solidFill>
                <a:effectLst/>
                <a:latin typeface="+mn-lt"/>
                <a:ea typeface="+mn-ea"/>
                <a:cs typeface="+mn-cs"/>
              </a:rPr>
              <a:t>Redis</a:t>
            </a:r>
            <a:r>
              <a:rPr lang="en-CA" sz="1200" b="0" i="0" kern="1200" dirty="0">
                <a:solidFill>
                  <a:schemeClr val="tx1"/>
                </a:solidFill>
                <a:effectLst/>
                <a:latin typeface="+mn-lt"/>
                <a:ea typeface="+mn-ea"/>
                <a:cs typeface="+mn-cs"/>
              </a:rPr>
              <a:t> persistence allows you to persist data stored in </a:t>
            </a:r>
            <a:r>
              <a:rPr lang="en-CA" sz="1200" b="0" i="0" kern="1200" dirty="0" err="1">
                <a:solidFill>
                  <a:schemeClr val="tx1"/>
                </a:solidFill>
                <a:effectLst/>
                <a:latin typeface="+mn-lt"/>
                <a:ea typeface="+mn-ea"/>
                <a:cs typeface="+mn-cs"/>
              </a:rPr>
              <a:t>Redis</a:t>
            </a:r>
            <a:r>
              <a:rPr lang="en-CA" sz="1200" b="0" i="0" kern="1200" dirty="0">
                <a:solidFill>
                  <a:schemeClr val="tx1"/>
                </a:solidFill>
                <a:effectLst/>
                <a:latin typeface="+mn-lt"/>
                <a:ea typeface="+mn-ea"/>
                <a:cs typeface="+mn-cs"/>
              </a:rPr>
              <a:t> cache. You can also take snapshots and back up the data which you can load in case of a failure.</a:t>
            </a:r>
          </a:p>
          <a:p>
            <a:pPr lvl="1"/>
            <a:r>
              <a:rPr lang="en-CA" sz="1200" b="0" i="0" kern="1200" dirty="0" err="1">
                <a:solidFill>
                  <a:schemeClr val="tx1"/>
                </a:solidFill>
                <a:effectLst/>
                <a:latin typeface="+mn-lt"/>
                <a:ea typeface="+mn-ea"/>
                <a:cs typeface="+mn-cs"/>
              </a:rPr>
              <a:t>Redis</a:t>
            </a:r>
            <a:r>
              <a:rPr lang="en-CA" sz="1200" b="0" i="0" kern="1200" dirty="0">
                <a:solidFill>
                  <a:schemeClr val="tx1"/>
                </a:solidFill>
                <a:effectLst/>
                <a:latin typeface="+mn-lt"/>
                <a:ea typeface="+mn-ea"/>
                <a:cs typeface="+mn-cs"/>
              </a:rPr>
              <a:t> cluster automatically shards data across multiple </a:t>
            </a:r>
            <a:r>
              <a:rPr lang="en-CA" sz="1200" b="0" i="0" kern="1200" dirty="0" err="1">
                <a:solidFill>
                  <a:schemeClr val="tx1"/>
                </a:solidFill>
                <a:effectLst/>
                <a:latin typeface="+mn-lt"/>
                <a:ea typeface="+mn-ea"/>
                <a:cs typeface="+mn-cs"/>
              </a:rPr>
              <a:t>Redis</a:t>
            </a:r>
            <a:r>
              <a:rPr lang="en-CA" sz="1200" b="0" i="0" kern="1200" dirty="0">
                <a:solidFill>
                  <a:schemeClr val="tx1"/>
                </a:solidFill>
                <a:effectLst/>
                <a:latin typeface="+mn-lt"/>
                <a:ea typeface="+mn-ea"/>
                <a:cs typeface="+mn-cs"/>
              </a:rPr>
              <a:t> nodes, so you can create workloads of bigger memory sizes (greater than 53 GB) and get better performance.</a:t>
            </a:r>
          </a:p>
          <a:p>
            <a:pPr lvl="1"/>
            <a:r>
              <a:rPr lang="en-CA" sz="1200" b="0" i="0" kern="1200" dirty="0">
                <a:solidFill>
                  <a:schemeClr val="tx1"/>
                </a:solidFill>
                <a:effectLst/>
                <a:latin typeface="+mn-lt"/>
                <a:ea typeface="+mn-ea"/>
                <a:cs typeface="+mn-cs"/>
              </a:rPr>
              <a:t>Microsoft Azure Virtual Network deployment gives you enhanced security and isolation for your Azure </a:t>
            </a:r>
            <a:r>
              <a:rPr lang="en-CA" sz="1200" b="0" i="0" kern="1200" dirty="0" err="1">
                <a:solidFill>
                  <a:schemeClr val="tx1"/>
                </a:solidFill>
                <a:effectLst/>
                <a:latin typeface="+mn-lt"/>
                <a:ea typeface="+mn-ea"/>
                <a:cs typeface="+mn-cs"/>
              </a:rPr>
              <a:t>Redis</a:t>
            </a:r>
            <a:r>
              <a:rPr lang="en-CA" sz="1200" b="0" i="0" kern="1200" dirty="0">
                <a:solidFill>
                  <a:schemeClr val="tx1"/>
                </a:solidFill>
                <a:effectLst/>
                <a:latin typeface="+mn-lt"/>
                <a:ea typeface="+mn-ea"/>
                <a:cs typeface="+mn-cs"/>
              </a:rPr>
              <a:t> Cache, as well as subnets, access control policies, and other features to further restrict access.</a:t>
            </a:r>
          </a:p>
          <a:p>
            <a:r>
              <a:rPr lang="en-CA" sz="1200" b="0" i="0" kern="1200" dirty="0">
                <a:solidFill>
                  <a:schemeClr val="tx1"/>
                </a:solidFill>
                <a:effectLst/>
                <a:latin typeface="+mn-lt"/>
                <a:ea typeface="+mn-ea"/>
                <a:cs typeface="+mn-cs"/>
              </a:rPr>
              <a:t>Basic and Standard caches are available in sizes up to 53 GB, and Premium caches are available in sizes up to 530 GB.</a:t>
            </a:r>
          </a:p>
          <a:p>
            <a:endParaRPr lang="en-US" dirty="0"/>
          </a:p>
        </p:txBody>
      </p:sp>
      <p:sp>
        <p:nvSpPr>
          <p:cNvPr id="4" name="Slide Number Placeholder 3"/>
          <p:cNvSpPr>
            <a:spLocks noGrp="1"/>
          </p:cNvSpPr>
          <p:nvPr>
            <p:ph type="sldNum" sz="quarter" idx="10"/>
          </p:nvPr>
        </p:nvSpPr>
        <p:spPr/>
        <p:txBody>
          <a:bodyPr/>
          <a:lstStyle/>
          <a:p>
            <a:fld id="{81DAC4B1-58FE-4C51-97F7-84305AD64E9C}" type="slidenum">
              <a:rPr lang="en-US" smtClean="0"/>
              <a:t>31</a:t>
            </a:fld>
            <a:endParaRPr lang="en-US"/>
          </a:p>
        </p:txBody>
      </p:sp>
    </p:spTree>
    <p:extLst>
      <p:ext uri="{BB962C8B-B14F-4D97-AF65-F5344CB8AC3E}">
        <p14:creationId xmlns:p14="http://schemas.microsoft.com/office/powerpoint/2010/main" val="19292799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NOT AS FULL FEATURED AS APACHE’S LUCENE</a:t>
            </a:r>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1DAC4B1-58FE-4C51-97F7-84305AD64E9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358604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1DAC4B1-58FE-4C51-97F7-84305AD64E9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5826843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1DAC4B1-58FE-4C51-97F7-84305AD64E9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5960276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1DAC4B1-58FE-4C51-97F7-84305AD64E9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1126175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1DAC4B1-58FE-4C51-97F7-84305AD64E9C}" type="slidenum">
              <a:rPr lang="en-US" smtClean="0"/>
              <a:t>37</a:t>
            </a:fld>
            <a:endParaRPr lang="en-US"/>
          </a:p>
        </p:txBody>
      </p:sp>
    </p:spTree>
    <p:extLst>
      <p:ext uri="{BB962C8B-B14F-4D97-AF65-F5344CB8AC3E}">
        <p14:creationId xmlns:p14="http://schemas.microsoft.com/office/powerpoint/2010/main" val="280923748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A NO SQL DOCUMENT STORE</a:t>
            </a:r>
            <a:endParaRPr lang="en-US" dirty="0"/>
          </a:p>
        </p:txBody>
      </p:sp>
      <p:sp>
        <p:nvSpPr>
          <p:cNvPr id="4" name="Slide Number Placeholder 3"/>
          <p:cNvSpPr>
            <a:spLocks noGrp="1"/>
          </p:cNvSpPr>
          <p:nvPr>
            <p:ph type="sldNum" sz="quarter" idx="10"/>
          </p:nvPr>
        </p:nvSpPr>
        <p:spPr/>
        <p:txBody>
          <a:bodyPr/>
          <a:lstStyle/>
          <a:p>
            <a:fld id="{81DAC4B1-58FE-4C51-97F7-84305AD64E9C}" type="slidenum">
              <a:rPr lang="en-US" smtClean="0"/>
              <a:t>38</a:t>
            </a:fld>
            <a:endParaRPr lang="en-US"/>
          </a:p>
        </p:txBody>
      </p:sp>
    </p:spTree>
    <p:extLst>
      <p:ext uri="{BB962C8B-B14F-4D97-AF65-F5344CB8AC3E}">
        <p14:creationId xmlns:p14="http://schemas.microsoft.com/office/powerpoint/2010/main" val="31201134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YOU CAN USE SYNTAX YOU’RE FAMILIAR WITH, E.G. MONGO, CASSANDRA</a:t>
            </a:r>
            <a:endParaRPr lang="en-US" dirty="0"/>
          </a:p>
        </p:txBody>
      </p:sp>
      <p:sp>
        <p:nvSpPr>
          <p:cNvPr id="4" name="Slide Number Placeholder 3"/>
          <p:cNvSpPr>
            <a:spLocks noGrp="1"/>
          </p:cNvSpPr>
          <p:nvPr>
            <p:ph type="sldNum" sz="quarter" idx="10"/>
          </p:nvPr>
        </p:nvSpPr>
        <p:spPr/>
        <p:txBody>
          <a:bodyPr/>
          <a:lstStyle/>
          <a:p>
            <a:fld id="{81DAC4B1-58FE-4C51-97F7-84305AD64E9C}" type="slidenum">
              <a:rPr lang="en-US" smtClean="0"/>
              <a:t>39</a:t>
            </a:fld>
            <a:endParaRPr lang="en-US"/>
          </a:p>
        </p:txBody>
      </p:sp>
    </p:spTree>
    <p:extLst>
      <p:ext uri="{BB962C8B-B14F-4D97-AF65-F5344CB8AC3E}">
        <p14:creationId xmlns:p14="http://schemas.microsoft.com/office/powerpoint/2010/main" val="240371100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67852" indent="-267852" defTabSz="857124"/>
            <a:r>
              <a:rPr lang="en-US" sz="1600" kern="0" dirty="0">
                <a:solidFill>
                  <a:srgbClr val="00B0F0"/>
                </a:solidFill>
                <a:latin typeface="Segoe UI Light" panose="020B0502040204020203" pitchFamily="34" charset="0"/>
                <a:cs typeface="Segoe UI Light" panose="020B0502040204020203" pitchFamily="34" charset="0"/>
              </a:rPr>
              <a:t>Cosmos DB is a Foundational (Ring 0) Azure service</a:t>
            </a:r>
          </a:p>
          <a:p>
            <a:pPr marL="494037" lvl="1" indent="-267852" defTabSz="857124"/>
            <a:r>
              <a:rPr lang="en-US" sz="1600" kern="0" dirty="0">
                <a:solidFill>
                  <a:schemeClr val="bg1"/>
                </a:solidFill>
                <a:latin typeface="Segoe UI Light" panose="020B0502040204020203" pitchFamily="34" charset="0"/>
                <a:cs typeface="Segoe UI Light" panose="020B0502040204020203" pitchFamily="34" charset="0"/>
              </a:rPr>
              <a:t>Available in </a:t>
            </a:r>
            <a:r>
              <a:rPr lang="en-US" sz="1600" b="1" i="1" u="sng" kern="0" dirty="0">
                <a:solidFill>
                  <a:srgbClr val="92D050"/>
                </a:solidFill>
                <a:latin typeface="Segoe UI Light" panose="020B0502040204020203" pitchFamily="34" charset="0"/>
                <a:cs typeface="Segoe UI Light" panose="020B0502040204020203" pitchFamily="34" charset="0"/>
              </a:rPr>
              <a:t>all</a:t>
            </a:r>
            <a:r>
              <a:rPr lang="en-US" sz="1600" kern="0" dirty="0">
                <a:solidFill>
                  <a:schemeClr val="bg1"/>
                </a:solidFill>
                <a:latin typeface="Segoe UI Light" panose="020B0502040204020203" pitchFamily="34" charset="0"/>
                <a:cs typeface="Segoe UI Light" panose="020B0502040204020203" pitchFamily="34" charset="0"/>
              </a:rPr>
              <a:t> Azure regions by default, including sovereign/government clouds</a:t>
            </a:r>
          </a:p>
          <a:p>
            <a:pPr marL="267852" indent="-267852" defTabSz="857124"/>
            <a:endParaRPr lang="en-US" sz="1600" kern="0" dirty="0">
              <a:solidFill>
                <a:schemeClr val="bg1"/>
              </a:solidFill>
              <a:latin typeface="Segoe UI Light" panose="020B0502040204020203" pitchFamily="34" charset="0"/>
              <a:cs typeface="Segoe UI Light" panose="020B0502040204020203" pitchFamily="34" charset="0"/>
            </a:endParaRPr>
          </a:p>
          <a:p>
            <a:pPr marL="267852" indent="-267852" defTabSz="857124"/>
            <a:r>
              <a:rPr lang="en-US" sz="1600" kern="0" dirty="0">
                <a:solidFill>
                  <a:srgbClr val="00B0F0"/>
                </a:solidFill>
                <a:latin typeface="Segoe UI Light" panose="020B0502040204020203" pitchFamily="34" charset="0"/>
                <a:cs typeface="Segoe UI Light" panose="020B0502040204020203" pitchFamily="34" charset="0"/>
              </a:rPr>
              <a:t>Transparent and automatic multi-region replication</a:t>
            </a:r>
          </a:p>
          <a:p>
            <a:pPr marL="705026" lvl="1" indent="-267852" defTabSz="857124"/>
            <a:r>
              <a:rPr lang="en-US" sz="1600" kern="0" dirty="0">
                <a:solidFill>
                  <a:schemeClr val="bg1"/>
                </a:solidFill>
                <a:latin typeface="Segoe UI Light" panose="020B0502040204020203" pitchFamily="34" charset="0"/>
                <a:cs typeface="Segoe UI Light" panose="020B0502040204020203" pitchFamily="34" charset="0"/>
              </a:rPr>
              <a:t>Associate </a:t>
            </a:r>
            <a:r>
              <a:rPr lang="en-US" sz="1600" b="1" i="1" u="sng" kern="0" dirty="0">
                <a:solidFill>
                  <a:srgbClr val="92D050"/>
                </a:solidFill>
                <a:latin typeface="Segoe UI Light" panose="020B0502040204020203" pitchFamily="34" charset="0"/>
                <a:cs typeface="Segoe UI Light" panose="020B0502040204020203" pitchFamily="34" charset="0"/>
              </a:rPr>
              <a:t>any</a:t>
            </a:r>
            <a:r>
              <a:rPr lang="en-US" sz="1600" b="1" kern="0" dirty="0">
                <a:solidFill>
                  <a:schemeClr val="bg1"/>
                </a:solidFill>
                <a:latin typeface="Segoe UI Light" panose="020B0502040204020203" pitchFamily="34" charset="0"/>
                <a:cs typeface="Segoe UI Light" panose="020B0502040204020203" pitchFamily="34" charset="0"/>
              </a:rPr>
              <a:t> </a:t>
            </a:r>
            <a:r>
              <a:rPr lang="en-US" sz="1600" kern="0" dirty="0">
                <a:solidFill>
                  <a:schemeClr val="bg1"/>
                </a:solidFill>
                <a:latin typeface="Segoe UI Light" panose="020B0502040204020203" pitchFamily="34" charset="0"/>
                <a:cs typeface="Segoe UI Light" panose="020B0502040204020203" pitchFamily="34" charset="0"/>
              </a:rPr>
              <a:t>number of regions with your database account, </a:t>
            </a:r>
            <a:r>
              <a:rPr lang="en-US" sz="1600" b="1" i="1" u="sng" kern="0" dirty="0">
                <a:solidFill>
                  <a:srgbClr val="92D050"/>
                </a:solidFill>
                <a:latin typeface="Segoe UI Light" panose="020B0502040204020203" pitchFamily="34" charset="0"/>
                <a:cs typeface="Segoe UI Light" panose="020B0502040204020203" pitchFamily="34" charset="0"/>
              </a:rPr>
              <a:t>at any time</a:t>
            </a:r>
          </a:p>
          <a:p>
            <a:pPr marL="705026" lvl="1" indent="-267852" defTabSz="857124"/>
            <a:r>
              <a:rPr lang="en-US" sz="1600" kern="0" dirty="0">
                <a:solidFill>
                  <a:schemeClr val="bg1"/>
                </a:solidFill>
                <a:latin typeface="Segoe UI Light" panose="020B0502040204020203" pitchFamily="34" charset="0"/>
                <a:cs typeface="Segoe UI Light" panose="020B0502040204020203" pitchFamily="34" charset="0"/>
              </a:rPr>
              <a:t>Policy based geo-fencing</a:t>
            </a:r>
          </a:p>
          <a:p>
            <a:pPr marL="267852" indent="-267852" defTabSz="857124"/>
            <a:endParaRPr lang="en-US" sz="1600" kern="0" dirty="0">
              <a:solidFill>
                <a:schemeClr val="bg1"/>
              </a:solidFill>
              <a:latin typeface="Segoe UI Light" panose="020B0502040204020203" pitchFamily="34" charset="0"/>
              <a:cs typeface="Segoe UI Light" panose="020B0502040204020203" pitchFamily="34" charset="0"/>
            </a:endParaRPr>
          </a:p>
          <a:p>
            <a:pPr marL="267852" indent="-267852" defTabSz="857124"/>
            <a:r>
              <a:rPr lang="en-US" sz="1600" kern="0" dirty="0">
                <a:solidFill>
                  <a:srgbClr val="00B0F0"/>
                </a:solidFill>
                <a:latin typeface="Segoe UI Light" panose="020B0502040204020203" pitchFamily="34" charset="0"/>
                <a:cs typeface="Segoe UI Light" panose="020B0502040204020203" pitchFamily="34" charset="0"/>
              </a:rPr>
              <a:t>Multi-homing APIs</a:t>
            </a:r>
          </a:p>
          <a:p>
            <a:pPr marL="705026" lvl="1" indent="-267852" defTabSz="857124"/>
            <a:r>
              <a:rPr lang="en-US" sz="1600" kern="0" dirty="0">
                <a:solidFill>
                  <a:schemeClr val="bg1"/>
                </a:solidFill>
                <a:latin typeface="Segoe UI Light" panose="020B0502040204020203" pitchFamily="34" charset="0"/>
                <a:cs typeface="Segoe UI Light" panose="020B0502040204020203" pitchFamily="34" charset="0"/>
              </a:rPr>
              <a:t>All endpoints are logical, by default</a:t>
            </a:r>
          </a:p>
          <a:p>
            <a:pPr marL="705026" lvl="1" indent="-267852" defTabSz="857124"/>
            <a:r>
              <a:rPr lang="en-US" sz="1600" kern="0" dirty="0">
                <a:solidFill>
                  <a:schemeClr val="bg1"/>
                </a:solidFill>
                <a:latin typeface="Segoe UI Light" panose="020B0502040204020203" pitchFamily="34" charset="0"/>
                <a:cs typeface="Segoe UI Light" panose="020B0502040204020203" pitchFamily="34" charset="0"/>
              </a:rPr>
              <a:t>Apps don’t need to be redeployed during regional failover</a:t>
            </a:r>
          </a:p>
          <a:p>
            <a:pPr marL="705026" lvl="1" indent="-267852" defTabSz="857124"/>
            <a:r>
              <a:rPr lang="en-US" sz="1600" kern="0" dirty="0">
                <a:solidFill>
                  <a:schemeClr val="bg1"/>
                </a:solidFill>
                <a:latin typeface="Segoe UI Light" panose="020B0502040204020203" pitchFamily="34" charset="0"/>
                <a:cs typeface="Segoe UI Light" panose="020B0502040204020203" pitchFamily="34" charset="0"/>
              </a:rPr>
              <a:t>Apps can also access physical endpoints if needed</a:t>
            </a:r>
          </a:p>
          <a:p>
            <a:pPr marL="267852" indent="-267852" defTabSz="857124"/>
            <a:endParaRPr lang="en-US" sz="1600" kern="0" dirty="0">
              <a:solidFill>
                <a:schemeClr val="bg1"/>
              </a:solidFill>
              <a:latin typeface="Segoe UI Light" panose="020B0502040204020203" pitchFamily="34" charset="0"/>
              <a:cs typeface="Segoe UI Light" panose="020B0502040204020203" pitchFamily="34" charset="0"/>
            </a:endParaRPr>
          </a:p>
          <a:p>
            <a:pPr marL="267852" indent="-267852" defTabSz="857124"/>
            <a:r>
              <a:rPr lang="en-US" sz="1600" kern="0" dirty="0">
                <a:solidFill>
                  <a:srgbClr val="00B0F0"/>
                </a:solidFill>
                <a:latin typeface="Segoe UI Light" panose="020B0502040204020203" pitchFamily="34" charset="0"/>
                <a:cs typeface="Segoe UI Light" panose="020B0502040204020203" pitchFamily="34" charset="0"/>
              </a:rPr>
              <a:t>Support for both manual and automatic failover</a:t>
            </a:r>
          </a:p>
          <a:p>
            <a:pPr marL="267852" indent="-267852" defTabSz="857124"/>
            <a:endParaRPr lang="en-US" sz="1600" kern="0" dirty="0">
              <a:solidFill>
                <a:srgbClr val="00B0F0"/>
              </a:solidFill>
              <a:latin typeface="Segoe UI Light" panose="020B0502040204020203" pitchFamily="34" charset="0"/>
              <a:cs typeface="Segoe UI Light" panose="020B0502040204020203" pitchFamily="34" charset="0"/>
            </a:endParaRPr>
          </a:p>
          <a:p>
            <a:pPr marL="267852" indent="-267852" defTabSz="857124"/>
            <a:r>
              <a:rPr lang="en-US" sz="1600" kern="0" dirty="0">
                <a:solidFill>
                  <a:srgbClr val="00B0F0"/>
                </a:solidFill>
                <a:latin typeface="Segoe UI Light" panose="020B0502040204020203" pitchFamily="34" charset="0"/>
                <a:cs typeface="Segoe UI Light" panose="020B0502040204020203" pitchFamily="34" charset="0"/>
              </a:rPr>
              <a:t>Designed for high availability</a:t>
            </a:r>
          </a:p>
          <a:p>
            <a:pPr marL="494037" lvl="1" indent="-267852" defTabSz="857124"/>
            <a:r>
              <a:rPr lang="en-US" sz="1600" kern="0" dirty="0">
                <a:solidFill>
                  <a:schemeClr val="bg1"/>
                </a:solidFill>
                <a:latin typeface="Segoe UI Light" panose="020B0502040204020203" pitchFamily="34" charset="0"/>
                <a:cs typeface="Segoe UI Light" panose="020B0502040204020203" pitchFamily="34" charset="0"/>
              </a:rPr>
              <a:t>Allows for dynamically setting </a:t>
            </a:r>
            <a:r>
              <a:rPr lang="en-US" sz="1600" i="1" kern="0" dirty="0">
                <a:solidFill>
                  <a:srgbClr val="92D050"/>
                </a:solidFill>
                <a:latin typeface="Segoe UI Light" panose="020B0502040204020203" pitchFamily="34" charset="0"/>
                <a:cs typeface="Segoe UI Light" panose="020B0502040204020203" pitchFamily="34" charset="0"/>
              </a:rPr>
              <a:t>priorities</a:t>
            </a:r>
            <a:r>
              <a:rPr lang="en-US" sz="1600" kern="0" dirty="0">
                <a:solidFill>
                  <a:schemeClr val="bg1"/>
                </a:solidFill>
                <a:latin typeface="Segoe UI Light" panose="020B0502040204020203" pitchFamily="34" charset="0"/>
                <a:cs typeface="Segoe UI Light" panose="020B0502040204020203" pitchFamily="34" charset="0"/>
              </a:rPr>
              <a:t> to regions</a:t>
            </a:r>
          </a:p>
          <a:p>
            <a:pPr marL="494037" lvl="1" indent="-267852" defTabSz="857124"/>
            <a:r>
              <a:rPr lang="en-US" sz="1600" i="1" kern="0" dirty="0">
                <a:solidFill>
                  <a:srgbClr val="92D050"/>
                </a:solidFill>
                <a:latin typeface="Segoe UI Light" panose="020B0502040204020203" pitchFamily="34" charset="0"/>
                <a:cs typeface="Segoe UI Light" panose="020B0502040204020203" pitchFamily="34" charset="0"/>
              </a:rPr>
              <a:t>Simulate</a:t>
            </a:r>
            <a:r>
              <a:rPr lang="en-US" sz="1600" kern="0" dirty="0">
                <a:solidFill>
                  <a:schemeClr val="bg1"/>
                </a:solidFill>
                <a:latin typeface="Segoe UI Light" panose="020B0502040204020203" pitchFamily="34" charset="0"/>
                <a:cs typeface="Segoe UI Light" panose="020B0502040204020203" pitchFamily="34" charset="0"/>
              </a:rPr>
              <a:t> regional disasters via API</a:t>
            </a:r>
          </a:p>
          <a:p>
            <a:pPr marL="494037" lvl="1" indent="-267852" defTabSz="857124"/>
            <a:r>
              <a:rPr lang="en-US" sz="1600" kern="0" dirty="0">
                <a:solidFill>
                  <a:schemeClr val="bg1"/>
                </a:solidFill>
                <a:latin typeface="Segoe UI Light" panose="020B0502040204020203" pitchFamily="34" charset="0"/>
                <a:cs typeface="Segoe UI Light" panose="020B0502040204020203" pitchFamily="34" charset="0"/>
              </a:rPr>
              <a:t>Test the </a:t>
            </a:r>
            <a:r>
              <a:rPr lang="en-US" sz="1600" i="1" kern="0" dirty="0">
                <a:solidFill>
                  <a:srgbClr val="92D050"/>
                </a:solidFill>
                <a:latin typeface="Segoe UI Light" panose="020B0502040204020203" pitchFamily="34" charset="0"/>
                <a:cs typeface="Segoe UI Light" panose="020B0502040204020203" pitchFamily="34" charset="0"/>
              </a:rPr>
              <a:t>end-to-end availability </a:t>
            </a:r>
            <a:r>
              <a:rPr lang="en-US" sz="1600" kern="0" dirty="0">
                <a:solidFill>
                  <a:schemeClr val="bg1"/>
                </a:solidFill>
                <a:latin typeface="Segoe UI Light" panose="020B0502040204020203" pitchFamily="34" charset="0"/>
                <a:cs typeface="Segoe UI Light" panose="020B0502040204020203" pitchFamily="34" charset="0"/>
              </a:rPr>
              <a:t>for the entire app (beyond just the database)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051A7C-BD75-483B-A4F3-8D51EFDEC9D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838300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FILES—LEGACY APPS THAT NEED A FILE SHARE</a:t>
            </a:r>
          </a:p>
          <a:p>
            <a:r>
              <a:rPr lang="en-CA" dirty="0"/>
              <a:t>TABLES—SCHEMALESS, CHEAP, FAST, PERFORMANT</a:t>
            </a:r>
          </a:p>
          <a:p>
            <a:r>
              <a:rPr lang="en-CA" dirty="0"/>
              <a:t>BLOB STORAGE IS THE MOST IMPORTANT ASPECT FROM MICROSOFT’S PERSPECTIVE—EVERYTHING DEPENDS ON IT</a:t>
            </a:r>
          </a:p>
          <a:p>
            <a:endParaRPr lang="en-CA" dirty="0"/>
          </a:p>
          <a:p>
            <a:endParaRPr lang="en-CA" dirty="0"/>
          </a:p>
          <a:p>
            <a:r>
              <a:rPr lang="en-CA" dirty="0"/>
              <a:t>CAN USE NFS.</a:t>
            </a:r>
          </a:p>
          <a:p>
            <a:endParaRPr lang="en-CA" dirty="0"/>
          </a:p>
          <a:p>
            <a:r>
              <a:rPr lang="en-CA" dirty="0"/>
              <a:t>CAN’T USE LINUX FIRST PARTY</a:t>
            </a:r>
          </a:p>
          <a:p>
            <a:endParaRPr lang="en-CA" dirty="0"/>
          </a:p>
          <a:p>
            <a:r>
              <a:rPr lang="en-CA" dirty="0"/>
              <a:t>BLOCK BLOB 2MB</a:t>
            </a:r>
          </a:p>
          <a:p>
            <a:r>
              <a:rPr lang="en-CA" dirty="0"/>
              <a:t>PAGE BLOB 512KB</a:t>
            </a:r>
          </a:p>
          <a:p>
            <a:endParaRPr lang="en-CA" dirty="0"/>
          </a:p>
          <a:p>
            <a:r>
              <a:rPr lang="en-CA" dirty="0"/>
              <a:t>NO SQL = NAME/VALUE PAIRS</a:t>
            </a:r>
            <a:endParaRPr lang="en-US" dirty="0"/>
          </a:p>
        </p:txBody>
      </p:sp>
      <p:sp>
        <p:nvSpPr>
          <p:cNvPr id="4" name="Slide Number Placeholder 3"/>
          <p:cNvSpPr>
            <a:spLocks noGrp="1"/>
          </p:cNvSpPr>
          <p:nvPr>
            <p:ph type="sldNum" sz="quarter" idx="10"/>
          </p:nvPr>
        </p:nvSpPr>
        <p:spPr/>
        <p:txBody>
          <a:bodyPr/>
          <a:lstStyle/>
          <a:p>
            <a:fld id="{81DAC4B1-58FE-4C51-97F7-84305AD64E9C}" type="slidenum">
              <a:rPr lang="en-US" smtClean="0"/>
              <a:t>4</a:t>
            </a:fld>
            <a:endParaRPr lang="en-US"/>
          </a:p>
        </p:txBody>
      </p:sp>
    </p:spTree>
    <p:extLst>
      <p:ext uri="{BB962C8B-B14F-4D97-AF65-F5344CB8AC3E}">
        <p14:creationId xmlns:p14="http://schemas.microsoft.com/office/powerpoint/2010/main" val="296026200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800" dirty="0">
                <a:solidFill>
                  <a:srgbClr val="00B0F0"/>
                </a:solidFill>
                <a:cs typeface="Segoe UI Light" panose="020B0502040204020203" pitchFamily="34" charset="0"/>
              </a:rPr>
              <a:t>Unique design of the quorum based replication protocol</a:t>
            </a:r>
          </a:p>
          <a:p>
            <a:pPr lvl="1"/>
            <a:r>
              <a:rPr lang="en-US" sz="1800" dirty="0">
                <a:solidFill>
                  <a:schemeClr val="bg1"/>
                </a:solidFill>
                <a:cs typeface="Segoe UI Light" panose="020B0502040204020203" pitchFamily="34" charset="0"/>
              </a:rPr>
              <a:t>Globally distributed with reads and writes served from local region</a:t>
            </a:r>
          </a:p>
          <a:p>
            <a:pPr lvl="1"/>
            <a:r>
              <a:rPr lang="en-US" sz="1800" dirty="0">
                <a:solidFill>
                  <a:schemeClr val="bg1"/>
                </a:solidFill>
                <a:cs typeface="Segoe UI Light" panose="020B0502040204020203" pitchFamily="34" charset="0"/>
              </a:rPr>
              <a:t>Well defined consistency models designed to provide precise consistency guarantees</a:t>
            </a:r>
          </a:p>
          <a:p>
            <a:pPr lvl="1"/>
            <a:endParaRPr lang="en-US" sz="1800" dirty="0">
              <a:solidFill>
                <a:schemeClr val="bg1"/>
              </a:solidFill>
              <a:cs typeface="Segoe UI Light" panose="020B0502040204020203" pitchFamily="34" charset="0"/>
            </a:endParaRPr>
          </a:p>
          <a:p>
            <a:pPr lvl="0"/>
            <a:r>
              <a:rPr lang="en-US" sz="1800" dirty="0">
                <a:solidFill>
                  <a:srgbClr val="00B0F0"/>
                </a:solidFill>
                <a:cs typeface="Segoe UI Light" panose="020B0502040204020203" pitchFamily="34" charset="0"/>
              </a:rPr>
              <a:t>Unique design of database engine</a:t>
            </a:r>
          </a:p>
          <a:p>
            <a:pPr lvl="1"/>
            <a:r>
              <a:rPr lang="en-US" sz="1800" dirty="0">
                <a:solidFill>
                  <a:schemeClr val="bg1"/>
                </a:solidFill>
                <a:cs typeface="Segoe UI Light" panose="020B0502040204020203" pitchFamily="34" charset="0"/>
              </a:rPr>
              <a:t>Write optimized, latch-free database engine designed for SSDs and low latency access</a:t>
            </a:r>
          </a:p>
          <a:p>
            <a:pPr lvl="1"/>
            <a:r>
              <a:rPr lang="en-US" sz="1800" dirty="0">
                <a:solidFill>
                  <a:schemeClr val="bg1"/>
                </a:solidFill>
                <a:cs typeface="Segoe UI Light" panose="020B0502040204020203" pitchFamily="34" charset="0"/>
              </a:rPr>
              <a:t>Culmination of decades of database system research in marrying the best of NoSQL techniques for the write path with the Relational query optimized data structures concurrent </a:t>
            </a:r>
            <a:r>
              <a:rPr lang="en-US" sz="1800" dirty="0" err="1">
                <a:solidFill>
                  <a:schemeClr val="bg1"/>
                </a:solidFill>
                <a:cs typeface="Segoe UI Light" panose="020B0502040204020203" pitchFamily="34" charset="0"/>
              </a:rPr>
              <a:t>btree</a:t>
            </a:r>
            <a:r>
              <a:rPr lang="en-US" sz="1800" dirty="0">
                <a:solidFill>
                  <a:schemeClr val="bg1"/>
                </a:solidFill>
                <a:cs typeface="Segoe UI Light" panose="020B0502040204020203" pitchFamily="34" charset="0"/>
              </a:rPr>
              <a:t> on the read/query path</a:t>
            </a:r>
          </a:p>
          <a:p>
            <a:pPr lvl="1"/>
            <a:r>
              <a:rPr lang="en-US" sz="1800" dirty="0">
                <a:solidFill>
                  <a:schemeClr val="bg1"/>
                </a:solidFill>
                <a:cs typeface="Segoe UI Light" panose="020B0502040204020203" pitchFamily="34" charset="0"/>
              </a:rPr>
              <a:t>Benchmarked to have the lowest write and read amplifications.</a:t>
            </a:r>
          </a:p>
          <a:p>
            <a:pPr lvl="1"/>
            <a:r>
              <a:rPr lang="en-US" sz="1800" dirty="0">
                <a:solidFill>
                  <a:schemeClr val="bg1"/>
                </a:solidFill>
                <a:cs typeface="Segoe UI Light" panose="020B0502040204020203" pitchFamily="34" charset="0"/>
              </a:rPr>
              <a:t>Better performance and TCO compared to all popular log structured engines </a:t>
            </a:r>
            <a:r>
              <a:rPr lang="en-US" sz="1800" dirty="0" err="1">
                <a:solidFill>
                  <a:schemeClr val="bg1"/>
                </a:solidFill>
                <a:cs typeface="Segoe UI Light" panose="020B0502040204020203" pitchFamily="34" charset="0"/>
              </a:rPr>
              <a:t>LevelDB</a:t>
            </a:r>
            <a:r>
              <a:rPr lang="en-US" sz="1800" dirty="0">
                <a:solidFill>
                  <a:schemeClr val="bg1"/>
                </a:solidFill>
                <a:cs typeface="Segoe UI Light" panose="020B0502040204020203" pitchFamily="34" charset="0"/>
              </a:rPr>
              <a:t>, </a:t>
            </a:r>
            <a:r>
              <a:rPr lang="en-US" sz="1800" dirty="0" err="1">
                <a:solidFill>
                  <a:schemeClr val="bg1"/>
                </a:solidFill>
                <a:cs typeface="Segoe UI Light" panose="020B0502040204020203" pitchFamily="34" charset="0"/>
              </a:rPr>
              <a:t>RocksDB</a:t>
            </a:r>
            <a:r>
              <a:rPr lang="en-US" sz="1800" dirty="0">
                <a:solidFill>
                  <a:schemeClr val="bg1"/>
                </a:solidFill>
                <a:cs typeface="Segoe UI Light" panose="020B0502040204020203" pitchFamily="34" charset="0"/>
              </a:rPr>
              <a:t>, </a:t>
            </a:r>
            <a:r>
              <a:rPr lang="en-US" sz="1800" dirty="0" err="1">
                <a:solidFill>
                  <a:schemeClr val="bg1"/>
                </a:solidFill>
                <a:cs typeface="Segoe UI Light" panose="020B0502040204020203" pitchFamily="34" charset="0"/>
              </a:rPr>
              <a:t>TokuDB</a:t>
            </a:r>
            <a:r>
              <a:rPr lang="en-US" sz="1800" dirty="0">
                <a:solidFill>
                  <a:schemeClr val="bg1"/>
                </a:solidFill>
                <a:cs typeface="Segoe UI Light" panose="020B0502040204020203" pitchFamily="34" charset="0"/>
              </a:rPr>
              <a:t>, </a:t>
            </a:r>
            <a:r>
              <a:rPr lang="en-US" sz="1800" dirty="0" err="1">
                <a:solidFill>
                  <a:schemeClr val="bg1"/>
                </a:solidFill>
                <a:cs typeface="Segoe UI Light" panose="020B0502040204020203" pitchFamily="34" charset="0"/>
              </a:rPr>
              <a:t>WiredTiger</a:t>
            </a:r>
            <a:endParaRPr lang="en-US" sz="1800" dirty="0">
              <a:solidFill>
                <a:schemeClr val="bg1"/>
              </a:solidFill>
              <a:cs typeface="Segoe UI Light" panose="020B0502040204020203" pitchFamily="34" charset="0"/>
            </a:endParaRPr>
          </a:p>
          <a:p>
            <a:pPr lvl="1"/>
            <a:r>
              <a:rPr lang="en-US" sz="1800" dirty="0">
                <a:solidFill>
                  <a:schemeClr val="bg1"/>
                </a:solidFill>
                <a:cs typeface="Segoe UI Light" panose="020B0502040204020203" pitchFamily="34" charset="0"/>
              </a:rPr>
              <a:t>Fully resource governed NO WRITE PAUSES</a:t>
            </a:r>
          </a:p>
          <a:p>
            <a:pPr marL="593960" lvl="1" indent="0">
              <a:buNone/>
            </a:pPr>
            <a:endParaRPr lang="en-US" sz="1800" dirty="0">
              <a:solidFill>
                <a:schemeClr val="bg1"/>
              </a:solidFill>
              <a:cs typeface="Segoe UI Light" panose="020B0502040204020203" pitchFamily="34" charset="0"/>
            </a:endParaRPr>
          </a:p>
          <a:p>
            <a:pPr lvl="0"/>
            <a:r>
              <a:rPr lang="en-US" sz="1800" dirty="0">
                <a:solidFill>
                  <a:srgbClr val="00B0F0"/>
                </a:solidFill>
                <a:cs typeface="Segoe UI Light" panose="020B0502040204020203" pitchFamily="34" charset="0"/>
              </a:rPr>
              <a:t>Synchronous and automatic indexing at sustained ingestion rates</a:t>
            </a:r>
          </a:p>
          <a:p>
            <a:pPr lvl="1"/>
            <a:r>
              <a:rPr lang="en-US" sz="1800" dirty="0">
                <a:solidFill>
                  <a:schemeClr val="bg1"/>
                </a:solidFill>
                <a:cs typeface="Segoe UI Light" panose="020B0502040204020203" pitchFamily="34" charset="0"/>
              </a:rPr>
              <a:t>No schema or index management needed</a:t>
            </a:r>
          </a:p>
          <a:p>
            <a:pPr lvl="1"/>
            <a:r>
              <a:rPr lang="en-US" sz="1800" dirty="0">
                <a:solidFill>
                  <a:schemeClr val="bg1"/>
                </a:solidFill>
                <a:cs typeface="Segoe UI Light" panose="020B0502040204020203" pitchFamily="34" charset="0"/>
              </a:rPr>
              <a:t>No schema versioning needed</a:t>
            </a:r>
          </a:p>
          <a:p>
            <a:pPr lvl="1"/>
            <a:r>
              <a:rPr lang="en-US" sz="1800" dirty="0">
                <a:solidFill>
                  <a:schemeClr val="bg1"/>
                </a:solidFill>
                <a:cs typeface="Segoe UI Light" panose="020B0502040204020203" pitchFamily="34" charset="0"/>
              </a:rPr>
              <a:t>No schema migration needed</a:t>
            </a:r>
          </a:p>
          <a:p>
            <a:pPr lvl="1"/>
            <a:r>
              <a:rPr lang="en-US" sz="1800" dirty="0">
                <a:solidFill>
                  <a:schemeClr val="bg1"/>
                </a:solidFill>
                <a:cs typeface="Segoe UI Light" panose="020B0502040204020203" pitchFamily="34" charset="0"/>
              </a:rPr>
              <a:t>All of this is highly relevant for rapidly evolving apps in a globally distributed setup</a:t>
            </a:r>
          </a:p>
          <a:p>
            <a:pPr defTabSz="930772">
              <a:lnSpc>
                <a:spcPct val="100000"/>
              </a:lnSpc>
              <a:spcAft>
                <a:spcPts val="0"/>
              </a:spcAft>
              <a:defRPr/>
            </a:pPr>
            <a:endParaRPr lang="en-US" sz="1200" dirty="0"/>
          </a:p>
          <a:p>
            <a:pPr defTabSz="930772">
              <a:lnSpc>
                <a:spcPct val="100000"/>
              </a:lnSpc>
              <a:spcAft>
                <a:spcPts val="0"/>
              </a:spcAft>
              <a:defRPr/>
            </a:pPr>
            <a:r>
              <a:rPr lang="en-US" sz="1200" dirty="0"/>
              <a:t>Cosmos DB guarantees low latency access by serving reads and writes from the local regions. This helps your applications to beat the speed of light or network latency across regions.</a:t>
            </a:r>
          </a:p>
          <a:p>
            <a:pPr defTabSz="930772">
              <a:lnSpc>
                <a:spcPct val="100000"/>
              </a:lnSpc>
              <a:spcAft>
                <a:spcPts val="0"/>
              </a:spcAft>
              <a:defRPr/>
            </a:pPr>
            <a:endParaRPr lang="en-US" sz="1200" dirty="0"/>
          </a:p>
          <a:p>
            <a:pPr defTabSz="930772">
              <a:lnSpc>
                <a:spcPct val="100000"/>
              </a:lnSpc>
              <a:spcAft>
                <a:spcPts val="0"/>
              </a:spcAft>
              <a:defRPr/>
            </a:pPr>
            <a:r>
              <a:rPr lang="en-US" sz="1200" dirty="0"/>
              <a:t>Nucleus of Cosmos DB is a write optimized, latch-free database engine which is designed for Solid State Drives. The core design point is low latency and performance and global scale. </a:t>
            </a:r>
          </a:p>
          <a:p>
            <a:pPr defTabSz="930772">
              <a:lnSpc>
                <a:spcPct val="100000"/>
              </a:lnSpc>
              <a:spcAft>
                <a:spcPts val="0"/>
              </a:spcAft>
              <a:defRPr/>
            </a:pPr>
            <a:r>
              <a:rPr lang="en-US" sz="1200" dirty="0"/>
              <a:t>Cosmos DB indexes all your data automatically, synchronously at sustained ingestion rates. There is no overhead of secondary indexes as with other databases. Most of us know the pain of managing indexes. Now imagine for a moment maintaining, managing, migrating indexes at global scale. It is almost impossible but with Azure Cosmos DB, you don’t have to. At P99 Cosmos DB guarantees &lt;10ms latency for read access and &lt;15ms for write access. Most applications will experience even lower latency of under &lt;2ms for reads and &lt;6ms for writes.</a:t>
            </a:r>
          </a:p>
          <a:p>
            <a:pPr defTabSz="930772">
              <a:lnSpc>
                <a:spcPct val="100000"/>
              </a:lnSpc>
              <a:spcAft>
                <a:spcPts val="0"/>
              </a:spcAft>
              <a:defRPr/>
            </a:pPr>
            <a:endParaRPr lang="en-US" sz="1200" dirty="0"/>
          </a:p>
          <a:p>
            <a:pPr defTabSz="930772">
              <a:lnSpc>
                <a:spcPct val="100000"/>
              </a:lnSpc>
              <a:spcAft>
                <a:spcPts val="0"/>
              </a:spcAft>
              <a:defRPr/>
            </a:pPr>
            <a:r>
              <a:rPr lang="en-US" sz="1200" dirty="0"/>
              <a:t>Several of our large scale cloud services at Microsoft uses Cosmos DB for low latency access. All the device telemetry from windows mobile devices is stored in a globally distributed database and with 100s of millions of devices out there, low latency was a key factor in deciding on the right data store.</a:t>
            </a:r>
          </a:p>
          <a:p>
            <a:pPr defTabSz="930772">
              <a:lnSpc>
                <a:spcPct val="100000"/>
              </a:lnSpc>
              <a:spcAft>
                <a:spcPts val="0"/>
              </a:spcAft>
              <a:defRPr/>
            </a:pPr>
            <a:endParaRPr lang="en-US" sz="120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051A7C-BD75-483B-A4F3-8D51EFDEC9D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2316757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600" dirty="0">
                <a:solidFill>
                  <a:schemeClr val="bg1"/>
                </a:solidFill>
                <a:latin typeface="Segoe UI Light" panose="020B0502040204020203" pitchFamily="34" charset="0"/>
                <a:cs typeface="Segoe UI Light" panose="020B0502040204020203" pitchFamily="34" charset="0"/>
              </a:rPr>
              <a:t>Databases are divided into </a:t>
            </a:r>
            <a:r>
              <a:rPr lang="en-US" sz="1600" dirty="0">
                <a:solidFill>
                  <a:srgbClr val="00B0F0"/>
                </a:solidFill>
                <a:latin typeface="Segoe UI Light" panose="020B0502040204020203" pitchFamily="34" charset="0"/>
                <a:cs typeface="Segoe UI Light" panose="020B0502040204020203" pitchFamily="34" charset="0"/>
              </a:rPr>
              <a:t>two categories</a:t>
            </a:r>
          </a:p>
          <a:p>
            <a:pPr lvl="0"/>
            <a:endParaRPr lang="en-US" sz="1600" dirty="0">
              <a:solidFill>
                <a:srgbClr val="00B0F0"/>
              </a:solidFill>
              <a:latin typeface="Segoe UI Light" panose="020B0502040204020203" pitchFamily="34" charset="0"/>
              <a:cs typeface="Segoe UI Light" panose="020B0502040204020203" pitchFamily="34" charset="0"/>
            </a:endParaRPr>
          </a:p>
          <a:p>
            <a:pPr lvl="1"/>
            <a:r>
              <a:rPr lang="en-US" sz="1600" dirty="0">
                <a:solidFill>
                  <a:schemeClr val="bg1"/>
                </a:solidFill>
                <a:latin typeface="Segoe UI Light" panose="020B0502040204020203" pitchFamily="34" charset="0"/>
                <a:cs typeface="Segoe UI Light" panose="020B0502040204020203" pitchFamily="34" charset="0"/>
              </a:rPr>
              <a:t>Provide </a:t>
            </a:r>
            <a:r>
              <a:rPr lang="en-US" sz="1600" dirty="0">
                <a:solidFill>
                  <a:srgbClr val="00B0F0"/>
                </a:solidFill>
                <a:latin typeface="Segoe UI Light" panose="020B0502040204020203" pitchFamily="34" charset="0"/>
                <a:cs typeface="Segoe UI Light" panose="020B0502040204020203" pitchFamily="34" charset="0"/>
              </a:rPr>
              <a:t>extreme choices </a:t>
            </a:r>
            <a:r>
              <a:rPr lang="en-US" sz="1600" dirty="0">
                <a:solidFill>
                  <a:schemeClr val="bg1"/>
                </a:solidFill>
                <a:latin typeface="Segoe UI Light" panose="020B0502040204020203" pitchFamily="34" charset="0"/>
                <a:cs typeface="Segoe UI Light" panose="020B0502040204020203" pitchFamily="34" charset="0"/>
              </a:rPr>
              <a:t>– strong vs. eventual consistency (e.g., DynamoDB)</a:t>
            </a:r>
          </a:p>
          <a:p>
            <a:pPr lvl="1"/>
            <a:endParaRPr lang="en-US" sz="1600" dirty="0">
              <a:solidFill>
                <a:schemeClr val="bg1"/>
              </a:solidFill>
              <a:latin typeface="Segoe UI Light" panose="020B0502040204020203" pitchFamily="34" charset="0"/>
              <a:cs typeface="Segoe UI Light" panose="020B0502040204020203" pitchFamily="34" charset="0"/>
            </a:endParaRPr>
          </a:p>
          <a:p>
            <a:pPr lvl="1"/>
            <a:r>
              <a:rPr lang="en-US" sz="1600" dirty="0">
                <a:solidFill>
                  <a:schemeClr val="bg1"/>
                </a:solidFill>
                <a:latin typeface="Segoe UI Light" panose="020B0502040204020203" pitchFamily="34" charset="0"/>
                <a:cs typeface="Segoe UI Light" panose="020B0502040204020203" pitchFamily="34" charset="0"/>
              </a:rPr>
              <a:t>Leave </a:t>
            </a:r>
            <a:r>
              <a:rPr lang="en-US" sz="1600" dirty="0">
                <a:solidFill>
                  <a:srgbClr val="00B0F0"/>
                </a:solidFill>
                <a:latin typeface="Segoe UI Light" panose="020B0502040204020203" pitchFamily="34" charset="0"/>
                <a:cs typeface="Segoe UI Light" panose="020B0502040204020203" pitchFamily="34" charset="0"/>
              </a:rPr>
              <a:t>everything for developers </a:t>
            </a:r>
            <a:r>
              <a:rPr lang="en-US" sz="1600" dirty="0">
                <a:solidFill>
                  <a:schemeClr val="bg1"/>
                </a:solidFill>
                <a:latin typeface="Segoe UI Light" panose="020B0502040204020203" pitchFamily="34" charset="0"/>
                <a:cs typeface="Segoe UI Light" panose="020B0502040204020203" pitchFamily="34" charset="0"/>
              </a:rPr>
              <a:t>to configure (e.g., Cassandra)</a:t>
            </a:r>
          </a:p>
          <a:p>
            <a:pPr lvl="2"/>
            <a:r>
              <a:rPr lang="en-US" sz="1600" dirty="0">
                <a:solidFill>
                  <a:schemeClr val="bg1"/>
                </a:solidFill>
                <a:latin typeface="Segoe UI Light" panose="020B0502040204020203" pitchFamily="34" charset="0"/>
                <a:cs typeface="Segoe UI Light" panose="020B0502040204020203" pitchFamily="34" charset="0"/>
              </a:rPr>
              <a:t>Read repair, Hinted handoff, quorum sizes, replication topologies </a:t>
            </a:r>
            <a:r>
              <a:rPr lang="en-US" sz="1600" dirty="0" err="1">
                <a:solidFill>
                  <a:schemeClr val="bg1"/>
                </a:solidFill>
                <a:latin typeface="Segoe UI Light" panose="020B0502040204020203" pitchFamily="34" charset="0"/>
                <a:cs typeface="Segoe UI Light" panose="020B0502040204020203" pitchFamily="34" charset="0"/>
              </a:rPr>
              <a:t>etc</a:t>
            </a:r>
            <a:endParaRPr lang="en-US" sz="1600" dirty="0">
              <a:solidFill>
                <a:schemeClr val="bg1"/>
              </a:solidFill>
              <a:latin typeface="Segoe UI Light" panose="020B0502040204020203" pitchFamily="34" charset="0"/>
              <a:cs typeface="Segoe UI Light" panose="020B0502040204020203" pitchFamily="34" charset="0"/>
            </a:endParaRPr>
          </a:p>
          <a:p>
            <a:pPr marL="1165770" lvl="2" indent="0">
              <a:buNone/>
            </a:pPr>
            <a:endParaRPr lang="en-US" sz="1600" dirty="0">
              <a:solidFill>
                <a:schemeClr val="bg1"/>
              </a:solidFill>
              <a:latin typeface="Segoe UI Light" panose="020B0502040204020203" pitchFamily="34" charset="0"/>
              <a:cs typeface="Segoe UI Light" panose="020B0502040204020203" pitchFamily="34" charset="0"/>
            </a:endParaRPr>
          </a:p>
          <a:p>
            <a:pPr lvl="2"/>
            <a:r>
              <a:rPr lang="en-US" sz="1600" dirty="0">
                <a:solidFill>
                  <a:srgbClr val="00B0F0"/>
                </a:solidFill>
                <a:latin typeface="Segoe UI Light" panose="020B0502040204020203" pitchFamily="34" charset="0"/>
                <a:cs typeface="Segoe UI Light" panose="020B0502040204020203" pitchFamily="34" charset="0"/>
              </a:rPr>
              <a:t>Developers have to make </a:t>
            </a:r>
            <a:r>
              <a:rPr lang="en-US" sz="1600" u="sng" dirty="0">
                <a:solidFill>
                  <a:srgbClr val="00B0F0"/>
                </a:solidFill>
                <a:latin typeface="Segoe UI Light" panose="020B0502040204020203" pitchFamily="34" charset="0"/>
                <a:cs typeface="Segoe UI Light" panose="020B0502040204020203" pitchFamily="34" charset="0"/>
              </a:rPr>
              <a:t>precise</a:t>
            </a:r>
            <a:r>
              <a:rPr lang="en-US" sz="1600" dirty="0">
                <a:solidFill>
                  <a:srgbClr val="00B0F0"/>
                </a:solidFill>
                <a:latin typeface="Segoe UI Light" panose="020B0502040204020203" pitchFamily="34" charset="0"/>
                <a:cs typeface="Segoe UI Light" panose="020B0502040204020203" pitchFamily="34" charset="0"/>
              </a:rPr>
              <a:t> tradeoffs </a:t>
            </a:r>
            <a:r>
              <a:rPr lang="en-US" sz="1600" dirty="0">
                <a:solidFill>
                  <a:schemeClr val="bg1"/>
                </a:solidFill>
                <a:latin typeface="Segoe UI Light" panose="020B0502040204020203" pitchFamily="34" charset="0"/>
                <a:cs typeface="Segoe UI Light" panose="020B0502040204020203" pitchFamily="34" charset="0"/>
              </a:rPr>
              <a:t>between</a:t>
            </a:r>
          </a:p>
          <a:p>
            <a:pPr lvl="3"/>
            <a:r>
              <a:rPr lang="en-US" sz="1600" dirty="0">
                <a:solidFill>
                  <a:schemeClr val="bg1"/>
                </a:solidFill>
                <a:latin typeface="Segoe UI Light" panose="020B0502040204020203" pitchFamily="34" charset="0"/>
                <a:cs typeface="Segoe UI Light" panose="020B0502040204020203" pitchFamily="34" charset="0"/>
              </a:rPr>
              <a:t>Consistency and availability (</a:t>
            </a:r>
            <a:r>
              <a:rPr lang="en-US" sz="1600" dirty="0">
                <a:solidFill>
                  <a:srgbClr val="92D050"/>
                </a:solidFill>
                <a:latin typeface="Segoe UI Light" panose="020B0502040204020203" pitchFamily="34" charset="0"/>
                <a:cs typeface="Segoe UI Light" panose="020B0502040204020203" pitchFamily="34" charset="0"/>
              </a:rPr>
              <a:t>during failures</a:t>
            </a:r>
            <a:r>
              <a:rPr lang="en-US" sz="1600" dirty="0">
                <a:solidFill>
                  <a:schemeClr val="bg1"/>
                </a:solidFill>
                <a:latin typeface="Segoe UI Light" panose="020B0502040204020203" pitchFamily="34" charset="0"/>
                <a:cs typeface="Segoe UI Light" panose="020B0502040204020203" pitchFamily="34" charset="0"/>
              </a:rPr>
              <a:t>)</a:t>
            </a:r>
          </a:p>
          <a:p>
            <a:pPr lvl="3"/>
            <a:r>
              <a:rPr lang="en-US" sz="1600" dirty="0">
                <a:solidFill>
                  <a:schemeClr val="bg1"/>
                </a:solidFill>
                <a:latin typeface="Segoe UI Light" panose="020B0502040204020203" pitchFamily="34" charset="0"/>
                <a:cs typeface="Segoe UI Light" panose="020B0502040204020203" pitchFamily="34" charset="0"/>
              </a:rPr>
              <a:t>Consistency and latency (</a:t>
            </a:r>
            <a:r>
              <a:rPr lang="en-US" sz="1600" dirty="0">
                <a:solidFill>
                  <a:srgbClr val="92D050"/>
                </a:solidFill>
                <a:latin typeface="Segoe UI Light" panose="020B0502040204020203" pitchFamily="34" charset="0"/>
                <a:cs typeface="Segoe UI Light" panose="020B0502040204020203" pitchFamily="34" charset="0"/>
              </a:rPr>
              <a:t>during steady state</a:t>
            </a:r>
            <a:r>
              <a:rPr lang="en-US" sz="1600" dirty="0">
                <a:solidFill>
                  <a:schemeClr val="bg1"/>
                </a:solidFill>
                <a:latin typeface="Segoe UI Light" panose="020B0502040204020203" pitchFamily="34" charset="0"/>
                <a:cs typeface="Segoe UI Light" panose="020B0502040204020203" pitchFamily="34" charset="0"/>
              </a:rPr>
              <a:t>)</a:t>
            </a:r>
          </a:p>
          <a:p>
            <a:pPr lvl="3"/>
            <a:r>
              <a:rPr lang="en-US" sz="1600" dirty="0">
                <a:solidFill>
                  <a:schemeClr val="bg1"/>
                </a:solidFill>
                <a:latin typeface="Segoe UI Light" panose="020B0502040204020203" pitchFamily="34" charset="0"/>
                <a:cs typeface="Segoe UI Light" panose="020B0502040204020203" pitchFamily="34" charset="0"/>
              </a:rPr>
              <a:t>Consistency and throughput (this is </a:t>
            </a:r>
            <a:r>
              <a:rPr lang="en-US" sz="1600" dirty="0">
                <a:solidFill>
                  <a:srgbClr val="92D050"/>
                </a:solidFill>
                <a:latin typeface="Segoe UI Light" panose="020B0502040204020203" pitchFamily="34" charset="0"/>
                <a:cs typeface="Segoe UI Light" panose="020B0502040204020203" pitchFamily="34" charset="0"/>
              </a:rPr>
              <a:t>important for TCO </a:t>
            </a:r>
            <a:r>
              <a:rPr lang="en-US" sz="1600" dirty="0">
                <a:solidFill>
                  <a:schemeClr val="bg1"/>
                </a:solidFill>
                <a:latin typeface="Segoe UI Light" panose="020B0502040204020203" pitchFamily="34" charset="0"/>
                <a:cs typeface="Segoe UI Light" panose="020B0502040204020203" pitchFamily="34" charset="0"/>
              </a:rPr>
              <a:t>reasons)</a:t>
            </a:r>
          </a:p>
          <a:p>
            <a:pPr marL="342762" lvl="3" indent="0">
              <a:buNone/>
            </a:pPr>
            <a:endParaRPr lang="en-US" sz="1600" dirty="0">
              <a:solidFill>
                <a:schemeClr val="bg1"/>
              </a:solidFill>
              <a:latin typeface="Segoe UI Light" panose="020B0502040204020203" pitchFamily="34" charset="0"/>
              <a:cs typeface="Segoe UI Light" panose="020B0502040204020203" pitchFamily="34" charset="0"/>
            </a:endParaRPr>
          </a:p>
          <a:p>
            <a:pPr marL="267852" indent="-267852" defTabSz="857124"/>
            <a:endParaRPr lang="en-US" sz="1600" kern="0" dirty="0">
              <a:solidFill>
                <a:schemeClr val="bg1"/>
              </a:solidFill>
              <a:latin typeface="Segoe UI Light" panose="020B0502040204020203" pitchFamily="34" charset="0"/>
              <a:cs typeface="Segoe UI Light" panose="020B0502040204020203" pitchFamily="34" charset="0"/>
            </a:endParaRPr>
          </a:p>
          <a:p>
            <a:pPr marL="267852" indent="-267852" defTabSz="857124"/>
            <a:endParaRPr lang="en-US" sz="1600" kern="0" dirty="0">
              <a:solidFill>
                <a:schemeClr val="bg1"/>
              </a:solidFill>
              <a:latin typeface="Segoe UI Light" panose="020B0502040204020203" pitchFamily="34" charset="0"/>
              <a:cs typeface="Segoe UI Light" panose="020B0502040204020203" pitchFamily="34" charset="0"/>
            </a:endParaRPr>
          </a:p>
          <a:p>
            <a:pPr rtl="0"/>
            <a:r>
              <a:rPr lang="en-US" sz="1600" b="1" dirty="0"/>
              <a:t>Strong</a:t>
            </a:r>
            <a:r>
              <a:rPr lang="en-US" sz="1600" dirty="0"/>
              <a:t>: </a:t>
            </a:r>
          </a:p>
          <a:p>
            <a:pPr rtl="0"/>
            <a:r>
              <a:rPr lang="en-US" sz="1600" dirty="0"/>
              <a:t>Strong consistency offers a </a:t>
            </a:r>
            <a:r>
              <a:rPr lang="en-US" sz="1600" dirty="0">
                <a:hlinkClick r:id="rId3"/>
              </a:rPr>
              <a:t>linearizability</a:t>
            </a:r>
            <a:r>
              <a:rPr lang="en-US" sz="1600" dirty="0"/>
              <a:t> guarantee with the reads guaranteed to return the most recent version of an item. </a:t>
            </a:r>
          </a:p>
          <a:p>
            <a:pPr rtl="0"/>
            <a:r>
              <a:rPr lang="en-US" sz="1600" dirty="0"/>
              <a:t>Strong consistency guarantees that a write is only visible after it is committed durably by the majority quorum of replicas. A write is either synchronously committed durably by both the primary and the quorum of </a:t>
            </a:r>
            <a:r>
              <a:rPr lang="en-US" sz="1600" dirty="0" err="1"/>
              <a:t>secondaries</a:t>
            </a:r>
            <a:r>
              <a:rPr lang="en-US" sz="1600" dirty="0"/>
              <a:t>, or it is aborted. A read is always acknowledged by the majority read quorum, a client can never see an uncommitted or partial write and is always guaranteed to read the latest acknowledged write. </a:t>
            </a:r>
          </a:p>
          <a:p>
            <a:pPr rtl="0"/>
            <a:r>
              <a:rPr lang="en-US" sz="1600" dirty="0"/>
              <a:t>Azure Cosmos DB accounts that are configured to use strong consistency cannot associate more than one Azure region with their Azure Cosmos DB account. </a:t>
            </a:r>
          </a:p>
          <a:p>
            <a:pPr rtl="0"/>
            <a:r>
              <a:rPr lang="en-US" sz="1600" dirty="0"/>
              <a:t>The cost of a read operation (in terms of </a:t>
            </a:r>
            <a:r>
              <a:rPr lang="en-US" sz="1600" dirty="0">
                <a:hlinkClick r:id="rId4"/>
              </a:rPr>
              <a:t>request units</a:t>
            </a:r>
            <a:r>
              <a:rPr lang="en-US" sz="1600" dirty="0"/>
              <a:t> consumed) with strong consistency is higher than session and eventual, but the same as bounded staleness.</a:t>
            </a:r>
          </a:p>
          <a:p>
            <a:pPr rtl="0"/>
            <a:endParaRPr lang="en-US" sz="1600" dirty="0"/>
          </a:p>
          <a:p>
            <a:pPr rtl="0"/>
            <a:r>
              <a:rPr lang="en-US" sz="1600" b="1" dirty="0"/>
              <a:t>Bounded staleness</a:t>
            </a:r>
            <a:r>
              <a:rPr lang="en-US" sz="1600" dirty="0"/>
              <a:t>: </a:t>
            </a:r>
          </a:p>
          <a:p>
            <a:pPr rtl="0"/>
            <a:r>
              <a:rPr lang="en-US" sz="1600" dirty="0"/>
              <a:t>Bounded staleness consistency guarantees that the reads may lag behind writes by at most </a:t>
            </a:r>
            <a:r>
              <a:rPr lang="en-US" sz="1600" i="1" dirty="0"/>
              <a:t>K</a:t>
            </a:r>
            <a:r>
              <a:rPr lang="en-US" sz="1600" dirty="0"/>
              <a:t> versions or prefixes of an item or </a:t>
            </a:r>
            <a:r>
              <a:rPr lang="en-US" sz="1600" i="1" dirty="0"/>
              <a:t>t</a:t>
            </a:r>
            <a:r>
              <a:rPr lang="en-US" sz="1600" dirty="0"/>
              <a:t> time-interval. </a:t>
            </a:r>
          </a:p>
          <a:p>
            <a:pPr rtl="0"/>
            <a:r>
              <a:rPr lang="en-US" sz="1600" dirty="0"/>
              <a:t>Therefore, when choosing bounded staleness, the "staleness" can be configured in two ways: number of versions </a:t>
            </a:r>
            <a:r>
              <a:rPr lang="en-US" sz="1600" i="1" dirty="0"/>
              <a:t>K</a:t>
            </a:r>
            <a:r>
              <a:rPr lang="en-US" sz="1600" dirty="0"/>
              <a:t> of the item by which the reads lag behind the writes, and the time interval </a:t>
            </a:r>
            <a:r>
              <a:rPr lang="en-US" sz="1600" i="1" dirty="0"/>
              <a:t>t</a:t>
            </a:r>
            <a:r>
              <a:rPr lang="en-US" sz="1600" dirty="0"/>
              <a:t> </a:t>
            </a:r>
          </a:p>
          <a:p>
            <a:pPr rtl="0"/>
            <a:r>
              <a:rPr lang="en-US" sz="1600" dirty="0"/>
              <a:t>Bounded staleness offers total global order except within the "staleness window." The monotonic read guarantees exists within a region both inside and outside the "staleness window." </a:t>
            </a:r>
          </a:p>
          <a:p>
            <a:pPr rtl="0"/>
            <a:r>
              <a:rPr lang="en-US" sz="1600" dirty="0"/>
              <a:t>Bounded staleness provides a stronger consistency guarantee than session or eventual consistency. For globally distributed applications, we recommend you use bounded staleness for scenarios where you would like to have strong consistency but also want 99.99% availability and low latency. </a:t>
            </a:r>
          </a:p>
          <a:p>
            <a:pPr rtl="0"/>
            <a:r>
              <a:rPr lang="en-US" sz="1600" dirty="0"/>
              <a:t>Azure Cosmos DB accounts that are configured with bounded staleness consistency can associate any number of Azure regions with their Azure Cosmos DB account. </a:t>
            </a:r>
          </a:p>
          <a:p>
            <a:pPr rtl="0"/>
            <a:r>
              <a:rPr lang="en-US" sz="1600" dirty="0"/>
              <a:t>The cost of a read operation (in terms of RUs consumed) with bounded staleness is higher than session and eventual consistency, but the same as strong consistency.</a:t>
            </a:r>
          </a:p>
          <a:p>
            <a:pPr rtl="0"/>
            <a:endParaRPr lang="en-US" sz="1600" dirty="0"/>
          </a:p>
          <a:p>
            <a:pPr rtl="0"/>
            <a:r>
              <a:rPr lang="en-US" sz="1600" b="1" dirty="0"/>
              <a:t>Session</a:t>
            </a:r>
            <a:r>
              <a:rPr lang="en-US" sz="1600" dirty="0"/>
              <a:t>: </a:t>
            </a:r>
          </a:p>
          <a:p>
            <a:pPr rtl="0"/>
            <a:r>
              <a:rPr lang="en-US" sz="1600" dirty="0"/>
              <a:t>Unlike the global consistency models offered by strong and bounded staleness consistency levels, session consistency is scoped to a client session. </a:t>
            </a:r>
          </a:p>
          <a:p>
            <a:pPr rtl="0"/>
            <a:r>
              <a:rPr lang="en-US" sz="1600" dirty="0"/>
              <a:t>Session consistency is ideal for all scenarios where a device or user session is involved since it guarantees monotonic reads, monotonic writes, and read your own writes (RYW) guarantees. </a:t>
            </a:r>
          </a:p>
          <a:p>
            <a:pPr rtl="0"/>
            <a:r>
              <a:rPr lang="en-US" sz="1600" dirty="0"/>
              <a:t>Session consistency provides predictable consistency for a session, and maximum read throughput while offering the lowest latency writes and reads. </a:t>
            </a:r>
          </a:p>
          <a:p>
            <a:pPr rtl="0"/>
            <a:r>
              <a:rPr lang="en-US" sz="1600" dirty="0"/>
              <a:t>Azure Cosmos DB accounts that are configured with session consistency can associate any number of Azure regions with their Azure Cosmos DB account. </a:t>
            </a:r>
          </a:p>
          <a:p>
            <a:pPr rtl="0"/>
            <a:r>
              <a:rPr lang="en-US" sz="1600" dirty="0"/>
              <a:t>The cost of a read operation (in terms of RUs consumed) with session consistency level is less than strong and bounded staleness, but more than eventual consistency</a:t>
            </a:r>
          </a:p>
          <a:p>
            <a:pPr rtl="0"/>
            <a:endParaRPr lang="en-US" sz="1600" dirty="0"/>
          </a:p>
          <a:p>
            <a:pPr rtl="0"/>
            <a:r>
              <a:rPr lang="en-US" sz="1600" b="1" dirty="0"/>
              <a:t>Consistent Prefix</a:t>
            </a:r>
            <a:r>
              <a:rPr lang="en-US" sz="1600" dirty="0"/>
              <a:t>: </a:t>
            </a:r>
          </a:p>
          <a:p>
            <a:pPr rtl="0"/>
            <a:r>
              <a:rPr lang="en-US" sz="1600" dirty="0"/>
              <a:t>Consistent prefix guarantees that in absence of any further writes, the replicas within the group eventually converge. </a:t>
            </a:r>
          </a:p>
          <a:p>
            <a:pPr rtl="0"/>
            <a:r>
              <a:rPr lang="en-US" sz="1600" dirty="0"/>
              <a:t>Consistent prefix guarantees that reads never see out of order writes. If writes were performed in the order A, B, C, then a client sees either A, A,B, or A,B,C, but never out of order like A,C or B,A,C.</a:t>
            </a:r>
          </a:p>
          <a:p>
            <a:pPr rtl="0"/>
            <a:r>
              <a:rPr lang="en-US" sz="1600" dirty="0"/>
              <a:t>Azure Cosmos DB accounts that are configured with consistent prefix consistency can associate any number of Azure regions with their Azure Cosmos DB account. </a:t>
            </a:r>
          </a:p>
          <a:p>
            <a:pPr rtl="0"/>
            <a:endParaRPr lang="en-US" sz="1600" dirty="0"/>
          </a:p>
          <a:p>
            <a:pPr rtl="0"/>
            <a:r>
              <a:rPr lang="en-US" sz="1600" b="1" dirty="0"/>
              <a:t>Eventual</a:t>
            </a:r>
            <a:r>
              <a:rPr lang="en-US" sz="1600" dirty="0"/>
              <a:t>: </a:t>
            </a:r>
          </a:p>
          <a:p>
            <a:pPr rtl="0"/>
            <a:r>
              <a:rPr lang="en-US" sz="1600" dirty="0"/>
              <a:t>Eventual consistency guarantees that in absence of any further writes, the replicas within the group eventually converge. </a:t>
            </a:r>
          </a:p>
          <a:p>
            <a:pPr rtl="0"/>
            <a:r>
              <a:rPr lang="en-US" sz="1600" dirty="0"/>
              <a:t>Eventual consistency is the weakest form of consistency where a client may get the values that are older than the ones it had seen before.</a:t>
            </a:r>
          </a:p>
          <a:p>
            <a:pPr rtl="0"/>
            <a:r>
              <a:rPr lang="en-US" sz="1600" dirty="0"/>
              <a:t>Eventual consistency provides the weakest read consistency but offers the lowest latency for both reads and writes.</a:t>
            </a:r>
          </a:p>
          <a:p>
            <a:pPr rtl="0"/>
            <a:r>
              <a:rPr lang="en-US" sz="1600" dirty="0"/>
              <a:t>Azure Cosmos DB accounts that are configured with eventual consistency can associate any number of Azure regions with their Azure Cosmos DB account. </a:t>
            </a:r>
          </a:p>
          <a:p>
            <a:pPr rtl="0"/>
            <a:r>
              <a:rPr lang="en-US" sz="1600" dirty="0"/>
              <a:t>The cost of a read operation (in terms of RUs consumed) with the eventual consistency level is the lowest of all the Azure Cosmos DB consistency levels.</a:t>
            </a:r>
            <a:endParaRPr lang="en-US" sz="1600" kern="0" dirty="0">
              <a:solidFill>
                <a:schemeClr val="bg1"/>
              </a:solidFill>
              <a:latin typeface="Segoe UI Light" panose="020B0502040204020203" pitchFamily="34" charset="0"/>
              <a:cs typeface="Segoe UI Light"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051A7C-BD75-483B-A4F3-8D51EFDEC9D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9330054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dirty="0">
                <a:solidFill>
                  <a:schemeClr val="bg1"/>
                </a:solidFill>
                <a:latin typeface="Segoe UI Light" panose="020B0502040204020203" pitchFamily="34" charset="0"/>
                <a:cs typeface="Segoe UI Light" panose="020B0502040204020203" pitchFamily="34" charset="0"/>
              </a:rPr>
              <a:t>Single machine is </a:t>
            </a:r>
            <a:r>
              <a:rPr lang="en-US" sz="1400" u="sng" dirty="0">
                <a:solidFill>
                  <a:srgbClr val="92D050"/>
                </a:solidFill>
                <a:latin typeface="Segoe UI Light" panose="020B0502040204020203" pitchFamily="34" charset="0"/>
                <a:cs typeface="Segoe UI Light" panose="020B0502040204020203" pitchFamily="34" charset="0"/>
              </a:rPr>
              <a:t>never</a:t>
            </a:r>
            <a:r>
              <a:rPr lang="en-US" sz="1400" dirty="0">
                <a:solidFill>
                  <a:srgbClr val="92D050"/>
                </a:solidFill>
                <a:latin typeface="Segoe UI Light" panose="020B0502040204020203" pitchFamily="34" charset="0"/>
                <a:cs typeface="Segoe UI Light" panose="020B0502040204020203" pitchFamily="34" charset="0"/>
              </a:rPr>
              <a:t> a bottleneck</a:t>
            </a:r>
          </a:p>
          <a:p>
            <a:endParaRPr lang="en-US" sz="1400" dirty="0">
              <a:solidFill>
                <a:srgbClr val="00B0F0"/>
              </a:solidFill>
              <a:latin typeface="Segoe UI Light" panose="020B0502040204020203" pitchFamily="34" charset="0"/>
              <a:cs typeface="Segoe UI Light" panose="020B0502040204020203" pitchFamily="34" charset="0"/>
            </a:endParaRPr>
          </a:p>
          <a:p>
            <a:r>
              <a:rPr lang="en-US" sz="1400" dirty="0">
                <a:solidFill>
                  <a:schemeClr val="bg1"/>
                </a:solidFill>
                <a:latin typeface="Segoe UI Light" panose="020B0502040204020203" pitchFamily="34" charset="0"/>
                <a:cs typeface="Segoe UI Light" panose="020B0502040204020203" pitchFamily="34" charset="0"/>
              </a:rPr>
              <a:t>A </a:t>
            </a:r>
            <a:r>
              <a:rPr lang="en-US" sz="1400" u="sng" dirty="0">
                <a:solidFill>
                  <a:srgbClr val="92D050"/>
                </a:solidFill>
                <a:latin typeface="Segoe UI Light" panose="020B0502040204020203" pitchFamily="34" charset="0"/>
                <a:cs typeface="Segoe UI Light" panose="020B0502040204020203" pitchFamily="34" charset="0"/>
              </a:rPr>
              <a:t>single table </a:t>
            </a:r>
            <a:r>
              <a:rPr lang="en-US" sz="1400" dirty="0">
                <a:solidFill>
                  <a:schemeClr val="bg1"/>
                </a:solidFill>
                <a:latin typeface="Segoe UI Light" panose="020B0502040204020203" pitchFamily="34" charset="0"/>
                <a:cs typeface="Segoe UI Light" panose="020B0502040204020203" pitchFamily="34" charset="0"/>
              </a:rPr>
              <a:t>can scale from </a:t>
            </a:r>
            <a:r>
              <a:rPr lang="en-US" sz="1400" dirty="0">
                <a:solidFill>
                  <a:srgbClr val="92D050"/>
                </a:solidFill>
                <a:latin typeface="Segoe UI Light" panose="020B0502040204020203" pitchFamily="34" charset="0"/>
                <a:cs typeface="Segoe UI Light" panose="020B0502040204020203" pitchFamily="34" charset="0"/>
              </a:rPr>
              <a:t>GB-PBs</a:t>
            </a:r>
            <a:r>
              <a:rPr lang="en-US" sz="1400" dirty="0">
                <a:solidFill>
                  <a:schemeClr val="bg1"/>
                </a:solidFill>
                <a:latin typeface="Segoe UI Light" panose="020B0502040204020203" pitchFamily="34" charset="0"/>
                <a:cs typeface="Segoe UI Light" panose="020B0502040204020203" pitchFamily="34" charset="0"/>
              </a:rPr>
              <a:t>, across </a:t>
            </a:r>
            <a:r>
              <a:rPr lang="en-US" sz="1400" dirty="0">
                <a:solidFill>
                  <a:srgbClr val="92D050"/>
                </a:solidFill>
                <a:latin typeface="Segoe UI Light" panose="020B0502040204020203" pitchFamily="34" charset="0"/>
                <a:cs typeface="Segoe UI Light" panose="020B0502040204020203" pitchFamily="34" charset="0"/>
              </a:rPr>
              <a:t>many machines</a:t>
            </a:r>
            <a:r>
              <a:rPr lang="en-US" sz="1400" dirty="0">
                <a:solidFill>
                  <a:schemeClr val="bg1"/>
                </a:solidFill>
                <a:latin typeface="Segoe UI Light" panose="020B0502040204020203" pitchFamily="34" charset="0"/>
                <a:cs typeface="Segoe UI Light" panose="020B0502040204020203" pitchFamily="34" charset="0"/>
              </a:rPr>
              <a:t>, and </a:t>
            </a:r>
            <a:r>
              <a:rPr lang="en-US" sz="1400" dirty="0">
                <a:solidFill>
                  <a:srgbClr val="92D050"/>
                </a:solidFill>
                <a:latin typeface="Segoe UI Light" panose="020B0502040204020203" pitchFamily="34" charset="0"/>
                <a:cs typeface="Segoe UI Light" panose="020B0502040204020203" pitchFamily="34" charset="0"/>
              </a:rPr>
              <a:t>regions</a:t>
            </a:r>
          </a:p>
          <a:p>
            <a:pPr marL="0" indent="0">
              <a:buNone/>
            </a:pPr>
            <a:endParaRPr lang="en-US" sz="1400" dirty="0">
              <a:solidFill>
                <a:schemeClr val="bg1"/>
              </a:solidFill>
              <a:latin typeface="Segoe UI Light" panose="020B0502040204020203" pitchFamily="34" charset="0"/>
              <a:cs typeface="Segoe UI Light" panose="020B0502040204020203" pitchFamily="34" charset="0"/>
            </a:endParaRPr>
          </a:p>
          <a:p>
            <a:r>
              <a:rPr lang="en-US" sz="1400" dirty="0">
                <a:solidFill>
                  <a:schemeClr val="bg1"/>
                </a:solidFill>
                <a:latin typeface="Segoe UI Light" panose="020B0502040204020203" pitchFamily="34" charset="0"/>
                <a:cs typeface="Segoe UI Light" panose="020B0502040204020203" pitchFamily="34" charset="0"/>
              </a:rPr>
              <a:t>Transparent server </a:t>
            </a:r>
            <a:r>
              <a:rPr lang="en-US" sz="1400" dirty="0">
                <a:solidFill>
                  <a:srgbClr val="92D050"/>
                </a:solidFill>
                <a:latin typeface="Segoe UI Light" panose="020B0502040204020203" pitchFamily="34" charset="0"/>
                <a:cs typeface="Segoe UI Light" panose="020B0502040204020203" pitchFamily="34" charset="0"/>
              </a:rPr>
              <a:t>side partition management </a:t>
            </a:r>
            <a:r>
              <a:rPr lang="en-US" sz="1400" dirty="0">
                <a:solidFill>
                  <a:schemeClr val="bg1"/>
                </a:solidFill>
                <a:latin typeface="Segoe UI Light" panose="020B0502040204020203" pitchFamily="34" charset="0"/>
                <a:cs typeface="Segoe UI Light" panose="020B0502040204020203" pitchFamily="34" charset="0"/>
              </a:rPr>
              <a:t>and </a:t>
            </a:r>
            <a:r>
              <a:rPr lang="en-US" sz="1400" dirty="0">
                <a:solidFill>
                  <a:srgbClr val="92D050"/>
                </a:solidFill>
                <a:latin typeface="Segoe UI Light" panose="020B0502040204020203" pitchFamily="34" charset="0"/>
                <a:cs typeface="Segoe UI Light" panose="020B0502040204020203" pitchFamily="34" charset="0"/>
              </a:rPr>
              <a:t>routing</a:t>
            </a:r>
          </a:p>
          <a:p>
            <a:endParaRPr lang="en-US" sz="1400" dirty="0">
              <a:solidFill>
                <a:schemeClr val="bg1"/>
              </a:solidFill>
              <a:latin typeface="Segoe UI Light" panose="020B0502040204020203" pitchFamily="34" charset="0"/>
              <a:cs typeface="Segoe UI Light" panose="020B0502040204020203" pitchFamily="34" charset="0"/>
            </a:endParaRPr>
          </a:p>
          <a:p>
            <a:r>
              <a:rPr lang="en-US" sz="1400" dirty="0">
                <a:solidFill>
                  <a:schemeClr val="bg1"/>
                </a:solidFill>
                <a:latin typeface="Segoe UI Light" panose="020B0502040204020203" pitchFamily="34" charset="0"/>
                <a:cs typeface="Segoe UI Light" panose="020B0502040204020203" pitchFamily="34" charset="0"/>
              </a:rPr>
              <a:t>Optionally evict old data using built-in support for </a:t>
            </a:r>
            <a:r>
              <a:rPr lang="en-US" sz="1400" dirty="0">
                <a:solidFill>
                  <a:srgbClr val="92D050"/>
                </a:solidFill>
                <a:latin typeface="Segoe UI Light" panose="020B0502040204020203" pitchFamily="34" charset="0"/>
                <a:cs typeface="Segoe UI Light" panose="020B0502040204020203" pitchFamily="34" charset="0"/>
              </a:rPr>
              <a:t>TTL</a:t>
            </a:r>
          </a:p>
          <a:p>
            <a:pPr lvl="1"/>
            <a:r>
              <a:rPr lang="en-US" sz="1400" dirty="0">
                <a:solidFill>
                  <a:schemeClr val="bg1"/>
                </a:solidFill>
                <a:latin typeface="Segoe UI Light" panose="020B0502040204020203" pitchFamily="34" charset="0"/>
                <a:cs typeface="Segoe UI Light" panose="020B0502040204020203" pitchFamily="34" charset="0"/>
              </a:rPr>
              <a:t> </a:t>
            </a:r>
          </a:p>
          <a:p>
            <a:r>
              <a:rPr lang="en-US" sz="1400" dirty="0">
                <a:solidFill>
                  <a:schemeClr val="bg1"/>
                </a:solidFill>
                <a:latin typeface="Segoe UI Light" panose="020B0502040204020203" pitchFamily="34" charset="0"/>
                <a:cs typeface="Segoe UI Light" panose="020B0502040204020203" pitchFamily="34" charset="0"/>
              </a:rPr>
              <a:t>Customers </a:t>
            </a:r>
            <a:r>
              <a:rPr lang="en-US" sz="1400" u="sng" dirty="0">
                <a:solidFill>
                  <a:srgbClr val="92D050"/>
                </a:solidFill>
                <a:latin typeface="Segoe UI Light" panose="020B0502040204020203" pitchFamily="34" charset="0"/>
                <a:cs typeface="Segoe UI Light" panose="020B0502040204020203" pitchFamily="34" charset="0"/>
              </a:rPr>
              <a:t>pay only for the throughput and storage they need</a:t>
            </a:r>
          </a:p>
          <a:p>
            <a:pPr marL="267852" indent="-267852" defTabSz="857124"/>
            <a:endParaRPr lang="en-US" sz="1400" kern="0" dirty="0">
              <a:solidFill>
                <a:schemeClr val="bg1"/>
              </a:solidFill>
              <a:latin typeface="Segoe UI Light" panose="020B0502040204020203" pitchFamily="34" charset="0"/>
              <a:cs typeface="Segoe UI Light" panose="020B0502040204020203" pitchFamily="34" charset="0"/>
            </a:endParaRPr>
          </a:p>
          <a:p>
            <a:pPr lvl="0"/>
            <a:r>
              <a:rPr lang="en-US" sz="1400" dirty="0">
                <a:solidFill>
                  <a:schemeClr val="bg1"/>
                </a:solidFill>
                <a:latin typeface="Segoe UI Light" panose="020B0502040204020203" pitchFamily="34" charset="0"/>
                <a:cs typeface="Segoe UI Light" panose="020B0502040204020203" pitchFamily="34" charset="0"/>
              </a:rPr>
              <a:t>Elastically scale throughput from </a:t>
            </a:r>
            <a:r>
              <a:rPr lang="en-US" sz="1400" dirty="0">
                <a:solidFill>
                  <a:srgbClr val="92D050"/>
                </a:solidFill>
                <a:latin typeface="Segoe UI Light" panose="020B0502040204020203" pitchFamily="34" charset="0"/>
                <a:cs typeface="Segoe UI Light" panose="020B0502040204020203" pitchFamily="34" charset="0"/>
              </a:rPr>
              <a:t>10 to 100s of millions of requests/sec </a:t>
            </a:r>
            <a:r>
              <a:rPr lang="en-US" sz="1400" dirty="0">
                <a:solidFill>
                  <a:schemeClr val="bg1"/>
                </a:solidFill>
                <a:latin typeface="Segoe UI Light" panose="020B0502040204020203" pitchFamily="34" charset="0"/>
                <a:cs typeface="Segoe UI Light" panose="020B0502040204020203" pitchFamily="34" charset="0"/>
              </a:rPr>
              <a:t>across multiple regions</a:t>
            </a:r>
          </a:p>
          <a:p>
            <a:pPr marL="0" lvl="0" indent="0">
              <a:buNone/>
            </a:pPr>
            <a:endParaRPr lang="en-US" sz="1400" dirty="0">
              <a:solidFill>
                <a:schemeClr val="bg1"/>
              </a:solidFill>
              <a:latin typeface="Segoe UI Light" panose="020B0502040204020203" pitchFamily="34" charset="0"/>
              <a:cs typeface="Segoe UI Light" panose="020B0502040204020203" pitchFamily="34" charset="0"/>
            </a:endParaRPr>
          </a:p>
          <a:p>
            <a:pPr lvl="0"/>
            <a:r>
              <a:rPr lang="en-US" sz="1400" dirty="0">
                <a:solidFill>
                  <a:schemeClr val="bg1"/>
                </a:solidFill>
                <a:latin typeface="Segoe UI Light" panose="020B0502040204020203" pitchFamily="34" charset="0"/>
                <a:cs typeface="Segoe UI Light" panose="020B0502040204020203" pitchFamily="34" charset="0"/>
              </a:rPr>
              <a:t>Support for </a:t>
            </a:r>
            <a:r>
              <a:rPr lang="en-US" sz="1400" dirty="0">
                <a:solidFill>
                  <a:srgbClr val="92D050"/>
                </a:solidFill>
                <a:latin typeface="Segoe UI Light" panose="020B0502040204020203" pitchFamily="34" charset="0"/>
                <a:cs typeface="Segoe UI Light" panose="020B0502040204020203" pitchFamily="34" charset="0"/>
              </a:rPr>
              <a:t>requests/sec</a:t>
            </a:r>
            <a:r>
              <a:rPr lang="en-US" sz="1400" dirty="0">
                <a:solidFill>
                  <a:schemeClr val="bg1"/>
                </a:solidFill>
                <a:latin typeface="Segoe UI Light" panose="020B0502040204020203" pitchFamily="34" charset="0"/>
                <a:cs typeface="Segoe UI Light" panose="020B0502040204020203" pitchFamily="34" charset="0"/>
              </a:rPr>
              <a:t> and </a:t>
            </a:r>
            <a:r>
              <a:rPr lang="en-US" sz="1400" dirty="0">
                <a:solidFill>
                  <a:srgbClr val="92D050"/>
                </a:solidFill>
                <a:latin typeface="Segoe UI Light" panose="020B0502040204020203" pitchFamily="34" charset="0"/>
                <a:cs typeface="Segoe UI Light" panose="020B0502040204020203" pitchFamily="34" charset="0"/>
              </a:rPr>
              <a:t>requests/min</a:t>
            </a:r>
            <a:r>
              <a:rPr lang="en-US" sz="1400" dirty="0">
                <a:solidFill>
                  <a:schemeClr val="bg1"/>
                </a:solidFill>
                <a:latin typeface="Segoe UI Light" panose="020B0502040204020203" pitchFamily="34" charset="0"/>
                <a:cs typeface="Segoe UI Light" panose="020B0502040204020203" pitchFamily="34" charset="0"/>
              </a:rPr>
              <a:t> for different workloads</a:t>
            </a:r>
          </a:p>
          <a:p>
            <a:pPr lvl="1"/>
            <a:r>
              <a:rPr lang="en-US" sz="1400" dirty="0">
                <a:solidFill>
                  <a:schemeClr val="bg1"/>
                </a:solidFill>
                <a:latin typeface="Segoe UI Light" panose="020B0502040204020203" pitchFamily="34" charset="0"/>
                <a:cs typeface="Segoe UI Light" panose="020B0502040204020203" pitchFamily="34" charset="0"/>
              </a:rPr>
              <a:t>This ensures that never have to provision for the peak</a:t>
            </a:r>
          </a:p>
          <a:p>
            <a:pPr lvl="0"/>
            <a:endParaRPr lang="en-US" sz="1400" dirty="0">
              <a:solidFill>
                <a:schemeClr val="bg1"/>
              </a:solidFill>
              <a:latin typeface="Segoe UI Light" panose="020B0502040204020203" pitchFamily="34" charset="0"/>
              <a:cs typeface="Segoe UI Light" panose="020B0502040204020203" pitchFamily="34" charset="0"/>
            </a:endParaRPr>
          </a:p>
          <a:p>
            <a:pPr lvl="0"/>
            <a:r>
              <a:rPr lang="en-US" sz="1400" dirty="0">
                <a:solidFill>
                  <a:schemeClr val="bg1"/>
                </a:solidFill>
                <a:latin typeface="Segoe UI Light" panose="020B0502040204020203" pitchFamily="34" charset="0"/>
                <a:cs typeface="Segoe UI Light" panose="020B0502040204020203" pitchFamily="34" charset="0"/>
              </a:rPr>
              <a:t>Customers </a:t>
            </a:r>
            <a:r>
              <a:rPr lang="en-US" sz="1400" u="sng" dirty="0">
                <a:solidFill>
                  <a:srgbClr val="92D050"/>
                </a:solidFill>
                <a:latin typeface="Segoe UI Light" panose="020B0502040204020203" pitchFamily="34" charset="0"/>
                <a:cs typeface="Segoe UI Light" panose="020B0502040204020203" pitchFamily="34" charset="0"/>
              </a:rPr>
              <a:t>pay only for the throughput and storage they need </a:t>
            </a:r>
          </a:p>
          <a:p>
            <a:pPr lvl="0"/>
            <a:endParaRPr lang="en-US" sz="1400" dirty="0">
              <a:solidFill>
                <a:schemeClr val="bg1"/>
              </a:solidFill>
              <a:latin typeface="Segoe UI Light" panose="020B0502040204020203" pitchFamily="34" charset="0"/>
              <a:cs typeface="Segoe UI Light" panose="020B0502040204020203" pitchFamily="34" charset="0"/>
            </a:endParaRPr>
          </a:p>
          <a:p>
            <a:r>
              <a:rPr lang="en-US" sz="1400" dirty="0">
                <a:solidFill>
                  <a:schemeClr val="bg1"/>
                </a:solidFill>
                <a:latin typeface="Segoe UI Light" panose="020B0502040204020203" pitchFamily="34" charset="0"/>
                <a:cs typeface="Segoe UI Light" panose="020B0502040204020203" pitchFamily="34" charset="0"/>
              </a:rPr>
              <a:t>Customers </a:t>
            </a:r>
            <a:r>
              <a:rPr lang="en-US" sz="1400" dirty="0">
                <a:solidFill>
                  <a:srgbClr val="92D050"/>
                </a:solidFill>
                <a:latin typeface="Segoe UI Light" panose="020B0502040204020203" pitchFamily="34" charset="0"/>
                <a:cs typeface="Segoe UI Light" panose="020B0502040204020203" pitchFamily="34" charset="0"/>
              </a:rPr>
              <a:t>pay by the hour </a:t>
            </a:r>
            <a:r>
              <a:rPr lang="en-US" sz="1400" dirty="0">
                <a:solidFill>
                  <a:schemeClr val="bg1"/>
                </a:solidFill>
                <a:latin typeface="Segoe UI Light" panose="020B0502040204020203" pitchFamily="34" charset="0"/>
                <a:cs typeface="Segoe UI Light" panose="020B0502040204020203" pitchFamily="34" charset="0"/>
              </a:rPr>
              <a:t>for the provisioned throughput</a:t>
            </a:r>
          </a:p>
          <a:p>
            <a:pPr marL="0" lvl="0" indent="0">
              <a:buNone/>
            </a:pPr>
            <a:endParaRPr lang="en-US" sz="1400" dirty="0">
              <a:solidFill>
                <a:schemeClr val="bg1"/>
              </a:solidFill>
              <a:latin typeface="Segoe UI Light" panose="020B0502040204020203" pitchFamily="34" charset="0"/>
              <a:cs typeface="Segoe UI Light" panose="020B0502040204020203" pitchFamily="34" charset="0"/>
            </a:endParaRPr>
          </a:p>
          <a:p>
            <a:pPr marL="267852" indent="-267852" defTabSz="857124"/>
            <a:endParaRPr lang="en-US" sz="1400" kern="0" dirty="0">
              <a:solidFill>
                <a:schemeClr val="bg1"/>
              </a:solidFill>
              <a:latin typeface="Segoe UI Light" panose="020B0502040204020203" pitchFamily="34" charset="0"/>
              <a:cs typeface="Segoe UI Light"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051A7C-BD75-483B-A4F3-8D51EFDEC9D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6472583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600" b="0" i="0" kern="1200" dirty="0">
                <a:solidFill>
                  <a:schemeClr val="tx1"/>
                </a:solidFill>
                <a:effectLst/>
                <a:latin typeface="+mn-lt"/>
                <a:ea typeface="+mn-ea"/>
                <a:cs typeface="+mn-cs"/>
              </a:rPr>
              <a:t>Azure Cosmos DB natively supports multiple data models including documents, key-value, graph, and column-family. The core content-model of Cosmos DB’s database engine is based on atom-record-sequence (ARS). Atoms consist of a small set of primitive types like string, </a:t>
            </a:r>
            <a:r>
              <a:rPr lang="en-US" sz="1600" b="0" i="0" kern="1200" dirty="0" err="1">
                <a:solidFill>
                  <a:schemeClr val="tx1"/>
                </a:solidFill>
                <a:effectLst/>
                <a:latin typeface="+mn-lt"/>
                <a:ea typeface="+mn-ea"/>
                <a:cs typeface="+mn-cs"/>
              </a:rPr>
              <a:t>boolean</a:t>
            </a:r>
            <a:r>
              <a:rPr lang="en-US" sz="1600" b="0" i="0" kern="1200" dirty="0">
                <a:solidFill>
                  <a:schemeClr val="tx1"/>
                </a:solidFill>
                <a:effectLst/>
                <a:latin typeface="+mn-lt"/>
                <a:ea typeface="+mn-ea"/>
                <a:cs typeface="+mn-cs"/>
              </a:rPr>
              <a:t>, and number. Records are structs composed of these types. Sequences are arrays consisting of atoms, records, or sequences.</a:t>
            </a:r>
          </a:p>
          <a:p>
            <a:pPr fontAlgn="base"/>
            <a:endParaRPr lang="en-US" sz="1600" b="0" i="0" kern="1200" dirty="0">
              <a:solidFill>
                <a:schemeClr val="tx1"/>
              </a:solidFill>
              <a:effectLst/>
              <a:latin typeface="+mn-lt"/>
              <a:ea typeface="+mn-ea"/>
              <a:cs typeface="+mn-cs"/>
            </a:endParaRPr>
          </a:p>
          <a:p>
            <a:pPr fontAlgn="base"/>
            <a:r>
              <a:rPr lang="en-US" sz="1600" b="0" i="0" kern="1200" dirty="0">
                <a:solidFill>
                  <a:schemeClr val="tx1"/>
                </a:solidFill>
                <a:effectLst/>
                <a:latin typeface="+mn-lt"/>
                <a:ea typeface="+mn-ea"/>
                <a:cs typeface="+mn-cs"/>
              </a:rPr>
              <a:t>The database engine can efficiently translate and project different data models onto the ARS-based data model. The core data model of Cosmos DB is natively accessible from dynamically typed programming languages and can be exposed as-is as JSON.</a:t>
            </a:r>
          </a:p>
          <a:p>
            <a:pPr fontAlgn="base"/>
            <a:endParaRPr lang="en-US" sz="1600" b="0" i="0" kern="1200" dirty="0">
              <a:solidFill>
                <a:schemeClr val="tx1"/>
              </a:solidFill>
              <a:effectLst/>
              <a:latin typeface="+mn-lt"/>
              <a:ea typeface="+mn-ea"/>
              <a:cs typeface="+mn-cs"/>
            </a:endParaRPr>
          </a:p>
          <a:p>
            <a:pPr fontAlgn="base"/>
            <a:r>
              <a:rPr lang="en-US" sz="1600" b="0" i="0" kern="1200" dirty="0">
                <a:solidFill>
                  <a:schemeClr val="tx1"/>
                </a:solidFill>
                <a:effectLst/>
                <a:latin typeface="+mn-lt"/>
                <a:ea typeface="+mn-ea"/>
                <a:cs typeface="+mn-cs"/>
              </a:rPr>
              <a:t>The service also supports popular database APIs for data access and querying. Cosmos DB’s database engine currently supports </a:t>
            </a:r>
            <a:r>
              <a:rPr lang="en-US" sz="1600" b="0" i="0" u="none" strike="noStrike" kern="1200" dirty="0">
                <a:solidFill>
                  <a:schemeClr val="tx1"/>
                </a:solidFill>
                <a:effectLst/>
                <a:latin typeface="+mn-lt"/>
                <a:ea typeface="+mn-ea"/>
                <a:cs typeface="+mn-cs"/>
                <a:hlinkClick r:id="rId3"/>
              </a:rPr>
              <a:t>DocumentDB SQL</a:t>
            </a:r>
            <a:r>
              <a:rPr lang="en-US" sz="1600" b="0" i="0" kern="1200" dirty="0">
                <a:solidFill>
                  <a:schemeClr val="tx1"/>
                </a:solidFill>
                <a:effectLst/>
                <a:latin typeface="+mn-lt"/>
                <a:ea typeface="+mn-ea"/>
                <a:cs typeface="+mn-cs"/>
              </a:rPr>
              <a:t>, </a:t>
            </a:r>
            <a:r>
              <a:rPr lang="en-US" sz="1600" b="0" i="0" u="none" strike="noStrike" kern="1200" dirty="0">
                <a:solidFill>
                  <a:schemeClr val="tx1"/>
                </a:solidFill>
                <a:effectLst/>
                <a:latin typeface="+mn-lt"/>
                <a:ea typeface="+mn-ea"/>
                <a:cs typeface="+mn-cs"/>
                <a:hlinkClick r:id="rId4"/>
              </a:rPr>
              <a:t>MongoDB</a:t>
            </a:r>
            <a:r>
              <a:rPr lang="en-US" sz="1600" b="0" i="0" kern="1200" dirty="0">
                <a:solidFill>
                  <a:schemeClr val="tx1"/>
                </a:solidFill>
                <a:effectLst/>
                <a:latin typeface="+mn-lt"/>
                <a:ea typeface="+mn-ea"/>
                <a:cs typeface="+mn-cs"/>
              </a:rPr>
              <a:t>, </a:t>
            </a:r>
            <a:r>
              <a:rPr lang="en-US" sz="1600" b="0" i="0" u="none" strike="noStrike" kern="1200" dirty="0">
                <a:solidFill>
                  <a:schemeClr val="tx1"/>
                </a:solidFill>
                <a:effectLst/>
                <a:latin typeface="+mn-lt"/>
                <a:ea typeface="+mn-ea"/>
                <a:cs typeface="+mn-cs"/>
                <a:hlinkClick r:id="rId5"/>
              </a:rPr>
              <a:t>Azure Tables</a:t>
            </a:r>
            <a:r>
              <a:rPr lang="en-US" sz="1600" b="0" i="0" kern="1200" dirty="0">
                <a:solidFill>
                  <a:schemeClr val="tx1"/>
                </a:solidFill>
                <a:effectLst/>
                <a:latin typeface="+mn-lt"/>
                <a:ea typeface="+mn-ea"/>
                <a:cs typeface="+mn-cs"/>
              </a:rPr>
              <a:t>(preview), and </a:t>
            </a:r>
            <a:r>
              <a:rPr lang="en-US" sz="1600" b="0" i="0" u="none" strike="noStrike" kern="1200" dirty="0">
                <a:solidFill>
                  <a:schemeClr val="tx1"/>
                </a:solidFill>
                <a:effectLst/>
                <a:latin typeface="+mn-lt"/>
                <a:ea typeface="+mn-ea"/>
                <a:cs typeface="+mn-cs"/>
                <a:hlinkClick r:id="rId6"/>
              </a:rPr>
              <a:t>Gremlin</a:t>
            </a:r>
            <a:r>
              <a:rPr lang="en-US" sz="1600" b="0" i="0" kern="1200" dirty="0">
                <a:solidFill>
                  <a:schemeClr val="tx1"/>
                </a:solidFill>
                <a:effectLst/>
                <a:latin typeface="+mn-lt"/>
                <a:ea typeface="+mn-ea"/>
                <a:cs typeface="+mn-cs"/>
              </a:rPr>
              <a:t> (preview). You can continue to build applications using popular OSS APIs and get all the benefits of a battle-tested and fully managed, globally distributed database service.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051A7C-BD75-483B-A4F3-8D51EFDEC9D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648031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800" dirty="0">
                <a:solidFill>
                  <a:schemeClr val="bg1"/>
                </a:solidFill>
                <a:latin typeface="Segoe UI Light" panose="020B0502040204020203" pitchFamily="34" charset="0"/>
                <a:cs typeface="Segoe UI Light" panose="020B0502040204020203" pitchFamily="34" charset="0"/>
              </a:rPr>
              <a:t>At </a:t>
            </a:r>
            <a:r>
              <a:rPr lang="en-US" sz="1800" u="sng" dirty="0">
                <a:solidFill>
                  <a:schemeClr val="bg1"/>
                </a:solidFill>
                <a:latin typeface="Segoe UI Light" panose="020B0502040204020203" pitchFamily="34" charset="0"/>
                <a:cs typeface="Segoe UI Light" panose="020B0502040204020203" pitchFamily="34" charset="0"/>
              </a:rPr>
              <a:t>global scale</a:t>
            </a:r>
            <a:r>
              <a:rPr lang="en-US" sz="1800" dirty="0">
                <a:solidFill>
                  <a:schemeClr val="bg1"/>
                </a:solidFill>
                <a:latin typeface="Segoe UI Light" panose="020B0502040204020203" pitchFamily="34" charset="0"/>
                <a:cs typeface="Segoe UI Light" panose="020B0502040204020203" pitchFamily="34" charset="0"/>
              </a:rPr>
              <a:t>, </a:t>
            </a:r>
            <a:r>
              <a:rPr lang="en-US" sz="1800" dirty="0">
                <a:solidFill>
                  <a:srgbClr val="00B050"/>
                </a:solidFill>
                <a:latin typeface="Segoe UI Light" panose="020B0502040204020203" pitchFamily="34" charset="0"/>
                <a:cs typeface="Segoe UI Light" panose="020B0502040204020203" pitchFamily="34" charset="0"/>
              </a:rPr>
              <a:t>schema/index management is hard</a:t>
            </a:r>
          </a:p>
          <a:p>
            <a:pPr lvl="0"/>
            <a:endParaRPr lang="en-US" sz="1800" dirty="0">
              <a:solidFill>
                <a:schemeClr val="bg1"/>
              </a:solidFill>
              <a:latin typeface="Segoe UI Light" panose="020B0502040204020203" pitchFamily="34" charset="0"/>
              <a:cs typeface="Segoe UI Light" panose="020B0502040204020203" pitchFamily="34" charset="0"/>
            </a:endParaRPr>
          </a:p>
          <a:p>
            <a:pPr lvl="0"/>
            <a:r>
              <a:rPr lang="en-US" sz="1800" dirty="0">
                <a:solidFill>
                  <a:schemeClr val="bg1"/>
                </a:solidFill>
                <a:latin typeface="Segoe UI Light" panose="020B0502040204020203" pitchFamily="34" charset="0"/>
                <a:cs typeface="Segoe UI Light" panose="020B0502040204020203" pitchFamily="34" charset="0"/>
              </a:rPr>
              <a:t>Automatic and synchronous indexing of all ingested content - hash, range, geo-spatial, and columnar</a:t>
            </a:r>
          </a:p>
          <a:p>
            <a:pPr lvl="0"/>
            <a:endParaRPr lang="en-US" sz="1800" dirty="0">
              <a:solidFill>
                <a:schemeClr val="bg1"/>
              </a:solidFill>
              <a:latin typeface="Segoe UI Light" panose="020B0502040204020203" pitchFamily="34" charset="0"/>
              <a:cs typeface="Segoe UI Light" panose="020B0502040204020203" pitchFamily="34" charset="0"/>
            </a:endParaRPr>
          </a:p>
          <a:p>
            <a:pPr lvl="0"/>
            <a:r>
              <a:rPr lang="en-US" sz="1800" dirty="0">
                <a:solidFill>
                  <a:schemeClr val="bg1"/>
                </a:solidFill>
                <a:latin typeface="Segoe UI Light" panose="020B0502040204020203" pitchFamily="34" charset="0"/>
                <a:cs typeface="Segoe UI Light" panose="020B0502040204020203" pitchFamily="34" charset="0"/>
              </a:rPr>
              <a:t>No need to define schemas or secondary indices upfront</a:t>
            </a:r>
          </a:p>
          <a:p>
            <a:pPr lvl="0"/>
            <a:endParaRPr lang="en-US" sz="1800" dirty="0">
              <a:solidFill>
                <a:schemeClr val="bg1"/>
              </a:solidFill>
              <a:latin typeface="Segoe UI Light" panose="020B0502040204020203" pitchFamily="34" charset="0"/>
              <a:cs typeface="Segoe UI Light" panose="020B0502040204020203" pitchFamily="34" charset="0"/>
            </a:endParaRPr>
          </a:p>
          <a:p>
            <a:pPr lvl="0"/>
            <a:r>
              <a:rPr lang="en-US" sz="1800" dirty="0">
                <a:solidFill>
                  <a:schemeClr val="bg1"/>
                </a:solidFill>
                <a:latin typeface="Segoe UI Light" panose="020B0502040204020203" pitchFamily="34" charset="0"/>
                <a:cs typeface="Segoe UI Light" panose="020B0502040204020203" pitchFamily="34" charset="0"/>
              </a:rPr>
              <a:t>Resource governed, write optimized database engine with latch free and log structured techniques</a:t>
            </a:r>
          </a:p>
          <a:p>
            <a:pPr lvl="0"/>
            <a:endParaRPr lang="en-US" sz="1800" dirty="0">
              <a:solidFill>
                <a:schemeClr val="bg1"/>
              </a:solidFill>
              <a:latin typeface="Segoe UI Light" panose="020B0502040204020203" pitchFamily="34" charset="0"/>
              <a:cs typeface="Segoe UI Light" panose="020B0502040204020203" pitchFamily="34" charset="0"/>
            </a:endParaRPr>
          </a:p>
          <a:p>
            <a:pPr lvl="0"/>
            <a:r>
              <a:rPr lang="en-US" sz="1800" dirty="0">
                <a:solidFill>
                  <a:schemeClr val="bg1"/>
                </a:solidFill>
                <a:latin typeface="Segoe UI Light" panose="020B0502040204020203" pitchFamily="34" charset="0"/>
                <a:cs typeface="Segoe UI Light" panose="020B0502040204020203" pitchFamily="34" charset="0"/>
              </a:rPr>
              <a:t>Online and in-situ index transformations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051A7C-BD75-483B-A4F3-8D51EFDEC9D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803158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solidFill>
                  <a:schemeClr val="bg1"/>
                </a:solidFill>
                <a:latin typeface="Segoe UI Light" panose="020B0502040204020203" pitchFamily="34" charset="0"/>
                <a:cs typeface="Segoe UI Light" panose="020B0502040204020203" pitchFamily="34" charset="0"/>
              </a:rPr>
              <a:t>Globally distributed database needs to tackle </a:t>
            </a:r>
          </a:p>
          <a:p>
            <a:pPr marL="815811" indent="-742950">
              <a:buFont typeface="+mj-lt"/>
              <a:buAutoNum type="arabicPeriod"/>
            </a:pPr>
            <a:r>
              <a:rPr lang="en-US" dirty="0">
                <a:solidFill>
                  <a:srgbClr val="92D050"/>
                </a:solidFill>
                <a:latin typeface="Segoe UI Light" panose="020B0502040204020203" pitchFamily="34" charset="0"/>
                <a:cs typeface="Segoe UI Light" panose="020B0502040204020203" pitchFamily="34" charset="0"/>
              </a:rPr>
              <a:t>latency vs. consistency </a:t>
            </a:r>
            <a:r>
              <a:rPr lang="en-US" dirty="0">
                <a:solidFill>
                  <a:schemeClr val="bg1"/>
                </a:solidFill>
                <a:latin typeface="Segoe UI Light" panose="020B0502040204020203" pitchFamily="34" charset="0"/>
                <a:cs typeface="Segoe UI Light" panose="020B0502040204020203" pitchFamily="34" charset="0"/>
              </a:rPr>
              <a:t>tradeoffs (in steady state)</a:t>
            </a:r>
          </a:p>
          <a:p>
            <a:pPr marL="815811" indent="-742950">
              <a:buFont typeface="+mj-lt"/>
              <a:buAutoNum type="arabicPeriod"/>
            </a:pPr>
            <a:r>
              <a:rPr lang="en-US" dirty="0">
                <a:solidFill>
                  <a:srgbClr val="92D050"/>
                </a:solidFill>
                <a:latin typeface="Segoe UI Light" panose="020B0502040204020203" pitchFamily="34" charset="0"/>
                <a:cs typeface="Segoe UI Light" panose="020B0502040204020203" pitchFamily="34" charset="0"/>
              </a:rPr>
              <a:t>availability vs. consistency </a:t>
            </a:r>
            <a:r>
              <a:rPr lang="en-US" dirty="0">
                <a:solidFill>
                  <a:schemeClr val="bg1"/>
                </a:solidFill>
                <a:latin typeface="Segoe UI Light" panose="020B0502040204020203" pitchFamily="34" charset="0"/>
                <a:cs typeface="Segoe UI Light" panose="020B0502040204020203" pitchFamily="34" charset="0"/>
              </a:rPr>
              <a:t>tradeoff (during failures)</a:t>
            </a:r>
          </a:p>
          <a:p>
            <a:pPr marL="815811" indent="-742950">
              <a:buFont typeface="+mj-lt"/>
              <a:buAutoNum type="arabicPeriod"/>
            </a:pPr>
            <a:r>
              <a:rPr lang="en-US" dirty="0">
                <a:solidFill>
                  <a:srgbClr val="92D050"/>
                </a:solidFill>
                <a:latin typeface="Segoe UI Light" panose="020B0502040204020203" pitchFamily="34" charset="0"/>
                <a:cs typeface="Segoe UI Light" panose="020B0502040204020203" pitchFamily="34" charset="0"/>
              </a:rPr>
              <a:t>throughput vs. consistency </a:t>
            </a:r>
            <a:r>
              <a:rPr lang="en-US" dirty="0">
                <a:solidFill>
                  <a:schemeClr val="bg1"/>
                </a:solidFill>
                <a:latin typeface="Segoe UI Light" panose="020B0502040204020203" pitchFamily="34" charset="0"/>
                <a:cs typeface="Segoe UI Light" panose="020B0502040204020203" pitchFamily="34" charset="0"/>
              </a:rPr>
              <a:t>tradeoffs during all times</a:t>
            </a:r>
          </a:p>
          <a:p>
            <a:pPr marL="815811" indent="-742950">
              <a:buFont typeface="+mj-lt"/>
              <a:buAutoNum type="arabicPeriod"/>
            </a:pPr>
            <a:r>
              <a:rPr lang="en-US" dirty="0">
                <a:solidFill>
                  <a:srgbClr val="92D050"/>
                </a:solidFill>
                <a:latin typeface="Segoe UI Light" panose="020B0502040204020203" pitchFamily="34" charset="0"/>
                <a:cs typeface="Segoe UI Light" panose="020B0502040204020203" pitchFamily="34" charset="0"/>
              </a:rPr>
              <a:t>throughput vs. latency tradeoffs </a:t>
            </a:r>
            <a:r>
              <a:rPr lang="en-US" dirty="0">
                <a:solidFill>
                  <a:schemeClr val="bg1"/>
                </a:solidFill>
                <a:latin typeface="Segoe UI Light" panose="020B0502040204020203" pitchFamily="34" charset="0"/>
                <a:cs typeface="Segoe UI Light" panose="020B0502040204020203" pitchFamily="34" charset="0"/>
              </a:rPr>
              <a:t>during all times</a:t>
            </a:r>
          </a:p>
          <a:p>
            <a:pPr marL="0" indent="0">
              <a:buNone/>
            </a:pPr>
            <a:endParaRPr lang="en-US" dirty="0">
              <a:solidFill>
                <a:schemeClr val="bg1"/>
              </a:solidFill>
              <a:latin typeface="Segoe UI Light" panose="020B0502040204020203" pitchFamily="34" charset="0"/>
              <a:cs typeface="Segoe UI Light" panose="020B0502040204020203" pitchFamily="34" charset="0"/>
            </a:endParaRPr>
          </a:p>
          <a:p>
            <a:pPr marL="0" indent="0">
              <a:buNone/>
            </a:pPr>
            <a:r>
              <a:rPr lang="en-US" dirty="0">
                <a:solidFill>
                  <a:schemeClr val="bg1"/>
                </a:solidFill>
                <a:latin typeface="Segoe UI Light" panose="020B0502040204020203" pitchFamily="34" charset="0"/>
                <a:cs typeface="Segoe UI Light" panose="020B0502040204020203" pitchFamily="34" charset="0"/>
              </a:rPr>
              <a:t>Simply offering high availability SLAs are not sufficient!</a:t>
            </a:r>
          </a:p>
          <a:p>
            <a:endParaRPr lang="en-US" dirty="0">
              <a:solidFill>
                <a:schemeClr val="bg1"/>
              </a:solidFill>
              <a:latin typeface="Segoe UI Light" panose="020B0502040204020203" pitchFamily="34" charset="0"/>
              <a:cs typeface="Segoe UI Light" panose="020B0502040204020203" pitchFamily="34" charset="0"/>
            </a:endParaRPr>
          </a:p>
          <a:p>
            <a:pPr marL="0" indent="0">
              <a:buNone/>
            </a:pPr>
            <a:r>
              <a:rPr lang="en-US" dirty="0">
                <a:solidFill>
                  <a:srgbClr val="00B0F0"/>
                </a:solidFill>
                <a:latin typeface="Segoe UI Light" panose="020B0502040204020203" pitchFamily="34" charset="0"/>
                <a:cs typeface="Segoe UI Light" panose="020B0502040204020203" pitchFamily="34" charset="0"/>
              </a:rPr>
              <a:t>Cosmos DB: </a:t>
            </a:r>
          </a:p>
          <a:p>
            <a:pPr lvl="1"/>
            <a:r>
              <a:rPr lang="en-US" dirty="0">
                <a:solidFill>
                  <a:schemeClr val="bg1"/>
                </a:solidFill>
                <a:latin typeface="Segoe UI Light" panose="020B0502040204020203" pitchFamily="34" charset="0"/>
                <a:cs typeface="Segoe UI Light" panose="020B0502040204020203" pitchFamily="34" charset="0"/>
              </a:rPr>
              <a:t>99.99% HA within a single region</a:t>
            </a:r>
          </a:p>
          <a:p>
            <a:pPr lvl="1"/>
            <a:r>
              <a:rPr lang="en-US" dirty="0">
                <a:solidFill>
                  <a:schemeClr val="bg1"/>
                </a:solidFill>
                <a:latin typeface="Segoe UI Light" panose="020B0502040204020203" pitchFamily="34" charset="0"/>
                <a:cs typeface="Segoe UI Light" panose="020B0502040204020203" pitchFamily="34" charset="0"/>
              </a:rPr>
              <a:t>99.99 SLA throughput, latency, consistency </a:t>
            </a:r>
            <a:r>
              <a:rPr lang="en-US" u="sng" dirty="0">
                <a:solidFill>
                  <a:srgbClr val="92D050"/>
                </a:solidFill>
                <a:latin typeface="Segoe UI Light" panose="020B0502040204020203" pitchFamily="34" charset="0"/>
                <a:cs typeface="Segoe UI Light" panose="020B0502040204020203" pitchFamily="34" charset="0"/>
              </a:rPr>
              <a:t>all at the 99</a:t>
            </a:r>
            <a:r>
              <a:rPr lang="en-US" u="sng" baseline="30000" dirty="0">
                <a:solidFill>
                  <a:srgbClr val="92D050"/>
                </a:solidFill>
                <a:latin typeface="Segoe UI Light" panose="020B0502040204020203" pitchFamily="34" charset="0"/>
                <a:cs typeface="Segoe UI Light" panose="020B0502040204020203" pitchFamily="34" charset="0"/>
              </a:rPr>
              <a:t>th</a:t>
            </a:r>
            <a:r>
              <a:rPr lang="en-US" u="sng" dirty="0">
                <a:solidFill>
                  <a:srgbClr val="92D050"/>
                </a:solidFill>
                <a:latin typeface="Segoe UI Light" panose="020B0502040204020203" pitchFamily="34" charset="0"/>
                <a:cs typeface="Segoe UI Light" panose="020B0502040204020203" pitchFamily="34" charset="0"/>
              </a:rPr>
              <a:t> percentile</a:t>
            </a:r>
          </a:p>
          <a:p>
            <a:pPr marL="267852" indent="-267852" defTabSz="857124"/>
            <a:endParaRPr lang="en-US" sz="2295" kern="0" dirty="0">
              <a:solidFill>
                <a:schemeClr val="bg1"/>
              </a:solidFill>
              <a:latin typeface="Segoe UI Light" panose="020B0502040204020203" pitchFamily="34" charset="0"/>
              <a:cs typeface="Segoe UI Light" panose="020B0502040204020203" pitchFamily="34" charset="0"/>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051A7C-BD75-483B-A4F3-8D51EFDEC9D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0319303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a foundational Azure Service, Security and Compliance is an important aspect of Azure</a:t>
            </a:r>
            <a:r>
              <a:rPr lang="en-US" baseline="0" dirty="0"/>
              <a:t> Cosmos DB. Several high value Microsoft services that have stringent compliance and security requirements are built on Azure Cosmos DB. All of the data is encrypted at rest and it is enabled by default. We made sure that we continue to provide the performance guarantees even with encryption enabled and this is transparent to your application.</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051A7C-BD75-483B-A4F3-8D51EFDEC9D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0173972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50464">
              <a:spcAft>
                <a:spcPts val="346"/>
              </a:spcAft>
              <a:defRPr/>
            </a:pPr>
            <a:r>
              <a:rPr lang="en-US" spc="-292" dirty="0">
                <a:solidFill>
                  <a:schemeClr val="bg1"/>
                </a:solidFill>
                <a:ea typeface="Segoe UI Black" panose="020B0A02040204020203" pitchFamily="34" charset="0"/>
                <a:cs typeface="Segoe UI Light" panose="020B0502040204020203" pitchFamily="34" charset="0"/>
              </a:rPr>
              <a:t>(</a:t>
            </a:r>
            <a:r>
              <a:rPr lang="en-US" kern="0" dirty="0">
                <a:solidFill>
                  <a:schemeClr val="bg1"/>
                </a:solidFill>
                <a:cs typeface="Segoe UI Light" panose="020B0502040204020203" pitchFamily="34" charset="0"/>
              </a:rPr>
              <a:t>Cosmos DB more cost effective than their OSS counter-parts running on-premises or virtual machines</a:t>
            </a:r>
            <a:r>
              <a:rPr lang="en-US" spc="-292" dirty="0">
                <a:solidFill>
                  <a:schemeClr val="bg1"/>
                </a:solidFill>
                <a:ea typeface="Segoe UI Black" panose="020B0A02040204020203" pitchFamily="34" charset="0"/>
                <a:cs typeface="Segoe UI Light" panose="020B0502040204020203" pitchFamily="34" charset="0"/>
              </a:rPr>
              <a:t>)</a:t>
            </a:r>
          </a:p>
          <a:p>
            <a:pPr defTabSz="950464">
              <a:spcAft>
                <a:spcPts val="346"/>
              </a:spcAft>
              <a:defRPr/>
            </a:pPr>
            <a:endParaRPr lang="en-US" kern="0" dirty="0">
              <a:solidFill>
                <a:schemeClr val="bg1"/>
              </a:solidFill>
              <a:cs typeface="Segoe UI Light" panose="020B0502040204020203" pitchFamily="34" charset="0"/>
            </a:endParaRPr>
          </a:p>
          <a:p>
            <a:pPr defTabSz="950464">
              <a:spcAft>
                <a:spcPts val="346"/>
              </a:spcAft>
              <a:defRPr/>
            </a:pPr>
            <a:r>
              <a:rPr lang="en-US" kern="0" dirty="0">
                <a:solidFill>
                  <a:schemeClr val="bg1"/>
                </a:solidFill>
                <a:cs typeface="Segoe UI Light" panose="020B0502040204020203" pitchFamily="34" charset="0"/>
              </a:rPr>
              <a:t>The TCO for Azure Cosmos DB and AWS DynamoDB in this moderate scenario were comparable, with Azure Cosmos DB slightly (~10%) cheaper due to lower costs for write requests.</a:t>
            </a:r>
          </a:p>
          <a:p>
            <a:endParaRPr lang="en-US" dirty="0"/>
          </a:p>
          <a:p>
            <a:r>
              <a:rPr lang="en-US" b="1" dirty="0">
                <a:solidFill>
                  <a:srgbClr val="00B0F0"/>
                </a:solidFill>
                <a:latin typeface="Segoe UI Light" panose="020B0502040204020203" pitchFamily="34" charset="0"/>
                <a:cs typeface="Segoe UI Light" panose="020B0502040204020203" pitchFamily="34" charset="0"/>
              </a:rPr>
              <a:t>Cosmos DB </a:t>
            </a:r>
            <a:r>
              <a:rPr lang="en-US" dirty="0">
                <a:solidFill>
                  <a:srgbClr val="00B0F0"/>
                </a:solidFill>
                <a:latin typeface="Segoe UI Light" panose="020B0502040204020203" pitchFamily="34" charset="0"/>
                <a:cs typeface="Segoe UI Light" panose="020B0502040204020203" pitchFamily="34" charset="0"/>
              </a:rPr>
              <a:t>TCO is</a:t>
            </a:r>
            <a:r>
              <a:rPr lang="en-US" b="1" dirty="0">
                <a:solidFill>
                  <a:srgbClr val="00B0F0"/>
                </a:solidFill>
                <a:latin typeface="Segoe UI Light" panose="020B0502040204020203" pitchFamily="34" charset="0"/>
                <a:cs typeface="Segoe UI Light" panose="020B0502040204020203" pitchFamily="34" charset="0"/>
              </a:rPr>
              <a:t> comparable</a:t>
            </a:r>
            <a:r>
              <a:rPr lang="en-US" b="1" dirty="0">
                <a:solidFill>
                  <a:schemeClr val="bg1"/>
                </a:solidFill>
                <a:latin typeface="Segoe UI Light" panose="020B0502040204020203" pitchFamily="34" charset="0"/>
                <a:cs typeface="Segoe UI Light" panose="020B0502040204020203" pitchFamily="34" charset="0"/>
              </a:rPr>
              <a:t> </a:t>
            </a:r>
            <a:r>
              <a:rPr lang="en-US" dirty="0">
                <a:solidFill>
                  <a:schemeClr val="bg1"/>
                </a:solidFill>
                <a:latin typeface="Segoe UI Light" panose="020B0502040204020203" pitchFamily="34" charset="0"/>
                <a:cs typeface="Segoe UI Light" panose="020B0502040204020203" pitchFamily="34" charset="0"/>
              </a:rPr>
              <a:t>to that of</a:t>
            </a:r>
            <a:r>
              <a:rPr lang="en-US" b="1" dirty="0">
                <a:solidFill>
                  <a:schemeClr val="bg1"/>
                </a:solidFill>
                <a:latin typeface="Segoe UI Light" panose="020B0502040204020203" pitchFamily="34" charset="0"/>
                <a:cs typeface="Segoe UI Light" panose="020B0502040204020203" pitchFamily="34" charset="0"/>
              </a:rPr>
              <a:t> OSS Cassandra</a:t>
            </a:r>
            <a:r>
              <a:rPr lang="en-US" dirty="0">
                <a:solidFill>
                  <a:schemeClr val="bg1"/>
                </a:solidFill>
                <a:latin typeface="Segoe UI Light" panose="020B0502040204020203" pitchFamily="34" charset="0"/>
                <a:cs typeface="Segoe UI Light" panose="020B0502040204020203" pitchFamily="34" charset="0"/>
              </a:rPr>
              <a:t> running on Azure D14v2 VMs for scenarios involving </a:t>
            </a:r>
            <a:r>
              <a:rPr lang="en-US" b="1" dirty="0">
                <a:solidFill>
                  <a:srgbClr val="00B0F0"/>
                </a:solidFill>
                <a:latin typeface="Segoe UI Light" panose="020B0502040204020203" pitchFamily="34" charset="0"/>
                <a:cs typeface="Segoe UI Light" panose="020B0502040204020203" pitchFamily="34" charset="0"/>
              </a:rPr>
              <a:t>high sustained </a:t>
            </a:r>
            <a:r>
              <a:rPr lang="en-US" dirty="0">
                <a:solidFill>
                  <a:schemeClr val="bg1"/>
                </a:solidFill>
                <a:latin typeface="Segoe UI Light" panose="020B0502040204020203" pitchFamily="34" charset="0"/>
                <a:cs typeface="Segoe UI Light" panose="020B0502040204020203" pitchFamily="34" charset="0"/>
              </a:rPr>
              <a:t>pre-dominantly</a:t>
            </a:r>
            <a:r>
              <a:rPr lang="en-US" b="1" dirty="0">
                <a:solidFill>
                  <a:srgbClr val="00B0F0"/>
                </a:solidFill>
                <a:latin typeface="Segoe UI Light" panose="020B0502040204020203" pitchFamily="34" charset="0"/>
                <a:cs typeface="Segoe UI Light" panose="020B0502040204020203" pitchFamily="34" charset="0"/>
              </a:rPr>
              <a:t> write workloads </a:t>
            </a:r>
            <a:r>
              <a:rPr lang="en-US" b="1" dirty="0">
                <a:solidFill>
                  <a:schemeClr val="bg1"/>
                </a:solidFill>
                <a:latin typeface="Segoe UI Light" panose="020B0502040204020203" pitchFamily="34" charset="0"/>
                <a:cs typeface="Segoe UI Light" panose="020B0502040204020203" pitchFamily="34" charset="0"/>
              </a:rPr>
              <a:t>with low storage needs</a:t>
            </a:r>
            <a:r>
              <a:rPr lang="en-US" dirty="0">
                <a:solidFill>
                  <a:schemeClr val="bg1"/>
                </a:solidFill>
                <a:latin typeface="Segoe UI Light" panose="020B0502040204020203" pitchFamily="34" charset="0"/>
                <a:cs typeface="Segoe UI Light" panose="020B0502040204020203" pitchFamily="34" charset="0"/>
              </a:rPr>
              <a:t> </a:t>
            </a:r>
          </a:p>
          <a:p>
            <a:endParaRPr lang="en-US" dirty="0">
              <a:solidFill>
                <a:schemeClr val="bg1"/>
              </a:solidFill>
              <a:latin typeface="Segoe UI Light" panose="020B0502040204020203" pitchFamily="34" charset="0"/>
              <a:cs typeface="Segoe UI Light" panose="020B0502040204020203" pitchFamily="34" charset="0"/>
            </a:endParaRPr>
          </a:p>
          <a:p>
            <a:r>
              <a:rPr lang="en-US" dirty="0">
                <a:solidFill>
                  <a:schemeClr val="bg1"/>
                </a:solidFill>
                <a:latin typeface="Segoe UI Light" panose="020B0502040204020203" pitchFamily="34" charset="0"/>
                <a:cs typeface="Segoe UI Light" panose="020B0502040204020203" pitchFamily="34" charset="0"/>
              </a:rPr>
              <a:t>Balanced read / write mix workload or </a:t>
            </a:r>
            <a:r>
              <a:rPr lang="en-US" dirty="0" err="1">
                <a:solidFill>
                  <a:schemeClr val="bg1"/>
                </a:solidFill>
                <a:latin typeface="Segoe UI Light" panose="020B0502040204020203" pitchFamily="34" charset="0"/>
                <a:cs typeface="Segoe UI Light" panose="020B0502040204020203" pitchFamily="34" charset="0"/>
              </a:rPr>
              <a:t>bursty</a:t>
            </a:r>
            <a:r>
              <a:rPr lang="en-US" dirty="0">
                <a:solidFill>
                  <a:schemeClr val="bg1"/>
                </a:solidFill>
                <a:latin typeface="Segoe UI Light" panose="020B0502040204020203" pitchFamily="34" charset="0"/>
                <a:cs typeface="Segoe UI Light" panose="020B0502040204020203" pitchFamily="34" charset="0"/>
              </a:rPr>
              <a:t> workload - </a:t>
            </a:r>
            <a:r>
              <a:rPr lang="en-US" b="1" dirty="0">
                <a:solidFill>
                  <a:srgbClr val="00B0F0"/>
                </a:solidFill>
                <a:latin typeface="Segoe UI Light" panose="020B0502040204020203" pitchFamily="34" charset="0"/>
                <a:cs typeface="Segoe UI Light" panose="020B0502040204020203" pitchFamily="34" charset="0"/>
              </a:rPr>
              <a:t>Cosmos DB TCO can be up to 4 time lower than OSS Cassandra</a:t>
            </a:r>
            <a:r>
              <a:rPr lang="en-US" b="1" dirty="0">
                <a:solidFill>
                  <a:schemeClr val="bg1"/>
                </a:solidFill>
                <a:latin typeface="Segoe UI Light" panose="020B0502040204020203" pitchFamily="34" charset="0"/>
                <a:cs typeface="Segoe UI Light" panose="020B0502040204020203" pitchFamily="34" charset="0"/>
              </a:rPr>
              <a:t> </a:t>
            </a:r>
            <a:r>
              <a:rPr lang="en-US" dirty="0">
                <a:solidFill>
                  <a:schemeClr val="bg1"/>
                </a:solidFill>
                <a:latin typeface="Segoe UI Light" panose="020B0502040204020203" pitchFamily="34" charset="0"/>
                <a:cs typeface="Segoe UI Light" panose="020B0502040204020203" pitchFamily="34" charset="0"/>
              </a:rPr>
              <a:t>running on Azure VMs</a:t>
            </a:r>
          </a:p>
          <a:p>
            <a:endParaRPr lang="en-US" dirty="0">
              <a:solidFill>
                <a:schemeClr val="bg1"/>
              </a:solidFill>
              <a:latin typeface="Segoe UI Light" panose="020B0502040204020203" pitchFamily="34" charset="0"/>
              <a:cs typeface="Segoe UI Light" panose="020B0502040204020203" pitchFamily="34" charset="0"/>
            </a:endParaRPr>
          </a:p>
          <a:p>
            <a:r>
              <a:rPr lang="en-US" dirty="0">
                <a:solidFill>
                  <a:schemeClr val="bg1"/>
                </a:solidFill>
                <a:latin typeface="Segoe UI Light" panose="020B0502040204020203" pitchFamily="34" charset="0"/>
                <a:cs typeface="Segoe UI Light" panose="020B0502040204020203" pitchFamily="34" charset="0"/>
              </a:rPr>
              <a:t>However, the non-trivial dev/ops cost component brings the </a:t>
            </a:r>
            <a:r>
              <a:rPr lang="en-US" dirty="0">
                <a:solidFill>
                  <a:srgbClr val="00B0F0"/>
                </a:solidFill>
                <a:latin typeface="Segoe UI Light" panose="020B0502040204020203" pitchFamily="34" charset="0"/>
                <a:cs typeface="Segoe UI Light" panose="020B0502040204020203" pitchFamily="34" charset="0"/>
              </a:rPr>
              <a:t>total cost of ownership of Cassandra deployment higher</a:t>
            </a:r>
          </a:p>
          <a:p>
            <a:endParaRPr lang="en-US" dirty="0">
              <a:solidFill>
                <a:schemeClr val="bg1"/>
              </a:solidFill>
              <a:latin typeface="Segoe UI Light" panose="020B0502040204020203" pitchFamily="34" charset="0"/>
              <a:cs typeface="Segoe UI Light"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051A7C-BD75-483B-A4F3-8D51EFDEC9D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9606939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1DAC4B1-58FE-4C51-97F7-84305AD64E9C}" type="slidenum">
              <a:rPr lang="en-US" smtClean="0"/>
              <a:t>49</a:t>
            </a:fld>
            <a:endParaRPr lang="en-US"/>
          </a:p>
        </p:txBody>
      </p:sp>
    </p:spTree>
    <p:extLst>
      <p:ext uri="{BB962C8B-B14F-4D97-AF65-F5344CB8AC3E}">
        <p14:creationId xmlns:p14="http://schemas.microsoft.com/office/powerpoint/2010/main" val="390500235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1DAC4B1-58FE-4C51-97F7-84305AD64E9C}" type="slidenum">
              <a:rPr lang="en-US" smtClean="0"/>
              <a:t>50</a:t>
            </a:fld>
            <a:endParaRPr lang="en-US"/>
          </a:p>
        </p:txBody>
      </p:sp>
    </p:spTree>
    <p:extLst>
      <p:ext uri="{BB962C8B-B14F-4D97-AF65-F5344CB8AC3E}">
        <p14:creationId xmlns:p14="http://schemas.microsoft.com/office/powerpoint/2010/main" val="41936895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1DAC4B1-58FE-4C51-97F7-84305AD64E9C}" type="slidenum">
              <a:rPr lang="en-US" smtClean="0"/>
              <a:t>5</a:t>
            </a:fld>
            <a:endParaRPr lang="en-US"/>
          </a:p>
        </p:txBody>
      </p:sp>
    </p:spTree>
    <p:extLst>
      <p:ext uri="{BB962C8B-B14F-4D97-AF65-F5344CB8AC3E}">
        <p14:creationId xmlns:p14="http://schemas.microsoft.com/office/powerpoint/2010/main" val="262766874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https://docs.microsoft.com/en-us/azure/data-catalog/</a:t>
            </a:r>
          </a:p>
        </p:txBody>
      </p:sp>
      <p:sp>
        <p:nvSpPr>
          <p:cNvPr id="4" name="Slide Number Placeholder 3"/>
          <p:cNvSpPr>
            <a:spLocks noGrp="1"/>
          </p:cNvSpPr>
          <p:nvPr>
            <p:ph type="sldNum" sz="quarter" idx="10"/>
          </p:nvPr>
        </p:nvSpPr>
        <p:spPr/>
        <p:txBody>
          <a:bodyPr/>
          <a:lstStyle/>
          <a:p>
            <a:fld id="{81DAC4B1-58FE-4C51-97F7-84305AD64E9C}" type="slidenum">
              <a:rPr lang="en-US" smtClean="0"/>
              <a:t>51</a:t>
            </a:fld>
            <a:endParaRPr lang="en-US"/>
          </a:p>
        </p:txBody>
      </p:sp>
    </p:spTree>
    <p:extLst>
      <p:ext uri="{BB962C8B-B14F-4D97-AF65-F5344CB8AC3E}">
        <p14:creationId xmlns:p14="http://schemas.microsoft.com/office/powerpoint/2010/main" val="426920527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https://docs.microsoft.com/en-us/azure/data-factory/</a:t>
            </a:r>
            <a:endParaRPr lang="en-US" dirty="0"/>
          </a:p>
        </p:txBody>
      </p:sp>
      <p:sp>
        <p:nvSpPr>
          <p:cNvPr id="4" name="Slide Number Placeholder 3"/>
          <p:cNvSpPr>
            <a:spLocks noGrp="1"/>
          </p:cNvSpPr>
          <p:nvPr>
            <p:ph type="sldNum" sz="quarter" idx="10"/>
          </p:nvPr>
        </p:nvSpPr>
        <p:spPr/>
        <p:txBody>
          <a:bodyPr/>
          <a:lstStyle/>
          <a:p>
            <a:fld id="{81DAC4B1-58FE-4C51-97F7-84305AD64E9C}" type="slidenum">
              <a:rPr lang="en-US" smtClean="0"/>
              <a:t>52</a:t>
            </a:fld>
            <a:endParaRPr lang="en-US"/>
          </a:p>
        </p:txBody>
      </p:sp>
    </p:spTree>
    <p:extLst>
      <p:ext uri="{BB962C8B-B14F-4D97-AF65-F5344CB8AC3E}">
        <p14:creationId xmlns:p14="http://schemas.microsoft.com/office/powerpoint/2010/main" val="299999971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https://docs.microsoft.com/en-us/azure/sql-data-warehouse/</a:t>
            </a:r>
            <a:endParaRPr lang="en-US" dirty="0"/>
          </a:p>
        </p:txBody>
      </p:sp>
      <p:sp>
        <p:nvSpPr>
          <p:cNvPr id="4" name="Slide Number Placeholder 3"/>
          <p:cNvSpPr>
            <a:spLocks noGrp="1"/>
          </p:cNvSpPr>
          <p:nvPr>
            <p:ph type="sldNum" sz="quarter" idx="10"/>
          </p:nvPr>
        </p:nvSpPr>
        <p:spPr/>
        <p:txBody>
          <a:bodyPr/>
          <a:lstStyle/>
          <a:p>
            <a:fld id="{81DAC4B1-58FE-4C51-97F7-84305AD64E9C}" type="slidenum">
              <a:rPr lang="en-US" smtClean="0"/>
              <a:t>53</a:t>
            </a:fld>
            <a:endParaRPr lang="en-US"/>
          </a:p>
        </p:txBody>
      </p:sp>
    </p:spTree>
    <p:extLst>
      <p:ext uri="{BB962C8B-B14F-4D97-AF65-F5344CB8AC3E}">
        <p14:creationId xmlns:p14="http://schemas.microsoft.com/office/powerpoint/2010/main" val="76929718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https://docs.microsoft.com/en-us/azure/data-lake-analytics/</a:t>
            </a:r>
            <a:endParaRPr lang="en-US" dirty="0"/>
          </a:p>
        </p:txBody>
      </p:sp>
      <p:sp>
        <p:nvSpPr>
          <p:cNvPr id="4" name="Slide Number Placeholder 3"/>
          <p:cNvSpPr>
            <a:spLocks noGrp="1"/>
          </p:cNvSpPr>
          <p:nvPr>
            <p:ph type="sldNum" sz="quarter" idx="10"/>
          </p:nvPr>
        </p:nvSpPr>
        <p:spPr/>
        <p:txBody>
          <a:bodyPr/>
          <a:lstStyle/>
          <a:p>
            <a:fld id="{81DAC4B1-58FE-4C51-97F7-84305AD64E9C}" type="slidenum">
              <a:rPr lang="en-US" smtClean="0"/>
              <a:t>54</a:t>
            </a:fld>
            <a:endParaRPr lang="en-US"/>
          </a:p>
        </p:txBody>
      </p:sp>
    </p:spTree>
    <p:extLst>
      <p:ext uri="{BB962C8B-B14F-4D97-AF65-F5344CB8AC3E}">
        <p14:creationId xmlns:p14="http://schemas.microsoft.com/office/powerpoint/2010/main" val="32843916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https://docs.microsoft.com/en-us/azure/analysis-services/</a:t>
            </a:r>
            <a:endParaRPr lang="en-US" dirty="0"/>
          </a:p>
        </p:txBody>
      </p:sp>
      <p:sp>
        <p:nvSpPr>
          <p:cNvPr id="4" name="Slide Number Placeholder 3"/>
          <p:cNvSpPr>
            <a:spLocks noGrp="1"/>
          </p:cNvSpPr>
          <p:nvPr>
            <p:ph type="sldNum" sz="quarter" idx="10"/>
          </p:nvPr>
        </p:nvSpPr>
        <p:spPr/>
        <p:txBody>
          <a:bodyPr/>
          <a:lstStyle/>
          <a:p>
            <a:fld id="{81DAC4B1-58FE-4C51-97F7-84305AD64E9C}" type="slidenum">
              <a:rPr lang="en-US" smtClean="0"/>
              <a:t>55</a:t>
            </a:fld>
            <a:endParaRPr lang="en-US"/>
          </a:p>
        </p:txBody>
      </p:sp>
    </p:spTree>
    <p:extLst>
      <p:ext uri="{BB962C8B-B14F-4D97-AF65-F5344CB8AC3E}">
        <p14:creationId xmlns:p14="http://schemas.microsoft.com/office/powerpoint/2010/main" val="213388481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https://docs.microsoft.com/en-us/azure/hdinsight/</a:t>
            </a:r>
            <a:endParaRPr lang="en-US" dirty="0"/>
          </a:p>
        </p:txBody>
      </p:sp>
      <p:sp>
        <p:nvSpPr>
          <p:cNvPr id="4" name="Slide Number Placeholder 3"/>
          <p:cNvSpPr>
            <a:spLocks noGrp="1"/>
          </p:cNvSpPr>
          <p:nvPr>
            <p:ph type="sldNum" sz="quarter" idx="10"/>
          </p:nvPr>
        </p:nvSpPr>
        <p:spPr/>
        <p:txBody>
          <a:bodyPr/>
          <a:lstStyle/>
          <a:p>
            <a:fld id="{81DAC4B1-58FE-4C51-97F7-84305AD64E9C}" type="slidenum">
              <a:rPr lang="en-US" smtClean="0"/>
              <a:t>56</a:t>
            </a:fld>
            <a:endParaRPr lang="en-US"/>
          </a:p>
        </p:txBody>
      </p:sp>
    </p:spTree>
    <p:extLst>
      <p:ext uri="{BB962C8B-B14F-4D97-AF65-F5344CB8AC3E}">
        <p14:creationId xmlns:p14="http://schemas.microsoft.com/office/powerpoint/2010/main" val="315942478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1DAC4B1-58FE-4C51-97F7-84305AD64E9C}" type="slidenum">
              <a:rPr lang="en-US" smtClean="0"/>
              <a:t>57</a:t>
            </a:fld>
            <a:endParaRPr lang="en-US"/>
          </a:p>
        </p:txBody>
      </p:sp>
    </p:spTree>
    <p:extLst>
      <p:ext uri="{BB962C8B-B14F-4D97-AF65-F5344CB8AC3E}">
        <p14:creationId xmlns:p14="http://schemas.microsoft.com/office/powerpoint/2010/main" val="304658755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1DAC4B1-58FE-4C51-97F7-84305AD64E9C}" type="slidenum">
              <a:rPr lang="en-US" smtClean="0"/>
              <a:t>59</a:t>
            </a:fld>
            <a:endParaRPr lang="en-US"/>
          </a:p>
        </p:txBody>
      </p:sp>
    </p:spTree>
    <p:extLst>
      <p:ext uri="{BB962C8B-B14F-4D97-AF65-F5344CB8AC3E}">
        <p14:creationId xmlns:p14="http://schemas.microsoft.com/office/powerpoint/2010/main" val="14677594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ESCHEW V1 ASAP</a:t>
            </a:r>
          </a:p>
          <a:p>
            <a:endParaRPr lang="en-CA" dirty="0"/>
          </a:p>
          <a:p>
            <a:r>
              <a:rPr lang="en-CA" dirty="0"/>
              <a:t>END OF LIFE FOR V1 ANNOUCEMENT EXPECTED SOON</a:t>
            </a:r>
            <a:endParaRPr lang="en-US" dirty="0"/>
          </a:p>
        </p:txBody>
      </p:sp>
      <p:sp>
        <p:nvSpPr>
          <p:cNvPr id="4" name="Slide Number Placeholder 3"/>
          <p:cNvSpPr>
            <a:spLocks noGrp="1"/>
          </p:cNvSpPr>
          <p:nvPr>
            <p:ph type="sldNum" sz="quarter" idx="10"/>
          </p:nvPr>
        </p:nvSpPr>
        <p:spPr/>
        <p:txBody>
          <a:bodyPr/>
          <a:lstStyle/>
          <a:p>
            <a:fld id="{81DAC4B1-58FE-4C51-97F7-84305AD64E9C}" type="slidenum">
              <a:rPr lang="en-US" smtClean="0"/>
              <a:t>6</a:t>
            </a:fld>
            <a:endParaRPr lang="en-US"/>
          </a:p>
        </p:txBody>
      </p:sp>
    </p:spTree>
    <p:extLst>
      <p:ext uri="{BB962C8B-B14F-4D97-AF65-F5344CB8AC3E}">
        <p14:creationId xmlns:p14="http://schemas.microsoft.com/office/powerpoint/2010/main" val="14323342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1DAC4B1-58FE-4C51-97F7-84305AD64E9C}" type="slidenum">
              <a:rPr lang="en-US" smtClean="0"/>
              <a:t>7</a:t>
            </a:fld>
            <a:endParaRPr lang="en-US"/>
          </a:p>
        </p:txBody>
      </p:sp>
    </p:spTree>
    <p:extLst>
      <p:ext uri="{BB962C8B-B14F-4D97-AF65-F5344CB8AC3E}">
        <p14:creationId xmlns:p14="http://schemas.microsoft.com/office/powerpoint/2010/main" val="20845490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1DAC4B1-58FE-4C51-97F7-84305AD64E9C}" type="slidenum">
              <a:rPr lang="en-US" smtClean="0"/>
              <a:t>8</a:t>
            </a:fld>
            <a:endParaRPr lang="en-US"/>
          </a:p>
        </p:txBody>
      </p:sp>
    </p:spTree>
    <p:extLst>
      <p:ext uri="{BB962C8B-B14F-4D97-AF65-F5344CB8AC3E}">
        <p14:creationId xmlns:p14="http://schemas.microsoft.com/office/powerpoint/2010/main" val="5750444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HTTPS RECOMMENDED</a:t>
            </a:r>
            <a:endParaRPr lang="en-US" dirty="0"/>
          </a:p>
        </p:txBody>
      </p:sp>
      <p:sp>
        <p:nvSpPr>
          <p:cNvPr id="4" name="Slide Number Placeholder 3"/>
          <p:cNvSpPr>
            <a:spLocks noGrp="1"/>
          </p:cNvSpPr>
          <p:nvPr>
            <p:ph type="sldNum" sz="quarter" idx="10"/>
          </p:nvPr>
        </p:nvSpPr>
        <p:spPr/>
        <p:txBody>
          <a:bodyPr/>
          <a:lstStyle/>
          <a:p>
            <a:fld id="{81DAC4B1-58FE-4C51-97F7-84305AD64E9C}" type="slidenum">
              <a:rPr lang="en-US" smtClean="0"/>
              <a:t>9</a:t>
            </a:fld>
            <a:endParaRPr lang="en-US"/>
          </a:p>
        </p:txBody>
      </p:sp>
    </p:spTree>
    <p:extLst>
      <p:ext uri="{BB962C8B-B14F-4D97-AF65-F5344CB8AC3E}">
        <p14:creationId xmlns:p14="http://schemas.microsoft.com/office/powerpoint/2010/main" val="380285947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xml"/><Relationship Id="rId1" Type="http://schemas.openxmlformats.org/officeDocument/2006/relationships/vmlDrawing" Target="../drawings/vmlDrawing1.vml"/><Relationship Id="rId5" Type="http://schemas.openxmlformats.org/officeDocument/2006/relationships/image" Target="../media/image7.emf"/><Relationship Id="rId4" Type="http://schemas.openxmlformats.org/officeDocument/2006/relationships/oleObject" Target="../embeddings/oleObject1.bin"/></Relationships>
</file>

<file path=ppt/slideLayouts/_rels/slideLayout26.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3.xml"/><Relationship Id="rId1" Type="http://schemas.openxmlformats.org/officeDocument/2006/relationships/vmlDrawing" Target="../drawings/vmlDrawing3.vml"/><Relationship Id="rId6" Type="http://schemas.openxmlformats.org/officeDocument/2006/relationships/image" Target="../media/image9.png"/><Relationship Id="rId5" Type="http://schemas.openxmlformats.org/officeDocument/2006/relationships/image" Target="../media/image7.emf"/><Relationship Id="rId4" Type="http://schemas.openxmlformats.org/officeDocument/2006/relationships/oleObject" Target="../embeddings/oleObject3.bin"/></Relationships>
</file>

<file path=ppt/slideLayouts/_rels/slideLayout27.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4.xml"/><Relationship Id="rId1" Type="http://schemas.openxmlformats.org/officeDocument/2006/relationships/vmlDrawing" Target="../drawings/vmlDrawing4.vml"/><Relationship Id="rId5" Type="http://schemas.openxmlformats.org/officeDocument/2006/relationships/image" Target="../media/image7.emf"/><Relationship Id="rId4" Type="http://schemas.openxmlformats.org/officeDocument/2006/relationships/oleObject" Target="../embeddings/oleObject4.bin"/></Relationships>
</file>

<file path=ppt/slideLayouts/_rels/slideLayout28.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5.xml"/><Relationship Id="rId1" Type="http://schemas.openxmlformats.org/officeDocument/2006/relationships/vmlDrawing" Target="../drawings/vmlDrawing5.vml"/><Relationship Id="rId5" Type="http://schemas.openxmlformats.org/officeDocument/2006/relationships/image" Target="../media/image7.emf"/><Relationship Id="rId4" Type="http://schemas.openxmlformats.org/officeDocument/2006/relationships/oleObject" Target="../embeddings/oleObject5.bin"/></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6.xml"/><Relationship Id="rId1" Type="http://schemas.openxmlformats.org/officeDocument/2006/relationships/vmlDrawing" Target="../drawings/vmlDrawing6.vml"/><Relationship Id="rId5" Type="http://schemas.openxmlformats.org/officeDocument/2006/relationships/image" Target="../media/image7.emf"/><Relationship Id="rId4" Type="http://schemas.openxmlformats.org/officeDocument/2006/relationships/oleObject" Target="../embeddings/oleObject6.bin"/></Relationships>
</file>

<file path=ppt/slideLayouts/_rels/slideLayout42.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7.xml"/><Relationship Id="rId1" Type="http://schemas.openxmlformats.org/officeDocument/2006/relationships/vmlDrawing" Target="../drawings/vmlDrawing7.vml"/><Relationship Id="rId5" Type="http://schemas.openxmlformats.org/officeDocument/2006/relationships/image" Target="../media/image7.emf"/><Relationship Id="rId4" Type="http://schemas.openxmlformats.org/officeDocument/2006/relationships/oleObject" Target="../embeddings/oleObject7.bin"/></Relationships>
</file>

<file path=ppt/slideLayouts/_rels/slideLayout43.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8.xml"/><Relationship Id="rId1" Type="http://schemas.openxmlformats.org/officeDocument/2006/relationships/vmlDrawing" Target="../drawings/vmlDrawing8.vml"/><Relationship Id="rId5" Type="http://schemas.openxmlformats.org/officeDocument/2006/relationships/image" Target="../media/image7.emf"/><Relationship Id="rId4" Type="http://schemas.openxmlformats.org/officeDocument/2006/relationships/oleObject" Target="../embeddings/oleObject8.bin"/></Relationships>
</file>

<file path=ppt/slideLayouts/_rels/slideLayout44.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9.xml"/><Relationship Id="rId1" Type="http://schemas.openxmlformats.org/officeDocument/2006/relationships/vmlDrawing" Target="../drawings/vmlDrawing9.vml"/><Relationship Id="rId5" Type="http://schemas.openxmlformats.org/officeDocument/2006/relationships/image" Target="../media/image7.emf"/><Relationship Id="rId4" Type="http://schemas.openxmlformats.org/officeDocument/2006/relationships/oleObject" Target="../embeddings/oleObject9.bin"/></Relationships>
</file>

<file path=ppt/slideLayouts/_rels/slideLayout45.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10.xml"/><Relationship Id="rId1" Type="http://schemas.openxmlformats.org/officeDocument/2006/relationships/vmlDrawing" Target="../drawings/vmlDrawing10.vml"/><Relationship Id="rId6" Type="http://schemas.openxmlformats.org/officeDocument/2006/relationships/image" Target="../media/image10.png"/><Relationship Id="rId5" Type="http://schemas.openxmlformats.org/officeDocument/2006/relationships/image" Target="../media/image7.emf"/><Relationship Id="rId4" Type="http://schemas.openxmlformats.org/officeDocument/2006/relationships/oleObject" Target="../embeddings/oleObject10.bin"/></Relationships>
</file>

<file path=ppt/slideLayouts/_rels/slideLayout46.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11.xml"/><Relationship Id="rId1" Type="http://schemas.openxmlformats.org/officeDocument/2006/relationships/vmlDrawing" Target="../drawings/vmlDrawing11.vml"/><Relationship Id="rId5" Type="http://schemas.openxmlformats.org/officeDocument/2006/relationships/image" Target="../media/image7.emf"/><Relationship Id="rId4" Type="http://schemas.openxmlformats.org/officeDocument/2006/relationships/oleObject" Target="../embeddings/oleObject11.bin"/></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hoto_Option">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cstate="email">
            <a:extLst>
              <a:ext uri="{28A0092B-C50C-407E-A947-70E740481C1C}">
                <a14:useLocalDpi xmlns:a14="http://schemas.microsoft.com/office/drawing/2010/main"/>
              </a:ext>
            </a:extLst>
          </a:blip>
          <a:srcRect b="-134"/>
          <a:stretch/>
        </p:blipFill>
        <p:spPr>
          <a:xfrm>
            <a:off x="0" y="-8930"/>
            <a:ext cx="12436475" cy="6995517"/>
          </a:xfrm>
          <a:prstGeom prst="rect">
            <a:avLst/>
          </a:prstGeom>
        </p:spPr>
      </p:pic>
      <p:sp>
        <p:nvSpPr>
          <p:cNvPr id="2" name="Rectangle 1"/>
          <p:cNvSpPr/>
          <p:nvPr/>
        </p:nvSpPr>
        <p:spPr bwMode="auto">
          <a:xfrm>
            <a:off x="271398" y="2125677"/>
            <a:ext cx="6404040" cy="356616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    </a:t>
            </a:r>
          </a:p>
        </p:txBody>
      </p:sp>
      <p:sp>
        <p:nvSpPr>
          <p:cNvPr id="9" name="Title 1"/>
          <p:cNvSpPr>
            <a:spLocks noGrp="1"/>
          </p:cNvSpPr>
          <p:nvPr>
            <p:ph type="title" hasCustomPrompt="1"/>
          </p:nvPr>
        </p:nvSpPr>
        <p:spPr bwMode="auto">
          <a:xfrm>
            <a:off x="274702" y="2125677"/>
            <a:ext cx="6402388" cy="1828800"/>
          </a:xfrm>
          <a:noFill/>
        </p:spPr>
        <p:txBody>
          <a:bodyPr lIns="146304" tIns="91440" rIns="146304" bIns="91440" anchor="t" anchorCtr="0"/>
          <a:lstStyle>
            <a:lvl1pPr>
              <a:defRPr sz="5400" spc="-100" baseline="0">
                <a:gradFill>
                  <a:gsLst>
                    <a:gs pos="76768">
                      <a:srgbClr val="FFFFFF"/>
                    </a:gs>
                    <a:gs pos="53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57"/>
            <a:ext cx="6402388" cy="1737360"/>
          </a:xfrm>
        </p:spPr>
        <p:txBody>
          <a:bodyPr tIns="109728" bIns="109728">
            <a:noAutofit/>
          </a:bodyPr>
          <a:lstStyle>
            <a:lvl1pPr marL="0" indent="0">
              <a:spcBef>
                <a:spcPts val="0"/>
              </a:spcBef>
              <a:buNone/>
              <a:defRPr sz="3200">
                <a:gradFill>
                  <a:gsLst>
                    <a:gs pos="76768">
                      <a:srgbClr val="FFFFFF"/>
                    </a:gs>
                    <a:gs pos="53000">
                      <a:srgbClr val="FFFFFF"/>
                    </a:gs>
                  </a:gsLst>
                  <a:lin ang="5400000" scaled="0"/>
                </a:gradFill>
              </a:defRPr>
            </a:lvl1pPr>
          </a:lstStyle>
          <a:p>
            <a:pPr lvl="0"/>
            <a:r>
              <a:rPr lang="en-US" dirty="0"/>
              <a:t>Speaker Name</a:t>
            </a:r>
          </a:p>
        </p:txBody>
      </p:sp>
      <p:pic>
        <p:nvPicPr>
          <p:cNvPr id="7" name="Picture 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invGray">
          <a:xfrm>
            <a:off x="457200" y="6162450"/>
            <a:ext cx="1646238" cy="352649"/>
          </a:xfrm>
          <a:prstGeom prst="rect">
            <a:avLst/>
          </a:prstGeom>
        </p:spPr>
      </p:pic>
    </p:spTree>
    <p:extLst>
      <p:ext uri="{BB962C8B-B14F-4D97-AF65-F5344CB8AC3E}">
        <p14:creationId xmlns:p14="http://schemas.microsoft.com/office/powerpoint/2010/main" val="594675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9238619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1594122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753572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625369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4722716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cstate="email">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20131481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84507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2" y="2117165"/>
            <a:ext cx="8229535" cy="1837298"/>
          </a:xfrm>
          <a:noFill/>
        </p:spPr>
        <p:txBody>
          <a:bodyPr lIns="146304" tIns="91440" rIns="146304" bIns="91440" anchor="t" anchorCtr="0"/>
          <a:lstStyle>
            <a:lvl1pPr>
              <a:defRPr sz="5400" spc="-100" baseline="0">
                <a:gradFill>
                  <a:gsLst>
                    <a:gs pos="3333">
                      <a:schemeClr val="tx2"/>
                    </a:gs>
                    <a:gs pos="39000">
                      <a:schemeClr val="tx2"/>
                    </a:gs>
                  </a:gsLst>
                  <a:lin ang="5400000" scaled="0"/>
                </a:gradFill>
              </a:defRPr>
            </a:lvl1pPr>
          </a:lstStyle>
          <a:p>
            <a:r>
              <a:rPr lang="en-US" dirty="0"/>
              <a:t>Presentation title</a:t>
            </a:r>
          </a:p>
        </p:txBody>
      </p:sp>
      <p:pic>
        <p:nvPicPr>
          <p:cNvPr id="6" name="Picture 5"/>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invGray">
          <a:xfrm>
            <a:off x="463275" y="6161091"/>
            <a:ext cx="1645920" cy="353658"/>
          </a:xfrm>
          <a:prstGeom prst="rect">
            <a:avLst/>
          </a:prstGeom>
        </p:spPr>
      </p:pic>
    </p:spTree>
    <p:extLst>
      <p:ext uri="{BB962C8B-B14F-4D97-AF65-F5344CB8AC3E}">
        <p14:creationId xmlns:p14="http://schemas.microsoft.com/office/powerpoint/2010/main" val="28860535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93445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69283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losing logo slide">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74638" y="6292888"/>
            <a:ext cx="11856403"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2014 Microsoft Corporation. All rights reserved. </a:t>
            </a:r>
          </a:p>
        </p:txBody>
      </p:sp>
      <p:pic>
        <p:nvPicPr>
          <p:cNvPr id="3" name="Picture 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invGray">
          <a:xfrm>
            <a:off x="459230" y="3145040"/>
            <a:ext cx="3288506" cy="704444"/>
          </a:xfrm>
          <a:prstGeom prst="rect">
            <a:avLst/>
          </a:prstGeom>
        </p:spPr>
      </p:pic>
    </p:spTree>
    <p:extLst>
      <p:ext uri="{BB962C8B-B14F-4D97-AF65-F5344CB8AC3E}">
        <p14:creationId xmlns:p14="http://schemas.microsoft.com/office/powerpoint/2010/main" val="3928358739"/>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5309969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44pt Title Only">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058"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3" name="Footer Placeholder 2"/>
          <p:cNvSpPr>
            <a:spLocks noGrp="1"/>
          </p:cNvSpPr>
          <p:nvPr>
            <p:ph type="ftr" sz="quarter" idx="10"/>
          </p:nvPr>
        </p:nvSpPr>
        <p:spPr/>
        <p:txBody>
          <a:bodyPr/>
          <a:lstStyle/>
          <a:p>
            <a:endParaRPr lang="en-US" dirty="0"/>
          </a:p>
        </p:txBody>
      </p:sp>
      <p:sp>
        <p:nvSpPr>
          <p:cNvPr id="4" name="Slide Number Placeholder 3"/>
          <p:cNvSpPr>
            <a:spLocks noGrp="1"/>
          </p:cNvSpPr>
          <p:nvPr>
            <p:ph type="sldNum" sz="quarter" idx="11"/>
          </p:nvPr>
        </p:nvSpPr>
        <p:spPr/>
        <p:txBody>
          <a:bodyPr/>
          <a:lstStyle/>
          <a:p>
            <a:fld id="{27258FFF-F925-446B-8502-81C933981705}" type="slidenum">
              <a:rPr lang="en-US" smtClean="0"/>
              <a:pPr/>
              <a:t>‹#›</a:t>
            </a:fld>
            <a:endParaRPr lang="en-US" dirty="0"/>
          </a:p>
        </p:txBody>
      </p:sp>
      <p:sp>
        <p:nvSpPr>
          <p:cNvPr id="7" name="Title 1"/>
          <p:cNvSpPr>
            <a:spLocks noGrp="1"/>
          </p:cNvSpPr>
          <p:nvPr>
            <p:ph type="title" hasCustomPrompt="1"/>
          </p:nvPr>
        </p:nvSpPr>
        <p:spPr>
          <a:xfrm>
            <a:off x="585216" y="264964"/>
            <a:ext cx="11226195" cy="1097302"/>
          </a:xfrm>
        </p:spPr>
        <p:txBody>
          <a:bodyPr lIns="0" tIns="91440" rIns="146304" bIns="91440"/>
          <a:lstStyle>
            <a:lvl1pPr>
              <a:lnSpc>
                <a:spcPts val="4900"/>
              </a:lnSpc>
              <a:defRPr sz="4400" baseline="0">
                <a:solidFill>
                  <a:schemeClr val="accent1"/>
                </a:solidFill>
              </a:defRPr>
            </a:lvl1pPr>
          </a:lstStyle>
          <a:p>
            <a:r>
              <a:rPr lang="en-US" dirty="0" err="1"/>
              <a:t>Lorem</a:t>
            </a:r>
            <a:r>
              <a:rPr lang="en-US" dirty="0"/>
              <a:t> </a:t>
            </a:r>
            <a:r>
              <a:rPr lang="en-US" dirty="0" err="1"/>
              <a:t>ipsum</a:t>
            </a:r>
            <a:r>
              <a:rPr lang="en-US" dirty="0"/>
              <a:t> dolor sit.</a:t>
            </a:r>
          </a:p>
        </p:txBody>
      </p:sp>
    </p:spTree>
    <p:extLst>
      <p:ext uri="{BB962C8B-B14F-4D97-AF65-F5344CB8AC3E}">
        <p14:creationId xmlns:p14="http://schemas.microsoft.com/office/powerpoint/2010/main" val="1762904184"/>
      </p:ext>
    </p:extLst>
  </p:cSld>
  <p:clrMapOvr>
    <a:masterClrMapping/>
  </p:clrMapOvr>
  <p:transition spd="med">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cSld name="1_Title Slide Solid">
    <p:bg>
      <p:bgPr>
        <a:solidFill>
          <a:schemeClr val="accent1"/>
        </a:solidFill>
        <a:effectLst/>
      </p:bgPr>
    </p:bg>
    <p:spTree>
      <p:nvGrpSpPr>
        <p:cNvPr id="1" name=""/>
        <p:cNvGrpSpPr/>
        <p:nvPr/>
      </p:nvGrpSpPr>
      <p:grpSpPr>
        <a:xfrm>
          <a:off x="0" y="0"/>
          <a:ext cx="0" cy="0"/>
          <a:chOff x="0" y="0"/>
          <a:chExt cx="0" cy="0"/>
        </a:xfrm>
      </p:grpSpPr>
      <p:grpSp>
        <p:nvGrpSpPr>
          <p:cNvPr id="6" name="Group 5"/>
          <p:cNvGrpSpPr/>
          <p:nvPr userDrawn="1"/>
        </p:nvGrpSpPr>
        <p:grpSpPr>
          <a:xfrm>
            <a:off x="2610805" y="5270501"/>
            <a:ext cx="9827154" cy="1724754"/>
            <a:chOff x="4402138" y="4330700"/>
            <a:chExt cx="4757738" cy="835026"/>
          </a:xfrm>
        </p:grpSpPr>
        <p:sp>
          <p:nvSpPr>
            <p:cNvPr id="7" name="Freeform 8"/>
            <p:cNvSpPr>
              <a:spLocks/>
            </p:cNvSpPr>
            <p:nvPr/>
          </p:nvSpPr>
          <p:spPr bwMode="auto">
            <a:xfrm>
              <a:off x="4402138" y="4602163"/>
              <a:ext cx="2403475" cy="563563"/>
            </a:xfrm>
            <a:custGeom>
              <a:avLst/>
              <a:gdLst>
                <a:gd name="T0" fmla="*/ 1368 w 2213"/>
                <a:gd name="T1" fmla="*/ 82 h 519"/>
                <a:gd name="T2" fmla="*/ 0 w 2213"/>
                <a:gd name="T3" fmla="*/ 519 h 519"/>
                <a:gd name="T4" fmla="*/ 784 w 2213"/>
                <a:gd name="T5" fmla="*/ 519 h 519"/>
                <a:gd name="T6" fmla="*/ 2213 w 2213"/>
                <a:gd name="T7" fmla="*/ 519 h 519"/>
                <a:gd name="T8" fmla="*/ 1368 w 2213"/>
                <a:gd name="T9" fmla="*/ 82 h 519"/>
              </a:gdLst>
              <a:ahLst/>
              <a:cxnLst>
                <a:cxn ang="0">
                  <a:pos x="T0" y="T1"/>
                </a:cxn>
                <a:cxn ang="0">
                  <a:pos x="T2" y="T3"/>
                </a:cxn>
                <a:cxn ang="0">
                  <a:pos x="T4" y="T5"/>
                </a:cxn>
                <a:cxn ang="0">
                  <a:pos x="T6" y="T7"/>
                </a:cxn>
                <a:cxn ang="0">
                  <a:pos x="T8" y="T9"/>
                </a:cxn>
              </a:cxnLst>
              <a:rect l="0" t="0" r="r" b="b"/>
              <a:pathLst>
                <a:path w="2213" h="519">
                  <a:moveTo>
                    <a:pt x="1368" y="82"/>
                  </a:moveTo>
                  <a:cubicBezTo>
                    <a:pt x="886" y="0"/>
                    <a:pt x="373" y="146"/>
                    <a:pt x="0" y="519"/>
                  </a:cubicBezTo>
                  <a:cubicBezTo>
                    <a:pt x="784" y="519"/>
                    <a:pt x="784" y="519"/>
                    <a:pt x="784" y="519"/>
                  </a:cubicBezTo>
                  <a:cubicBezTo>
                    <a:pt x="2213" y="519"/>
                    <a:pt x="2213" y="519"/>
                    <a:pt x="2213" y="519"/>
                  </a:cubicBezTo>
                  <a:cubicBezTo>
                    <a:pt x="1974" y="280"/>
                    <a:pt x="1678" y="134"/>
                    <a:pt x="1368" y="82"/>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defTabSz="621596"/>
              <a:endParaRPr lang="en-US" sz="2448" dirty="0">
                <a:solidFill>
                  <a:srgbClr val="000000"/>
                </a:solidFill>
              </a:endParaRPr>
            </a:p>
          </p:txBody>
        </p:sp>
        <p:sp>
          <p:nvSpPr>
            <p:cNvPr id="9" name="Freeform 9"/>
            <p:cNvSpPr>
              <a:spLocks/>
            </p:cNvSpPr>
            <p:nvPr/>
          </p:nvSpPr>
          <p:spPr bwMode="auto">
            <a:xfrm>
              <a:off x="5503863" y="4330700"/>
              <a:ext cx="3656013" cy="835025"/>
            </a:xfrm>
            <a:custGeom>
              <a:avLst/>
              <a:gdLst>
                <a:gd name="T0" fmla="*/ 2420 w 3366"/>
                <a:gd name="T1" fmla="*/ 106 h 769"/>
                <a:gd name="T2" fmla="*/ 1231 w 3366"/>
                <a:gd name="T3" fmla="*/ 89 h 769"/>
                <a:gd name="T4" fmla="*/ 0 w 3366"/>
                <a:gd name="T5" fmla="*/ 769 h 769"/>
                <a:gd name="T6" fmla="*/ 3366 w 3366"/>
                <a:gd name="T7" fmla="*/ 769 h 769"/>
                <a:gd name="T8" fmla="*/ 3366 w 3366"/>
                <a:gd name="T9" fmla="*/ 577 h 769"/>
                <a:gd name="T10" fmla="*/ 2420 w 3366"/>
                <a:gd name="T11" fmla="*/ 106 h 769"/>
              </a:gdLst>
              <a:ahLst/>
              <a:cxnLst>
                <a:cxn ang="0">
                  <a:pos x="T0" y="T1"/>
                </a:cxn>
                <a:cxn ang="0">
                  <a:pos x="T2" y="T3"/>
                </a:cxn>
                <a:cxn ang="0">
                  <a:pos x="T4" y="T5"/>
                </a:cxn>
                <a:cxn ang="0">
                  <a:pos x="T6" y="T7"/>
                </a:cxn>
                <a:cxn ang="0">
                  <a:pos x="T8" y="T9"/>
                </a:cxn>
                <a:cxn ang="0">
                  <a:pos x="T10" y="T11"/>
                </a:cxn>
              </a:cxnLst>
              <a:rect l="0" t="0" r="r" b="b"/>
              <a:pathLst>
                <a:path w="3366" h="769">
                  <a:moveTo>
                    <a:pt x="2420" y="106"/>
                  </a:moveTo>
                  <a:cubicBezTo>
                    <a:pt x="2031" y="6"/>
                    <a:pt x="1623" y="0"/>
                    <a:pt x="1231" y="89"/>
                  </a:cubicBezTo>
                  <a:cubicBezTo>
                    <a:pt x="780" y="191"/>
                    <a:pt x="351" y="417"/>
                    <a:pt x="0" y="769"/>
                  </a:cubicBezTo>
                  <a:cubicBezTo>
                    <a:pt x="3366" y="769"/>
                    <a:pt x="3366" y="769"/>
                    <a:pt x="3366" y="769"/>
                  </a:cubicBezTo>
                  <a:cubicBezTo>
                    <a:pt x="3366" y="577"/>
                    <a:pt x="3366" y="577"/>
                    <a:pt x="3366" y="577"/>
                  </a:cubicBezTo>
                  <a:cubicBezTo>
                    <a:pt x="3080" y="349"/>
                    <a:pt x="2757" y="192"/>
                    <a:pt x="2420" y="106"/>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defTabSz="621596"/>
              <a:endParaRPr lang="en-US" sz="2448" dirty="0">
                <a:solidFill>
                  <a:srgbClr val="000000"/>
                </a:solidFill>
              </a:endParaRPr>
            </a:p>
          </p:txBody>
        </p:sp>
        <p:sp>
          <p:nvSpPr>
            <p:cNvPr id="10" name="Freeform 17"/>
            <p:cNvSpPr>
              <a:spLocks/>
            </p:cNvSpPr>
            <p:nvPr/>
          </p:nvSpPr>
          <p:spPr bwMode="auto">
            <a:xfrm>
              <a:off x="6896100" y="4733925"/>
              <a:ext cx="2005013" cy="431800"/>
            </a:xfrm>
            <a:custGeom>
              <a:avLst/>
              <a:gdLst>
                <a:gd name="T0" fmla="*/ 1443 w 1846"/>
                <a:gd name="T1" fmla="*/ 123 h 398"/>
                <a:gd name="T2" fmla="*/ 1141 w 1846"/>
                <a:gd name="T3" fmla="*/ 33 h 398"/>
                <a:gd name="T4" fmla="*/ 985 w 1846"/>
                <a:gd name="T5" fmla="*/ 17 h 398"/>
                <a:gd name="T6" fmla="*/ 0 w 1846"/>
                <a:gd name="T7" fmla="*/ 398 h 398"/>
                <a:gd name="T8" fmla="*/ 654 w 1846"/>
                <a:gd name="T9" fmla="*/ 398 h 398"/>
                <a:gd name="T10" fmla="*/ 1846 w 1846"/>
                <a:gd name="T11" fmla="*/ 398 h 398"/>
                <a:gd name="T12" fmla="*/ 1443 w 1846"/>
                <a:gd name="T13" fmla="*/ 123 h 398"/>
              </a:gdLst>
              <a:ahLst/>
              <a:cxnLst>
                <a:cxn ang="0">
                  <a:pos x="T0" y="T1"/>
                </a:cxn>
                <a:cxn ang="0">
                  <a:pos x="T2" y="T3"/>
                </a:cxn>
                <a:cxn ang="0">
                  <a:pos x="T4" y="T5"/>
                </a:cxn>
                <a:cxn ang="0">
                  <a:pos x="T6" y="T7"/>
                </a:cxn>
                <a:cxn ang="0">
                  <a:pos x="T8" y="T9"/>
                </a:cxn>
                <a:cxn ang="0">
                  <a:pos x="T10" y="T11"/>
                </a:cxn>
                <a:cxn ang="0">
                  <a:pos x="T12" y="T13"/>
                </a:cxn>
              </a:cxnLst>
              <a:rect l="0" t="0" r="r" b="b"/>
              <a:pathLst>
                <a:path w="1846" h="398">
                  <a:moveTo>
                    <a:pt x="1443" y="123"/>
                  </a:moveTo>
                  <a:cubicBezTo>
                    <a:pt x="1346" y="81"/>
                    <a:pt x="1244" y="51"/>
                    <a:pt x="1141" y="33"/>
                  </a:cubicBezTo>
                  <a:cubicBezTo>
                    <a:pt x="1089" y="25"/>
                    <a:pt x="1037" y="19"/>
                    <a:pt x="985" y="17"/>
                  </a:cubicBezTo>
                  <a:cubicBezTo>
                    <a:pt x="631" y="0"/>
                    <a:pt x="271" y="127"/>
                    <a:pt x="0" y="398"/>
                  </a:cubicBezTo>
                  <a:cubicBezTo>
                    <a:pt x="654" y="398"/>
                    <a:pt x="654" y="398"/>
                    <a:pt x="654" y="398"/>
                  </a:cubicBezTo>
                  <a:cubicBezTo>
                    <a:pt x="1846" y="398"/>
                    <a:pt x="1846" y="398"/>
                    <a:pt x="1846" y="398"/>
                  </a:cubicBezTo>
                  <a:cubicBezTo>
                    <a:pt x="1726" y="278"/>
                    <a:pt x="1589" y="187"/>
                    <a:pt x="1443" y="123"/>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defTabSz="621596"/>
              <a:endParaRPr lang="en-US" sz="2448" dirty="0">
                <a:solidFill>
                  <a:srgbClr val="000000"/>
                </a:solidFill>
              </a:endParaRPr>
            </a:p>
          </p:txBody>
        </p:sp>
      </p:grpSp>
      <p:graphicFrame>
        <p:nvGraphicFramePr>
          <p:cNvPr id="4" name="Object 3" hidden="1"/>
          <p:cNvGraphicFramePr>
            <a:graphicFrameLocks noChangeAspect="1"/>
          </p:cNvGraphicFramePr>
          <p:nvPr userDrawn="1">
            <p:custDataLst>
              <p:tags r:id="rId2"/>
            </p:custDataLst>
            <p:ext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9250" name="think-cell Slide" r:id="rId4" imgW="270" imgH="270" progId="TCLayout.ActiveDocument.1">
                  <p:embed/>
                </p:oleObj>
              </mc:Choice>
              <mc:Fallback>
                <p:oleObj name="think-cell Slide" r:id="rId4" imgW="270" imgH="270" progId="TCLayout.ActiveDocument.1">
                  <p:embed/>
                  <p:pic>
                    <p:nvPicPr>
                      <p:cNvPr id="4" name="Object 3" hidden="1"/>
                      <p:cNvPicPr/>
                      <p:nvPr/>
                    </p:nvPicPr>
                    <p:blipFill>
                      <a:blip r:embed="rId5"/>
                      <a:stretch>
                        <a:fillRect/>
                      </a:stretch>
                    </p:blipFill>
                    <p:spPr>
                      <a:xfrm>
                        <a:off x="1588" y="1589"/>
                        <a:ext cx="1587" cy="1587"/>
                      </a:xfrm>
                      <a:prstGeom prst="rect">
                        <a:avLst/>
                      </a:prstGeom>
                    </p:spPr>
                  </p:pic>
                </p:oleObj>
              </mc:Fallback>
            </mc:AlternateContent>
          </a:graphicData>
        </a:graphic>
      </p:graphicFrame>
      <p:sp>
        <p:nvSpPr>
          <p:cNvPr id="2" name="Title 1"/>
          <p:cNvSpPr>
            <a:spLocks noGrp="1"/>
          </p:cNvSpPr>
          <p:nvPr>
            <p:ph type="ctrTitle" hasCustomPrompt="1"/>
          </p:nvPr>
        </p:nvSpPr>
        <p:spPr>
          <a:xfrm>
            <a:off x="576072" y="2142637"/>
            <a:ext cx="11228387" cy="1720381"/>
          </a:xfrm>
        </p:spPr>
        <p:txBody>
          <a:bodyPr/>
          <a:lstStyle>
            <a:lvl1pPr>
              <a:defRPr sz="5999">
                <a:solidFill>
                  <a:schemeClr val="bg1"/>
                </a:solidFill>
              </a:defRPr>
            </a:lvl1pPr>
          </a:lstStyle>
          <a:p>
            <a:r>
              <a:rPr lang="en-US" dirty="0"/>
              <a:t>Headline here</a:t>
            </a:r>
          </a:p>
        </p:txBody>
      </p:sp>
      <p:sp>
        <p:nvSpPr>
          <p:cNvPr id="3" name="Subtitle 2"/>
          <p:cNvSpPr>
            <a:spLocks noGrp="1"/>
          </p:cNvSpPr>
          <p:nvPr>
            <p:ph type="subTitle" idx="1" hasCustomPrompt="1"/>
          </p:nvPr>
        </p:nvSpPr>
        <p:spPr>
          <a:xfrm>
            <a:off x="576073" y="3954463"/>
            <a:ext cx="8705850" cy="1055382"/>
          </a:xfrm>
        </p:spPr>
        <p:txBody>
          <a:bodyPr/>
          <a:lstStyle>
            <a:lvl1pPr marL="0" indent="0" algn="l">
              <a:buNone/>
              <a:defRPr sz="2200">
                <a:solidFill>
                  <a:schemeClr val="bg1"/>
                </a:solidFill>
                <a:latin typeface="+mn-lt"/>
              </a:defRPr>
            </a:lvl1pPr>
            <a:lvl2pPr marL="457112" indent="0" algn="ctr">
              <a:buNone/>
              <a:defRPr>
                <a:solidFill>
                  <a:schemeClr val="tx1">
                    <a:tint val="75000"/>
                  </a:schemeClr>
                </a:solidFill>
              </a:defRPr>
            </a:lvl2pPr>
            <a:lvl3pPr marL="914224" indent="0" algn="ctr">
              <a:buNone/>
              <a:defRPr>
                <a:solidFill>
                  <a:schemeClr val="tx1">
                    <a:tint val="75000"/>
                  </a:schemeClr>
                </a:solidFill>
              </a:defRPr>
            </a:lvl3pPr>
            <a:lvl4pPr marL="1371336" indent="0" algn="ctr">
              <a:buNone/>
              <a:defRPr>
                <a:solidFill>
                  <a:schemeClr val="tx1">
                    <a:tint val="75000"/>
                  </a:schemeClr>
                </a:solidFill>
              </a:defRPr>
            </a:lvl4pPr>
            <a:lvl5pPr marL="1828449" indent="0" algn="ctr">
              <a:buNone/>
              <a:defRPr>
                <a:solidFill>
                  <a:schemeClr val="tx1">
                    <a:tint val="75000"/>
                  </a:schemeClr>
                </a:solidFill>
              </a:defRPr>
            </a:lvl5pPr>
            <a:lvl6pPr marL="2285561" indent="0" algn="ctr">
              <a:buNone/>
              <a:defRPr>
                <a:solidFill>
                  <a:schemeClr val="tx1">
                    <a:tint val="75000"/>
                  </a:schemeClr>
                </a:solidFill>
              </a:defRPr>
            </a:lvl6pPr>
            <a:lvl7pPr marL="2742673" indent="0" algn="ctr">
              <a:buNone/>
              <a:defRPr>
                <a:solidFill>
                  <a:schemeClr val="tx1">
                    <a:tint val="75000"/>
                  </a:schemeClr>
                </a:solidFill>
              </a:defRPr>
            </a:lvl7pPr>
            <a:lvl8pPr marL="3199785" indent="0" algn="ctr">
              <a:buNone/>
              <a:defRPr>
                <a:solidFill>
                  <a:schemeClr val="tx1">
                    <a:tint val="75000"/>
                  </a:schemeClr>
                </a:solidFill>
              </a:defRPr>
            </a:lvl8pPr>
            <a:lvl9pPr marL="3656897" indent="0" algn="ctr">
              <a:buNone/>
              <a:defRPr>
                <a:solidFill>
                  <a:schemeClr val="tx1">
                    <a:tint val="75000"/>
                  </a:schemeClr>
                </a:solidFill>
              </a:defRPr>
            </a:lvl9pPr>
          </a:lstStyle>
          <a:p>
            <a:r>
              <a:rPr lang="en-US"/>
              <a:t>Speaker Name</a:t>
            </a:r>
            <a:br>
              <a:rPr lang="en-US"/>
            </a:br>
            <a:r>
              <a:rPr lang="en-US"/>
              <a:t>Date</a:t>
            </a:r>
          </a:p>
        </p:txBody>
      </p:sp>
      <p:pic>
        <p:nvPicPr>
          <p:cNvPr id="8" name="Picture 7"/>
          <p:cNvPicPr>
            <a:picLocks noChangeAspect="1"/>
          </p:cNvPicPr>
          <p:nvPr userDrawn="1"/>
        </p:nvPicPr>
        <p:blipFill>
          <a:blip r:embed="rId6" cstate="email">
            <a:extLst>
              <a:ext uri="{28A0092B-C50C-407E-A947-70E740481C1C}">
                <a14:useLocalDpi xmlns:a14="http://schemas.microsoft.com/office/drawing/2010/main"/>
              </a:ext>
            </a:extLst>
          </a:blip>
          <a:stretch>
            <a:fillRect/>
          </a:stretch>
        </p:blipFill>
        <p:spPr>
          <a:xfrm>
            <a:off x="321958" y="327122"/>
            <a:ext cx="1606856" cy="591072"/>
          </a:xfrm>
          <a:prstGeom prst="rect">
            <a:avLst/>
          </a:prstGeom>
        </p:spPr>
      </p:pic>
      <p:grpSp>
        <p:nvGrpSpPr>
          <p:cNvPr id="89" name="Group 88"/>
          <p:cNvGrpSpPr/>
          <p:nvPr userDrawn="1"/>
        </p:nvGrpSpPr>
        <p:grpSpPr>
          <a:xfrm>
            <a:off x="5565776" y="-357187"/>
            <a:ext cx="7088188" cy="7088188"/>
            <a:chOff x="5565775" y="-357188"/>
            <a:chExt cx="7088188" cy="7088188"/>
          </a:xfrm>
        </p:grpSpPr>
        <p:sp>
          <p:nvSpPr>
            <p:cNvPr id="17" name="Freeform 204"/>
            <p:cNvSpPr>
              <a:spLocks/>
            </p:cNvSpPr>
            <p:nvPr userDrawn="1"/>
          </p:nvSpPr>
          <p:spPr bwMode="auto">
            <a:xfrm>
              <a:off x="7485063" y="3132137"/>
              <a:ext cx="2763838" cy="2762250"/>
            </a:xfrm>
            <a:custGeom>
              <a:avLst/>
              <a:gdLst>
                <a:gd name="T0" fmla="*/ 698 w 1741"/>
                <a:gd name="T1" fmla="*/ 182 h 1740"/>
                <a:gd name="T2" fmla="*/ 698 w 1741"/>
                <a:gd name="T3" fmla="*/ 0 h 1740"/>
                <a:gd name="T4" fmla="*/ 248 w 1741"/>
                <a:gd name="T5" fmla="*/ 0 h 1740"/>
                <a:gd name="T6" fmla="*/ 248 w 1741"/>
                <a:gd name="T7" fmla="*/ 182 h 1740"/>
                <a:gd name="T8" fmla="*/ 0 w 1741"/>
                <a:gd name="T9" fmla="*/ 182 h 1740"/>
                <a:gd name="T10" fmla="*/ 0 w 1741"/>
                <a:gd name="T11" fmla="*/ 228 h 1740"/>
                <a:gd name="T12" fmla="*/ 58 w 1741"/>
                <a:gd name="T13" fmla="*/ 228 h 1740"/>
                <a:gd name="T14" fmla="*/ 58 w 1741"/>
                <a:gd name="T15" fmla="*/ 1740 h 1740"/>
                <a:gd name="T16" fmla="*/ 1682 w 1741"/>
                <a:gd name="T17" fmla="*/ 1740 h 1740"/>
                <a:gd name="T18" fmla="*/ 1682 w 1741"/>
                <a:gd name="T19" fmla="*/ 228 h 1740"/>
                <a:gd name="T20" fmla="*/ 1741 w 1741"/>
                <a:gd name="T21" fmla="*/ 228 h 1740"/>
                <a:gd name="T22" fmla="*/ 1741 w 1741"/>
                <a:gd name="T23" fmla="*/ 182 h 1740"/>
                <a:gd name="T24" fmla="*/ 698 w 1741"/>
                <a:gd name="T25" fmla="*/ 182 h 1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41" h="1740">
                  <a:moveTo>
                    <a:pt x="698" y="182"/>
                  </a:moveTo>
                  <a:lnTo>
                    <a:pt x="698" y="0"/>
                  </a:lnTo>
                  <a:lnTo>
                    <a:pt x="248" y="0"/>
                  </a:lnTo>
                  <a:lnTo>
                    <a:pt x="248" y="182"/>
                  </a:lnTo>
                  <a:lnTo>
                    <a:pt x="0" y="182"/>
                  </a:lnTo>
                  <a:lnTo>
                    <a:pt x="0" y="228"/>
                  </a:lnTo>
                  <a:lnTo>
                    <a:pt x="58" y="228"/>
                  </a:lnTo>
                  <a:lnTo>
                    <a:pt x="58" y="1740"/>
                  </a:lnTo>
                  <a:lnTo>
                    <a:pt x="1682" y="1740"/>
                  </a:lnTo>
                  <a:lnTo>
                    <a:pt x="1682" y="228"/>
                  </a:lnTo>
                  <a:lnTo>
                    <a:pt x="1741" y="228"/>
                  </a:lnTo>
                  <a:lnTo>
                    <a:pt x="1741" y="182"/>
                  </a:lnTo>
                  <a:lnTo>
                    <a:pt x="698" y="182"/>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dirty="0">
                <a:solidFill>
                  <a:srgbClr val="000000"/>
                </a:solidFill>
              </a:endParaRPr>
            </a:p>
          </p:txBody>
        </p:sp>
        <p:sp>
          <p:nvSpPr>
            <p:cNvPr id="18" name="Freeform 205"/>
            <p:cNvSpPr>
              <a:spLocks/>
            </p:cNvSpPr>
            <p:nvPr userDrawn="1"/>
          </p:nvSpPr>
          <p:spPr bwMode="auto">
            <a:xfrm>
              <a:off x="7485063" y="3132137"/>
              <a:ext cx="2763838" cy="2762250"/>
            </a:xfrm>
            <a:custGeom>
              <a:avLst/>
              <a:gdLst>
                <a:gd name="T0" fmla="*/ 698 w 1741"/>
                <a:gd name="T1" fmla="*/ 182 h 1740"/>
                <a:gd name="T2" fmla="*/ 698 w 1741"/>
                <a:gd name="T3" fmla="*/ 0 h 1740"/>
                <a:gd name="T4" fmla="*/ 248 w 1741"/>
                <a:gd name="T5" fmla="*/ 0 h 1740"/>
                <a:gd name="T6" fmla="*/ 248 w 1741"/>
                <a:gd name="T7" fmla="*/ 182 h 1740"/>
                <a:gd name="T8" fmla="*/ 0 w 1741"/>
                <a:gd name="T9" fmla="*/ 182 h 1740"/>
                <a:gd name="T10" fmla="*/ 0 w 1741"/>
                <a:gd name="T11" fmla="*/ 228 h 1740"/>
                <a:gd name="T12" fmla="*/ 58 w 1741"/>
                <a:gd name="T13" fmla="*/ 228 h 1740"/>
                <a:gd name="T14" fmla="*/ 58 w 1741"/>
                <a:gd name="T15" fmla="*/ 1740 h 1740"/>
                <a:gd name="T16" fmla="*/ 1682 w 1741"/>
                <a:gd name="T17" fmla="*/ 1740 h 1740"/>
                <a:gd name="T18" fmla="*/ 1682 w 1741"/>
                <a:gd name="T19" fmla="*/ 228 h 1740"/>
                <a:gd name="T20" fmla="*/ 1741 w 1741"/>
                <a:gd name="T21" fmla="*/ 228 h 1740"/>
                <a:gd name="T22" fmla="*/ 1741 w 1741"/>
                <a:gd name="T23" fmla="*/ 182 h 1740"/>
                <a:gd name="T24" fmla="*/ 698 w 1741"/>
                <a:gd name="T25" fmla="*/ 182 h 1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41" h="1740">
                  <a:moveTo>
                    <a:pt x="698" y="182"/>
                  </a:moveTo>
                  <a:lnTo>
                    <a:pt x="698" y="0"/>
                  </a:lnTo>
                  <a:lnTo>
                    <a:pt x="248" y="0"/>
                  </a:lnTo>
                  <a:lnTo>
                    <a:pt x="248" y="182"/>
                  </a:lnTo>
                  <a:lnTo>
                    <a:pt x="0" y="182"/>
                  </a:lnTo>
                  <a:lnTo>
                    <a:pt x="0" y="228"/>
                  </a:lnTo>
                  <a:lnTo>
                    <a:pt x="58" y="228"/>
                  </a:lnTo>
                  <a:lnTo>
                    <a:pt x="58" y="1740"/>
                  </a:lnTo>
                  <a:lnTo>
                    <a:pt x="1682" y="1740"/>
                  </a:lnTo>
                  <a:lnTo>
                    <a:pt x="1682" y="228"/>
                  </a:lnTo>
                  <a:lnTo>
                    <a:pt x="1741" y="228"/>
                  </a:lnTo>
                  <a:lnTo>
                    <a:pt x="1741" y="182"/>
                  </a:lnTo>
                  <a:lnTo>
                    <a:pt x="698" y="18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dirty="0">
                <a:solidFill>
                  <a:srgbClr val="000000"/>
                </a:solidFill>
              </a:endParaRPr>
            </a:p>
          </p:txBody>
        </p:sp>
        <p:sp>
          <p:nvSpPr>
            <p:cNvPr id="19" name="Freeform 206"/>
            <p:cNvSpPr>
              <a:spLocks/>
            </p:cNvSpPr>
            <p:nvPr userDrawn="1"/>
          </p:nvSpPr>
          <p:spPr bwMode="auto">
            <a:xfrm>
              <a:off x="8088313" y="577850"/>
              <a:ext cx="1508125" cy="990600"/>
            </a:xfrm>
            <a:custGeom>
              <a:avLst/>
              <a:gdLst>
                <a:gd name="T0" fmla="*/ 206 w 245"/>
                <a:gd name="T1" fmla="*/ 71 h 161"/>
                <a:gd name="T2" fmla="*/ 206 w 245"/>
                <a:gd name="T3" fmla="*/ 67 h 161"/>
                <a:gd name="T4" fmla="*/ 139 w 245"/>
                <a:gd name="T5" fmla="*/ 0 h 161"/>
                <a:gd name="T6" fmla="*/ 82 w 245"/>
                <a:gd name="T7" fmla="*/ 30 h 161"/>
                <a:gd name="T8" fmla="*/ 64 w 245"/>
                <a:gd name="T9" fmla="*/ 25 h 161"/>
                <a:gd name="T10" fmla="*/ 42 w 245"/>
                <a:gd name="T11" fmla="*/ 32 h 161"/>
                <a:gd name="T12" fmla="*/ 25 w 245"/>
                <a:gd name="T13" fmla="*/ 63 h 161"/>
                <a:gd name="T14" fmla="*/ 0 w 245"/>
                <a:gd name="T15" fmla="*/ 108 h 161"/>
                <a:gd name="T16" fmla="*/ 48 w 245"/>
                <a:gd name="T17" fmla="*/ 161 h 161"/>
                <a:gd name="T18" fmla="*/ 54 w 245"/>
                <a:gd name="T19" fmla="*/ 161 h 161"/>
                <a:gd name="T20" fmla="*/ 59 w 245"/>
                <a:gd name="T21" fmla="*/ 161 h 161"/>
                <a:gd name="T22" fmla="*/ 169 w 245"/>
                <a:gd name="T23" fmla="*/ 161 h 161"/>
                <a:gd name="T24" fmla="*/ 171 w 245"/>
                <a:gd name="T25" fmla="*/ 161 h 161"/>
                <a:gd name="T26" fmla="*/ 174 w 245"/>
                <a:gd name="T27" fmla="*/ 161 h 161"/>
                <a:gd name="T28" fmla="*/ 182 w 245"/>
                <a:gd name="T29" fmla="*/ 161 h 161"/>
                <a:gd name="T30" fmla="*/ 200 w 245"/>
                <a:gd name="T31" fmla="*/ 161 h 161"/>
                <a:gd name="T32" fmla="*/ 245 w 245"/>
                <a:gd name="T33" fmla="*/ 116 h 161"/>
                <a:gd name="T34" fmla="*/ 206 w 245"/>
                <a:gd name="T35" fmla="*/ 71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5" h="161">
                  <a:moveTo>
                    <a:pt x="206" y="71"/>
                  </a:moveTo>
                  <a:cubicBezTo>
                    <a:pt x="206" y="70"/>
                    <a:pt x="206" y="68"/>
                    <a:pt x="206" y="67"/>
                  </a:cubicBezTo>
                  <a:cubicBezTo>
                    <a:pt x="206" y="30"/>
                    <a:pt x="176" y="0"/>
                    <a:pt x="139" y="0"/>
                  </a:cubicBezTo>
                  <a:cubicBezTo>
                    <a:pt x="115" y="0"/>
                    <a:pt x="95" y="12"/>
                    <a:pt x="82" y="30"/>
                  </a:cubicBezTo>
                  <a:cubicBezTo>
                    <a:pt x="77" y="27"/>
                    <a:pt x="71" y="25"/>
                    <a:pt x="64" y="25"/>
                  </a:cubicBezTo>
                  <a:cubicBezTo>
                    <a:pt x="56" y="25"/>
                    <a:pt x="48" y="28"/>
                    <a:pt x="42" y="32"/>
                  </a:cubicBezTo>
                  <a:cubicBezTo>
                    <a:pt x="32" y="39"/>
                    <a:pt x="25" y="50"/>
                    <a:pt x="25" y="63"/>
                  </a:cubicBezTo>
                  <a:cubicBezTo>
                    <a:pt x="10" y="73"/>
                    <a:pt x="0" y="90"/>
                    <a:pt x="0" y="108"/>
                  </a:cubicBezTo>
                  <a:cubicBezTo>
                    <a:pt x="0" y="135"/>
                    <a:pt x="21" y="158"/>
                    <a:pt x="48" y="161"/>
                  </a:cubicBezTo>
                  <a:cubicBezTo>
                    <a:pt x="50" y="161"/>
                    <a:pt x="52" y="161"/>
                    <a:pt x="54" y="161"/>
                  </a:cubicBezTo>
                  <a:cubicBezTo>
                    <a:pt x="55" y="161"/>
                    <a:pt x="57" y="161"/>
                    <a:pt x="59" y="161"/>
                  </a:cubicBezTo>
                  <a:cubicBezTo>
                    <a:pt x="84" y="161"/>
                    <a:pt x="142" y="161"/>
                    <a:pt x="169" y="161"/>
                  </a:cubicBezTo>
                  <a:cubicBezTo>
                    <a:pt x="170" y="161"/>
                    <a:pt x="171" y="161"/>
                    <a:pt x="171" y="161"/>
                  </a:cubicBezTo>
                  <a:cubicBezTo>
                    <a:pt x="174" y="161"/>
                    <a:pt x="174" y="161"/>
                    <a:pt x="174" y="161"/>
                  </a:cubicBezTo>
                  <a:cubicBezTo>
                    <a:pt x="176" y="161"/>
                    <a:pt x="180" y="161"/>
                    <a:pt x="182" y="161"/>
                  </a:cubicBezTo>
                  <a:cubicBezTo>
                    <a:pt x="200" y="161"/>
                    <a:pt x="200" y="161"/>
                    <a:pt x="200" y="161"/>
                  </a:cubicBezTo>
                  <a:cubicBezTo>
                    <a:pt x="225" y="161"/>
                    <a:pt x="245" y="140"/>
                    <a:pt x="245" y="116"/>
                  </a:cubicBezTo>
                  <a:cubicBezTo>
                    <a:pt x="245" y="93"/>
                    <a:pt x="228" y="74"/>
                    <a:pt x="206" y="71"/>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dirty="0">
                <a:solidFill>
                  <a:srgbClr val="000000"/>
                </a:solidFill>
              </a:endParaRPr>
            </a:p>
          </p:txBody>
        </p:sp>
        <p:sp>
          <p:nvSpPr>
            <p:cNvPr id="20" name="Freeform 207"/>
            <p:cNvSpPr>
              <a:spLocks/>
            </p:cNvSpPr>
            <p:nvPr userDrawn="1"/>
          </p:nvSpPr>
          <p:spPr bwMode="auto">
            <a:xfrm>
              <a:off x="9793288" y="1322387"/>
              <a:ext cx="541338" cy="350838"/>
            </a:xfrm>
            <a:custGeom>
              <a:avLst/>
              <a:gdLst>
                <a:gd name="T0" fmla="*/ 74 w 88"/>
                <a:gd name="T1" fmla="*/ 25 h 57"/>
                <a:gd name="T2" fmla="*/ 74 w 88"/>
                <a:gd name="T3" fmla="*/ 24 h 57"/>
                <a:gd name="T4" fmla="*/ 50 w 88"/>
                <a:gd name="T5" fmla="*/ 0 h 57"/>
                <a:gd name="T6" fmla="*/ 29 w 88"/>
                <a:gd name="T7" fmla="*/ 10 h 57"/>
                <a:gd name="T8" fmla="*/ 23 w 88"/>
                <a:gd name="T9" fmla="*/ 9 h 57"/>
                <a:gd name="T10" fmla="*/ 15 w 88"/>
                <a:gd name="T11" fmla="*/ 11 h 57"/>
                <a:gd name="T12" fmla="*/ 9 w 88"/>
                <a:gd name="T13" fmla="*/ 22 h 57"/>
                <a:gd name="T14" fmla="*/ 0 w 88"/>
                <a:gd name="T15" fmla="*/ 38 h 57"/>
                <a:gd name="T16" fmla="*/ 17 w 88"/>
                <a:gd name="T17" fmla="*/ 57 h 57"/>
                <a:gd name="T18" fmla="*/ 19 w 88"/>
                <a:gd name="T19" fmla="*/ 57 h 57"/>
                <a:gd name="T20" fmla="*/ 21 w 88"/>
                <a:gd name="T21" fmla="*/ 57 h 57"/>
                <a:gd name="T22" fmla="*/ 61 w 88"/>
                <a:gd name="T23" fmla="*/ 57 h 57"/>
                <a:gd name="T24" fmla="*/ 61 w 88"/>
                <a:gd name="T25" fmla="*/ 57 h 57"/>
                <a:gd name="T26" fmla="*/ 62 w 88"/>
                <a:gd name="T27" fmla="*/ 57 h 57"/>
                <a:gd name="T28" fmla="*/ 65 w 88"/>
                <a:gd name="T29" fmla="*/ 57 h 57"/>
                <a:gd name="T30" fmla="*/ 72 w 88"/>
                <a:gd name="T31" fmla="*/ 57 h 57"/>
                <a:gd name="T32" fmla="*/ 88 w 88"/>
                <a:gd name="T33" fmla="*/ 41 h 57"/>
                <a:gd name="T34" fmla="*/ 74 w 88"/>
                <a:gd name="T35" fmla="*/ 25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8" h="57">
                  <a:moveTo>
                    <a:pt x="74" y="25"/>
                  </a:moveTo>
                  <a:cubicBezTo>
                    <a:pt x="74" y="24"/>
                    <a:pt x="74" y="24"/>
                    <a:pt x="74" y="24"/>
                  </a:cubicBezTo>
                  <a:cubicBezTo>
                    <a:pt x="74" y="10"/>
                    <a:pt x="63" y="0"/>
                    <a:pt x="50" y="0"/>
                  </a:cubicBezTo>
                  <a:cubicBezTo>
                    <a:pt x="41" y="0"/>
                    <a:pt x="34" y="4"/>
                    <a:pt x="29" y="10"/>
                  </a:cubicBezTo>
                  <a:cubicBezTo>
                    <a:pt x="28" y="9"/>
                    <a:pt x="25" y="9"/>
                    <a:pt x="23" y="9"/>
                  </a:cubicBezTo>
                  <a:cubicBezTo>
                    <a:pt x="20" y="9"/>
                    <a:pt x="17" y="10"/>
                    <a:pt x="15" y="11"/>
                  </a:cubicBezTo>
                  <a:cubicBezTo>
                    <a:pt x="11" y="13"/>
                    <a:pt x="9" y="18"/>
                    <a:pt x="9" y="22"/>
                  </a:cubicBezTo>
                  <a:cubicBezTo>
                    <a:pt x="4" y="26"/>
                    <a:pt x="0" y="32"/>
                    <a:pt x="0" y="38"/>
                  </a:cubicBezTo>
                  <a:cubicBezTo>
                    <a:pt x="0" y="48"/>
                    <a:pt x="7" y="56"/>
                    <a:pt x="17" y="57"/>
                  </a:cubicBezTo>
                  <a:cubicBezTo>
                    <a:pt x="18" y="57"/>
                    <a:pt x="18" y="57"/>
                    <a:pt x="19" y="57"/>
                  </a:cubicBezTo>
                  <a:cubicBezTo>
                    <a:pt x="20" y="57"/>
                    <a:pt x="20" y="57"/>
                    <a:pt x="21" y="57"/>
                  </a:cubicBezTo>
                  <a:cubicBezTo>
                    <a:pt x="30" y="57"/>
                    <a:pt x="51" y="57"/>
                    <a:pt x="61" y="57"/>
                  </a:cubicBezTo>
                  <a:cubicBezTo>
                    <a:pt x="61" y="57"/>
                    <a:pt x="61" y="57"/>
                    <a:pt x="61" y="57"/>
                  </a:cubicBezTo>
                  <a:cubicBezTo>
                    <a:pt x="62" y="57"/>
                    <a:pt x="62" y="57"/>
                    <a:pt x="62" y="57"/>
                  </a:cubicBezTo>
                  <a:cubicBezTo>
                    <a:pt x="63" y="57"/>
                    <a:pt x="64" y="57"/>
                    <a:pt x="65" y="57"/>
                  </a:cubicBezTo>
                  <a:cubicBezTo>
                    <a:pt x="72" y="57"/>
                    <a:pt x="72" y="57"/>
                    <a:pt x="72" y="57"/>
                  </a:cubicBezTo>
                  <a:cubicBezTo>
                    <a:pt x="81" y="57"/>
                    <a:pt x="88" y="50"/>
                    <a:pt x="88" y="41"/>
                  </a:cubicBezTo>
                  <a:cubicBezTo>
                    <a:pt x="88" y="33"/>
                    <a:pt x="82" y="26"/>
                    <a:pt x="74" y="25"/>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dirty="0">
                <a:solidFill>
                  <a:srgbClr val="000000"/>
                </a:solidFill>
              </a:endParaRPr>
            </a:p>
          </p:txBody>
        </p:sp>
        <p:sp>
          <p:nvSpPr>
            <p:cNvPr id="21" name="Freeform 208"/>
            <p:cNvSpPr>
              <a:spLocks/>
            </p:cNvSpPr>
            <p:nvPr userDrawn="1"/>
          </p:nvSpPr>
          <p:spPr bwMode="auto">
            <a:xfrm>
              <a:off x="7386638" y="1501775"/>
              <a:ext cx="836613" cy="546100"/>
            </a:xfrm>
            <a:custGeom>
              <a:avLst/>
              <a:gdLst>
                <a:gd name="T0" fmla="*/ 114 w 136"/>
                <a:gd name="T1" fmla="*/ 39 h 89"/>
                <a:gd name="T2" fmla="*/ 114 w 136"/>
                <a:gd name="T3" fmla="*/ 37 h 89"/>
                <a:gd name="T4" fmla="*/ 76 w 136"/>
                <a:gd name="T5" fmla="*/ 0 h 89"/>
                <a:gd name="T6" fmla="*/ 45 w 136"/>
                <a:gd name="T7" fmla="*/ 16 h 89"/>
                <a:gd name="T8" fmla="*/ 35 w 136"/>
                <a:gd name="T9" fmla="*/ 14 h 89"/>
                <a:gd name="T10" fmla="*/ 23 w 136"/>
                <a:gd name="T11" fmla="*/ 17 h 89"/>
                <a:gd name="T12" fmla="*/ 13 w 136"/>
                <a:gd name="T13" fmla="*/ 35 h 89"/>
                <a:gd name="T14" fmla="*/ 0 w 136"/>
                <a:gd name="T15" fmla="*/ 60 h 89"/>
                <a:gd name="T16" fmla="*/ 26 w 136"/>
                <a:gd name="T17" fmla="*/ 89 h 89"/>
                <a:gd name="T18" fmla="*/ 29 w 136"/>
                <a:gd name="T19" fmla="*/ 89 h 89"/>
                <a:gd name="T20" fmla="*/ 32 w 136"/>
                <a:gd name="T21" fmla="*/ 89 h 89"/>
                <a:gd name="T22" fmla="*/ 93 w 136"/>
                <a:gd name="T23" fmla="*/ 89 h 89"/>
                <a:gd name="T24" fmla="*/ 95 w 136"/>
                <a:gd name="T25" fmla="*/ 89 h 89"/>
                <a:gd name="T26" fmla="*/ 96 w 136"/>
                <a:gd name="T27" fmla="*/ 89 h 89"/>
                <a:gd name="T28" fmla="*/ 101 w 136"/>
                <a:gd name="T29" fmla="*/ 89 h 89"/>
                <a:gd name="T30" fmla="*/ 110 w 136"/>
                <a:gd name="T31" fmla="*/ 89 h 89"/>
                <a:gd name="T32" fmla="*/ 136 w 136"/>
                <a:gd name="T33" fmla="*/ 64 h 89"/>
                <a:gd name="T34" fmla="*/ 114 w 136"/>
                <a:gd name="T35" fmla="*/ 3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6" h="89">
                  <a:moveTo>
                    <a:pt x="114" y="39"/>
                  </a:moveTo>
                  <a:cubicBezTo>
                    <a:pt x="114" y="38"/>
                    <a:pt x="114" y="38"/>
                    <a:pt x="114" y="37"/>
                  </a:cubicBezTo>
                  <a:cubicBezTo>
                    <a:pt x="114" y="16"/>
                    <a:pt x="97" y="0"/>
                    <a:pt x="76" y="0"/>
                  </a:cubicBezTo>
                  <a:cubicBezTo>
                    <a:pt x="63" y="0"/>
                    <a:pt x="52" y="6"/>
                    <a:pt x="45" y="16"/>
                  </a:cubicBezTo>
                  <a:cubicBezTo>
                    <a:pt x="42" y="15"/>
                    <a:pt x="39" y="14"/>
                    <a:pt x="35" y="14"/>
                  </a:cubicBezTo>
                  <a:cubicBezTo>
                    <a:pt x="30" y="14"/>
                    <a:pt x="26" y="15"/>
                    <a:pt x="23" y="17"/>
                  </a:cubicBezTo>
                  <a:cubicBezTo>
                    <a:pt x="17" y="21"/>
                    <a:pt x="13" y="27"/>
                    <a:pt x="13" y="35"/>
                  </a:cubicBezTo>
                  <a:cubicBezTo>
                    <a:pt x="5" y="40"/>
                    <a:pt x="0" y="49"/>
                    <a:pt x="0" y="60"/>
                  </a:cubicBezTo>
                  <a:cubicBezTo>
                    <a:pt x="0" y="75"/>
                    <a:pt x="11" y="87"/>
                    <a:pt x="26" y="89"/>
                  </a:cubicBezTo>
                  <a:cubicBezTo>
                    <a:pt x="27" y="89"/>
                    <a:pt x="28" y="89"/>
                    <a:pt x="29" y="89"/>
                  </a:cubicBezTo>
                  <a:cubicBezTo>
                    <a:pt x="30" y="89"/>
                    <a:pt x="31" y="89"/>
                    <a:pt x="32" y="89"/>
                  </a:cubicBezTo>
                  <a:cubicBezTo>
                    <a:pt x="46" y="89"/>
                    <a:pt x="78" y="89"/>
                    <a:pt x="93" y="89"/>
                  </a:cubicBezTo>
                  <a:cubicBezTo>
                    <a:pt x="94" y="89"/>
                    <a:pt x="94" y="89"/>
                    <a:pt x="95" y="89"/>
                  </a:cubicBezTo>
                  <a:cubicBezTo>
                    <a:pt x="96" y="89"/>
                    <a:pt x="96" y="89"/>
                    <a:pt x="96" y="89"/>
                  </a:cubicBezTo>
                  <a:cubicBezTo>
                    <a:pt x="97" y="89"/>
                    <a:pt x="99" y="89"/>
                    <a:pt x="101" y="89"/>
                  </a:cubicBezTo>
                  <a:cubicBezTo>
                    <a:pt x="110" y="89"/>
                    <a:pt x="110" y="89"/>
                    <a:pt x="110" y="89"/>
                  </a:cubicBezTo>
                  <a:cubicBezTo>
                    <a:pt x="124" y="89"/>
                    <a:pt x="136" y="78"/>
                    <a:pt x="136" y="64"/>
                  </a:cubicBezTo>
                  <a:cubicBezTo>
                    <a:pt x="136" y="51"/>
                    <a:pt x="126" y="41"/>
                    <a:pt x="114" y="39"/>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dirty="0">
                <a:solidFill>
                  <a:srgbClr val="000000"/>
                </a:solidFill>
              </a:endParaRPr>
            </a:p>
          </p:txBody>
        </p:sp>
        <p:sp>
          <p:nvSpPr>
            <p:cNvPr id="22" name="Rectangle 209"/>
            <p:cNvSpPr>
              <a:spLocks noChangeArrowheads="1"/>
            </p:cNvSpPr>
            <p:nvPr userDrawn="1"/>
          </p:nvSpPr>
          <p:spPr bwMode="auto">
            <a:xfrm>
              <a:off x="8518525" y="2017712"/>
              <a:ext cx="1846263" cy="153193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dirty="0">
                <a:solidFill>
                  <a:srgbClr val="000000"/>
                </a:solidFill>
              </a:endParaRPr>
            </a:p>
          </p:txBody>
        </p:sp>
        <p:sp>
          <p:nvSpPr>
            <p:cNvPr id="23" name="Rectangle 210"/>
            <p:cNvSpPr>
              <a:spLocks noChangeArrowheads="1"/>
            </p:cNvSpPr>
            <p:nvPr userDrawn="1"/>
          </p:nvSpPr>
          <p:spPr bwMode="auto">
            <a:xfrm>
              <a:off x="8518525" y="2017712"/>
              <a:ext cx="1846263" cy="153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dirty="0">
                <a:solidFill>
                  <a:srgbClr val="000000"/>
                </a:solidFill>
              </a:endParaRPr>
            </a:p>
          </p:txBody>
        </p:sp>
        <p:sp>
          <p:nvSpPr>
            <p:cNvPr id="24" name="Rectangle 211"/>
            <p:cNvSpPr>
              <a:spLocks noChangeArrowheads="1"/>
            </p:cNvSpPr>
            <p:nvPr userDrawn="1"/>
          </p:nvSpPr>
          <p:spPr bwMode="auto">
            <a:xfrm>
              <a:off x="8426450" y="1944687"/>
              <a:ext cx="2030413" cy="73025"/>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dirty="0">
                <a:solidFill>
                  <a:srgbClr val="000000"/>
                </a:solidFill>
              </a:endParaRPr>
            </a:p>
          </p:txBody>
        </p:sp>
        <p:sp>
          <p:nvSpPr>
            <p:cNvPr id="25" name="Rectangle 212"/>
            <p:cNvSpPr>
              <a:spLocks noChangeArrowheads="1"/>
            </p:cNvSpPr>
            <p:nvPr userDrawn="1"/>
          </p:nvSpPr>
          <p:spPr bwMode="auto">
            <a:xfrm>
              <a:off x="8426450" y="1944687"/>
              <a:ext cx="2030413" cy="7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dirty="0">
                <a:solidFill>
                  <a:srgbClr val="000000"/>
                </a:solidFill>
              </a:endParaRPr>
            </a:p>
          </p:txBody>
        </p:sp>
        <p:sp>
          <p:nvSpPr>
            <p:cNvPr id="26" name="Rectangle 213"/>
            <p:cNvSpPr>
              <a:spLocks noChangeArrowheads="1"/>
            </p:cNvSpPr>
            <p:nvPr userDrawn="1"/>
          </p:nvSpPr>
          <p:spPr bwMode="auto">
            <a:xfrm>
              <a:off x="8704263" y="2220912"/>
              <a:ext cx="1489075" cy="239713"/>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dirty="0">
                <a:solidFill>
                  <a:srgbClr val="000000"/>
                </a:solidFill>
              </a:endParaRPr>
            </a:p>
          </p:txBody>
        </p:sp>
        <p:sp>
          <p:nvSpPr>
            <p:cNvPr id="27" name="Rectangle 214"/>
            <p:cNvSpPr>
              <a:spLocks noChangeArrowheads="1"/>
            </p:cNvSpPr>
            <p:nvPr userDrawn="1"/>
          </p:nvSpPr>
          <p:spPr bwMode="auto">
            <a:xfrm>
              <a:off x="8704263" y="2220912"/>
              <a:ext cx="1489075" cy="239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dirty="0">
                <a:solidFill>
                  <a:srgbClr val="000000"/>
                </a:solidFill>
              </a:endParaRPr>
            </a:p>
          </p:txBody>
        </p:sp>
        <p:sp>
          <p:nvSpPr>
            <p:cNvPr id="28" name="Rectangle 215"/>
            <p:cNvSpPr>
              <a:spLocks noChangeArrowheads="1"/>
            </p:cNvSpPr>
            <p:nvPr userDrawn="1"/>
          </p:nvSpPr>
          <p:spPr bwMode="auto">
            <a:xfrm>
              <a:off x="8704263" y="2640012"/>
              <a:ext cx="1489075" cy="239713"/>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dirty="0">
                <a:solidFill>
                  <a:srgbClr val="000000"/>
                </a:solidFill>
              </a:endParaRPr>
            </a:p>
          </p:txBody>
        </p:sp>
        <p:sp>
          <p:nvSpPr>
            <p:cNvPr id="29" name="Rectangle 216"/>
            <p:cNvSpPr>
              <a:spLocks noChangeArrowheads="1"/>
            </p:cNvSpPr>
            <p:nvPr userDrawn="1"/>
          </p:nvSpPr>
          <p:spPr bwMode="auto">
            <a:xfrm>
              <a:off x="8704263" y="2640012"/>
              <a:ext cx="1489075" cy="239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dirty="0">
                <a:solidFill>
                  <a:srgbClr val="000000"/>
                </a:solidFill>
              </a:endParaRPr>
            </a:p>
          </p:txBody>
        </p:sp>
        <p:sp>
          <p:nvSpPr>
            <p:cNvPr id="30" name="Freeform 217"/>
            <p:cNvSpPr>
              <a:spLocks/>
            </p:cNvSpPr>
            <p:nvPr userDrawn="1"/>
          </p:nvSpPr>
          <p:spPr bwMode="auto">
            <a:xfrm>
              <a:off x="8518525" y="2017712"/>
              <a:ext cx="652463" cy="615950"/>
            </a:xfrm>
            <a:custGeom>
              <a:avLst/>
              <a:gdLst>
                <a:gd name="T0" fmla="*/ 106 w 106"/>
                <a:gd name="T1" fmla="*/ 0 h 100"/>
                <a:gd name="T2" fmla="*/ 0 w 106"/>
                <a:gd name="T3" fmla="*/ 0 h 100"/>
                <a:gd name="T4" fmla="*/ 0 w 106"/>
                <a:gd name="T5" fmla="*/ 99 h 100"/>
                <a:gd name="T6" fmla="*/ 8 w 106"/>
                <a:gd name="T7" fmla="*/ 100 h 100"/>
                <a:gd name="T8" fmla="*/ 76 w 106"/>
                <a:gd name="T9" fmla="*/ 72 h 100"/>
                <a:gd name="T10" fmla="*/ 30 w 106"/>
                <a:gd name="T11" fmla="*/ 72 h 100"/>
                <a:gd name="T12" fmla="*/ 30 w 106"/>
                <a:gd name="T13" fmla="*/ 33 h 100"/>
                <a:gd name="T14" fmla="*/ 101 w 106"/>
                <a:gd name="T15" fmla="*/ 33 h 100"/>
                <a:gd name="T16" fmla="*/ 106 w 106"/>
                <a:gd name="T17" fmla="*/ 2 h 100"/>
                <a:gd name="T18" fmla="*/ 106 w 106"/>
                <a:gd name="T19"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6" h="100">
                  <a:moveTo>
                    <a:pt x="106" y="0"/>
                  </a:moveTo>
                  <a:cubicBezTo>
                    <a:pt x="0" y="0"/>
                    <a:pt x="0" y="0"/>
                    <a:pt x="0" y="0"/>
                  </a:cubicBezTo>
                  <a:cubicBezTo>
                    <a:pt x="0" y="99"/>
                    <a:pt x="0" y="99"/>
                    <a:pt x="0" y="99"/>
                  </a:cubicBezTo>
                  <a:cubicBezTo>
                    <a:pt x="3" y="99"/>
                    <a:pt x="5" y="100"/>
                    <a:pt x="8" y="100"/>
                  </a:cubicBezTo>
                  <a:cubicBezTo>
                    <a:pt x="34" y="100"/>
                    <a:pt x="58" y="89"/>
                    <a:pt x="76" y="72"/>
                  </a:cubicBezTo>
                  <a:cubicBezTo>
                    <a:pt x="30" y="72"/>
                    <a:pt x="30" y="72"/>
                    <a:pt x="30" y="72"/>
                  </a:cubicBezTo>
                  <a:cubicBezTo>
                    <a:pt x="30" y="33"/>
                    <a:pt x="30" y="33"/>
                    <a:pt x="30" y="33"/>
                  </a:cubicBezTo>
                  <a:cubicBezTo>
                    <a:pt x="101" y="33"/>
                    <a:pt x="101" y="33"/>
                    <a:pt x="101" y="33"/>
                  </a:cubicBezTo>
                  <a:cubicBezTo>
                    <a:pt x="104" y="23"/>
                    <a:pt x="106" y="13"/>
                    <a:pt x="106" y="2"/>
                  </a:cubicBezTo>
                  <a:cubicBezTo>
                    <a:pt x="106" y="1"/>
                    <a:pt x="106" y="0"/>
                    <a:pt x="106" y="0"/>
                  </a:cubicBezTo>
                </a:path>
              </a:pathLst>
            </a:custGeom>
            <a:solidFill>
              <a:srgbClr val="531A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dirty="0">
                <a:solidFill>
                  <a:srgbClr val="000000"/>
                </a:solidFill>
              </a:endParaRPr>
            </a:p>
          </p:txBody>
        </p:sp>
        <p:sp>
          <p:nvSpPr>
            <p:cNvPr id="31" name="Freeform 218"/>
            <p:cNvSpPr>
              <a:spLocks/>
            </p:cNvSpPr>
            <p:nvPr userDrawn="1"/>
          </p:nvSpPr>
          <p:spPr bwMode="auto">
            <a:xfrm>
              <a:off x="8518525" y="1944687"/>
              <a:ext cx="652463" cy="73025"/>
            </a:xfrm>
            <a:custGeom>
              <a:avLst/>
              <a:gdLst>
                <a:gd name="T0" fmla="*/ 105 w 106"/>
                <a:gd name="T1" fmla="*/ 0 h 12"/>
                <a:gd name="T2" fmla="*/ 0 w 106"/>
                <a:gd name="T3" fmla="*/ 0 h 12"/>
                <a:gd name="T4" fmla="*/ 0 w 106"/>
                <a:gd name="T5" fmla="*/ 12 h 12"/>
                <a:gd name="T6" fmla="*/ 106 w 106"/>
                <a:gd name="T7" fmla="*/ 12 h 12"/>
                <a:gd name="T8" fmla="*/ 105 w 106"/>
                <a:gd name="T9" fmla="*/ 0 h 12"/>
              </a:gdLst>
              <a:ahLst/>
              <a:cxnLst>
                <a:cxn ang="0">
                  <a:pos x="T0" y="T1"/>
                </a:cxn>
                <a:cxn ang="0">
                  <a:pos x="T2" y="T3"/>
                </a:cxn>
                <a:cxn ang="0">
                  <a:pos x="T4" y="T5"/>
                </a:cxn>
                <a:cxn ang="0">
                  <a:pos x="T6" y="T7"/>
                </a:cxn>
                <a:cxn ang="0">
                  <a:pos x="T8" y="T9"/>
                </a:cxn>
              </a:cxnLst>
              <a:rect l="0" t="0" r="r" b="b"/>
              <a:pathLst>
                <a:path w="106" h="12">
                  <a:moveTo>
                    <a:pt x="105" y="0"/>
                  </a:moveTo>
                  <a:cubicBezTo>
                    <a:pt x="0" y="0"/>
                    <a:pt x="0" y="0"/>
                    <a:pt x="0" y="0"/>
                  </a:cubicBezTo>
                  <a:cubicBezTo>
                    <a:pt x="0" y="12"/>
                    <a:pt x="0" y="12"/>
                    <a:pt x="0" y="12"/>
                  </a:cubicBezTo>
                  <a:cubicBezTo>
                    <a:pt x="106" y="12"/>
                    <a:pt x="106" y="12"/>
                    <a:pt x="106" y="12"/>
                  </a:cubicBezTo>
                  <a:cubicBezTo>
                    <a:pt x="106" y="8"/>
                    <a:pt x="105" y="4"/>
                    <a:pt x="105"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dirty="0">
                <a:solidFill>
                  <a:srgbClr val="000000"/>
                </a:solidFill>
              </a:endParaRPr>
            </a:p>
          </p:txBody>
        </p:sp>
        <p:sp>
          <p:nvSpPr>
            <p:cNvPr id="32" name="Freeform 219"/>
            <p:cNvSpPr>
              <a:spLocks/>
            </p:cNvSpPr>
            <p:nvPr userDrawn="1"/>
          </p:nvSpPr>
          <p:spPr bwMode="auto">
            <a:xfrm>
              <a:off x="8704263" y="2220912"/>
              <a:ext cx="436563" cy="239713"/>
            </a:xfrm>
            <a:custGeom>
              <a:avLst/>
              <a:gdLst>
                <a:gd name="T0" fmla="*/ 71 w 71"/>
                <a:gd name="T1" fmla="*/ 0 h 39"/>
                <a:gd name="T2" fmla="*/ 0 w 71"/>
                <a:gd name="T3" fmla="*/ 0 h 39"/>
                <a:gd name="T4" fmla="*/ 0 w 71"/>
                <a:gd name="T5" fmla="*/ 39 h 39"/>
                <a:gd name="T6" fmla="*/ 46 w 71"/>
                <a:gd name="T7" fmla="*/ 39 h 39"/>
                <a:gd name="T8" fmla="*/ 71 w 71"/>
                <a:gd name="T9" fmla="*/ 0 h 39"/>
              </a:gdLst>
              <a:ahLst/>
              <a:cxnLst>
                <a:cxn ang="0">
                  <a:pos x="T0" y="T1"/>
                </a:cxn>
                <a:cxn ang="0">
                  <a:pos x="T2" y="T3"/>
                </a:cxn>
                <a:cxn ang="0">
                  <a:pos x="T4" y="T5"/>
                </a:cxn>
                <a:cxn ang="0">
                  <a:pos x="T6" y="T7"/>
                </a:cxn>
                <a:cxn ang="0">
                  <a:pos x="T8" y="T9"/>
                </a:cxn>
              </a:cxnLst>
              <a:rect l="0" t="0" r="r" b="b"/>
              <a:pathLst>
                <a:path w="71" h="39">
                  <a:moveTo>
                    <a:pt x="71" y="0"/>
                  </a:moveTo>
                  <a:cubicBezTo>
                    <a:pt x="0" y="0"/>
                    <a:pt x="0" y="0"/>
                    <a:pt x="0" y="0"/>
                  </a:cubicBezTo>
                  <a:cubicBezTo>
                    <a:pt x="0" y="39"/>
                    <a:pt x="0" y="39"/>
                    <a:pt x="0" y="39"/>
                  </a:cubicBezTo>
                  <a:cubicBezTo>
                    <a:pt x="46" y="39"/>
                    <a:pt x="46" y="39"/>
                    <a:pt x="46" y="39"/>
                  </a:cubicBezTo>
                  <a:cubicBezTo>
                    <a:pt x="57" y="29"/>
                    <a:pt x="65" y="15"/>
                    <a:pt x="71"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dirty="0">
                <a:solidFill>
                  <a:srgbClr val="000000"/>
                </a:solidFill>
              </a:endParaRPr>
            </a:p>
          </p:txBody>
        </p:sp>
        <p:sp>
          <p:nvSpPr>
            <p:cNvPr id="33" name="Rectangle 220"/>
            <p:cNvSpPr>
              <a:spLocks noChangeArrowheads="1"/>
            </p:cNvSpPr>
            <p:nvPr userDrawn="1"/>
          </p:nvSpPr>
          <p:spPr bwMode="auto">
            <a:xfrm>
              <a:off x="8704263" y="3051175"/>
              <a:ext cx="1489075" cy="239713"/>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dirty="0">
                <a:solidFill>
                  <a:srgbClr val="000000"/>
                </a:solidFill>
              </a:endParaRPr>
            </a:p>
          </p:txBody>
        </p:sp>
        <p:sp>
          <p:nvSpPr>
            <p:cNvPr id="34" name="Rectangle 221"/>
            <p:cNvSpPr>
              <a:spLocks noChangeArrowheads="1"/>
            </p:cNvSpPr>
            <p:nvPr userDrawn="1"/>
          </p:nvSpPr>
          <p:spPr bwMode="auto">
            <a:xfrm>
              <a:off x="8704263" y="3051175"/>
              <a:ext cx="1489075" cy="239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dirty="0">
                <a:solidFill>
                  <a:srgbClr val="000000"/>
                </a:solidFill>
              </a:endParaRPr>
            </a:p>
          </p:txBody>
        </p:sp>
        <p:sp>
          <p:nvSpPr>
            <p:cNvPr id="35" name="Rectangle 222"/>
            <p:cNvSpPr>
              <a:spLocks noChangeArrowheads="1"/>
            </p:cNvSpPr>
            <p:nvPr userDrawn="1"/>
          </p:nvSpPr>
          <p:spPr bwMode="auto">
            <a:xfrm>
              <a:off x="8518525" y="3549650"/>
              <a:ext cx="1846263" cy="234473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dirty="0">
                <a:solidFill>
                  <a:srgbClr val="000000"/>
                </a:solidFill>
              </a:endParaRPr>
            </a:p>
          </p:txBody>
        </p:sp>
        <p:sp>
          <p:nvSpPr>
            <p:cNvPr id="36" name="Rectangle 223"/>
            <p:cNvSpPr>
              <a:spLocks noChangeArrowheads="1"/>
            </p:cNvSpPr>
            <p:nvPr userDrawn="1"/>
          </p:nvSpPr>
          <p:spPr bwMode="auto">
            <a:xfrm>
              <a:off x="8518525" y="3549650"/>
              <a:ext cx="1846263" cy="2344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dirty="0">
                <a:solidFill>
                  <a:srgbClr val="000000"/>
                </a:solidFill>
              </a:endParaRPr>
            </a:p>
          </p:txBody>
        </p:sp>
        <p:sp>
          <p:nvSpPr>
            <p:cNvPr id="37" name="Rectangle 224"/>
            <p:cNvSpPr>
              <a:spLocks noChangeArrowheads="1"/>
            </p:cNvSpPr>
            <p:nvPr userDrawn="1"/>
          </p:nvSpPr>
          <p:spPr bwMode="auto">
            <a:xfrm>
              <a:off x="8426450" y="3513137"/>
              <a:ext cx="2030413" cy="73025"/>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dirty="0">
                <a:solidFill>
                  <a:srgbClr val="000000"/>
                </a:solidFill>
              </a:endParaRPr>
            </a:p>
          </p:txBody>
        </p:sp>
        <p:sp>
          <p:nvSpPr>
            <p:cNvPr id="38" name="Rectangle 225"/>
            <p:cNvSpPr>
              <a:spLocks noChangeArrowheads="1"/>
            </p:cNvSpPr>
            <p:nvPr userDrawn="1"/>
          </p:nvSpPr>
          <p:spPr bwMode="auto">
            <a:xfrm>
              <a:off x="8426450" y="3513137"/>
              <a:ext cx="2030413" cy="7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dirty="0">
                <a:solidFill>
                  <a:srgbClr val="000000"/>
                </a:solidFill>
              </a:endParaRPr>
            </a:p>
          </p:txBody>
        </p:sp>
        <p:sp>
          <p:nvSpPr>
            <p:cNvPr id="39" name="Rectangle 226"/>
            <p:cNvSpPr>
              <a:spLocks noChangeArrowheads="1"/>
            </p:cNvSpPr>
            <p:nvPr userDrawn="1"/>
          </p:nvSpPr>
          <p:spPr bwMode="auto">
            <a:xfrm>
              <a:off x="9534525" y="5426075"/>
              <a:ext cx="239713" cy="461963"/>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dirty="0">
                <a:solidFill>
                  <a:srgbClr val="000000"/>
                </a:solidFill>
              </a:endParaRPr>
            </a:p>
          </p:txBody>
        </p:sp>
        <p:sp>
          <p:nvSpPr>
            <p:cNvPr id="40" name="Rectangle 227"/>
            <p:cNvSpPr>
              <a:spLocks noChangeArrowheads="1"/>
            </p:cNvSpPr>
            <p:nvPr userDrawn="1"/>
          </p:nvSpPr>
          <p:spPr bwMode="auto">
            <a:xfrm>
              <a:off x="9115425" y="5426075"/>
              <a:ext cx="241300" cy="461963"/>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dirty="0">
                <a:solidFill>
                  <a:srgbClr val="000000"/>
                </a:solidFill>
              </a:endParaRPr>
            </a:p>
          </p:txBody>
        </p:sp>
        <p:sp>
          <p:nvSpPr>
            <p:cNvPr id="41" name="Rectangle 228"/>
            <p:cNvSpPr>
              <a:spLocks noChangeArrowheads="1"/>
            </p:cNvSpPr>
            <p:nvPr userDrawn="1"/>
          </p:nvSpPr>
          <p:spPr bwMode="auto">
            <a:xfrm>
              <a:off x="9115425" y="5426075"/>
              <a:ext cx="2413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dirty="0">
                <a:solidFill>
                  <a:srgbClr val="000000"/>
                </a:solidFill>
              </a:endParaRPr>
            </a:p>
          </p:txBody>
        </p:sp>
        <p:sp>
          <p:nvSpPr>
            <p:cNvPr id="42" name="Rectangle 229"/>
            <p:cNvSpPr>
              <a:spLocks noChangeArrowheads="1"/>
            </p:cNvSpPr>
            <p:nvPr userDrawn="1"/>
          </p:nvSpPr>
          <p:spPr bwMode="auto">
            <a:xfrm>
              <a:off x="8704263" y="3795712"/>
              <a:ext cx="1489075" cy="239713"/>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dirty="0">
                <a:solidFill>
                  <a:srgbClr val="000000"/>
                </a:solidFill>
              </a:endParaRPr>
            </a:p>
          </p:txBody>
        </p:sp>
        <p:sp>
          <p:nvSpPr>
            <p:cNvPr id="43" name="Rectangle 230"/>
            <p:cNvSpPr>
              <a:spLocks noChangeArrowheads="1"/>
            </p:cNvSpPr>
            <p:nvPr userDrawn="1"/>
          </p:nvSpPr>
          <p:spPr bwMode="auto">
            <a:xfrm>
              <a:off x="8704263" y="3795712"/>
              <a:ext cx="1489075" cy="239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dirty="0">
                <a:solidFill>
                  <a:srgbClr val="000000"/>
                </a:solidFill>
              </a:endParaRPr>
            </a:p>
          </p:txBody>
        </p:sp>
        <p:sp>
          <p:nvSpPr>
            <p:cNvPr id="44" name="Rectangle 231"/>
            <p:cNvSpPr>
              <a:spLocks noChangeArrowheads="1"/>
            </p:cNvSpPr>
            <p:nvPr userDrawn="1"/>
          </p:nvSpPr>
          <p:spPr bwMode="auto">
            <a:xfrm>
              <a:off x="8704263" y="4208462"/>
              <a:ext cx="1489075" cy="239713"/>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dirty="0">
                <a:solidFill>
                  <a:srgbClr val="000000"/>
                </a:solidFill>
              </a:endParaRPr>
            </a:p>
          </p:txBody>
        </p:sp>
        <p:sp>
          <p:nvSpPr>
            <p:cNvPr id="45" name="Rectangle 232"/>
            <p:cNvSpPr>
              <a:spLocks noChangeArrowheads="1"/>
            </p:cNvSpPr>
            <p:nvPr userDrawn="1"/>
          </p:nvSpPr>
          <p:spPr bwMode="auto">
            <a:xfrm>
              <a:off x="8704263" y="4208462"/>
              <a:ext cx="1489075" cy="239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dirty="0">
                <a:solidFill>
                  <a:srgbClr val="000000"/>
                </a:solidFill>
              </a:endParaRPr>
            </a:p>
          </p:txBody>
        </p:sp>
        <p:sp>
          <p:nvSpPr>
            <p:cNvPr id="46" name="Rectangle 233"/>
            <p:cNvSpPr>
              <a:spLocks noChangeArrowheads="1"/>
            </p:cNvSpPr>
            <p:nvPr userDrawn="1"/>
          </p:nvSpPr>
          <p:spPr bwMode="auto">
            <a:xfrm>
              <a:off x="8704263" y="4621212"/>
              <a:ext cx="1489075" cy="239713"/>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dirty="0">
                <a:solidFill>
                  <a:srgbClr val="000000"/>
                </a:solidFill>
              </a:endParaRPr>
            </a:p>
          </p:txBody>
        </p:sp>
        <p:sp>
          <p:nvSpPr>
            <p:cNvPr id="47" name="Rectangle 234"/>
            <p:cNvSpPr>
              <a:spLocks noChangeArrowheads="1"/>
            </p:cNvSpPr>
            <p:nvPr userDrawn="1"/>
          </p:nvSpPr>
          <p:spPr bwMode="auto">
            <a:xfrm>
              <a:off x="8704263" y="4621212"/>
              <a:ext cx="1489075" cy="239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dirty="0">
                <a:solidFill>
                  <a:srgbClr val="000000"/>
                </a:solidFill>
              </a:endParaRPr>
            </a:p>
          </p:txBody>
        </p:sp>
        <p:sp>
          <p:nvSpPr>
            <p:cNvPr id="48" name="Rectangle 235"/>
            <p:cNvSpPr>
              <a:spLocks noChangeArrowheads="1"/>
            </p:cNvSpPr>
            <p:nvPr userDrawn="1"/>
          </p:nvSpPr>
          <p:spPr bwMode="auto">
            <a:xfrm>
              <a:off x="8704263" y="5038725"/>
              <a:ext cx="1489075" cy="239713"/>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dirty="0">
                <a:solidFill>
                  <a:srgbClr val="000000"/>
                </a:solidFill>
              </a:endParaRPr>
            </a:p>
          </p:txBody>
        </p:sp>
        <p:sp>
          <p:nvSpPr>
            <p:cNvPr id="49" name="Rectangle 236"/>
            <p:cNvSpPr>
              <a:spLocks noChangeArrowheads="1"/>
            </p:cNvSpPr>
            <p:nvPr userDrawn="1"/>
          </p:nvSpPr>
          <p:spPr bwMode="auto">
            <a:xfrm>
              <a:off x="8704263" y="5038725"/>
              <a:ext cx="1489075" cy="239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dirty="0">
                <a:solidFill>
                  <a:srgbClr val="000000"/>
                </a:solidFill>
              </a:endParaRPr>
            </a:p>
          </p:txBody>
        </p:sp>
        <p:sp>
          <p:nvSpPr>
            <p:cNvPr id="50" name="Rectangle 237"/>
            <p:cNvSpPr>
              <a:spLocks noChangeArrowheads="1"/>
            </p:cNvSpPr>
            <p:nvPr userDrawn="1"/>
          </p:nvSpPr>
          <p:spPr bwMode="auto">
            <a:xfrm>
              <a:off x="8113713" y="5524500"/>
              <a:ext cx="98425" cy="36988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dirty="0">
                <a:solidFill>
                  <a:srgbClr val="000000"/>
                </a:solidFill>
              </a:endParaRPr>
            </a:p>
          </p:txBody>
        </p:sp>
        <p:sp>
          <p:nvSpPr>
            <p:cNvPr id="51" name="Oval 238"/>
            <p:cNvSpPr>
              <a:spLocks noChangeArrowheads="1"/>
            </p:cNvSpPr>
            <p:nvPr userDrawn="1"/>
          </p:nvSpPr>
          <p:spPr bwMode="auto">
            <a:xfrm>
              <a:off x="7916863" y="5205412"/>
              <a:ext cx="485775" cy="485775"/>
            </a:xfrm>
            <a:prstGeom prst="ellipse">
              <a:avLst/>
            </a:pr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dirty="0">
                <a:solidFill>
                  <a:srgbClr val="000000"/>
                </a:solidFill>
              </a:endParaRPr>
            </a:p>
          </p:txBody>
        </p:sp>
        <p:sp>
          <p:nvSpPr>
            <p:cNvPr id="52" name="Oval 239"/>
            <p:cNvSpPr>
              <a:spLocks noChangeArrowheads="1"/>
            </p:cNvSpPr>
            <p:nvPr userDrawn="1"/>
          </p:nvSpPr>
          <p:spPr bwMode="auto">
            <a:xfrm>
              <a:off x="7977188" y="4953000"/>
              <a:ext cx="357188" cy="357188"/>
            </a:xfrm>
            <a:prstGeom prst="ellipse">
              <a:avLst/>
            </a:pr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dirty="0">
                <a:solidFill>
                  <a:srgbClr val="000000"/>
                </a:solidFill>
              </a:endParaRPr>
            </a:p>
          </p:txBody>
        </p:sp>
        <p:sp>
          <p:nvSpPr>
            <p:cNvPr id="53" name="Rectangle 240"/>
            <p:cNvSpPr>
              <a:spLocks noChangeArrowheads="1"/>
            </p:cNvSpPr>
            <p:nvPr userDrawn="1"/>
          </p:nvSpPr>
          <p:spPr bwMode="auto">
            <a:xfrm>
              <a:off x="7516813" y="5524500"/>
              <a:ext cx="98425" cy="36988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dirty="0">
                <a:solidFill>
                  <a:srgbClr val="000000"/>
                </a:solidFill>
              </a:endParaRPr>
            </a:p>
          </p:txBody>
        </p:sp>
        <p:sp>
          <p:nvSpPr>
            <p:cNvPr id="54" name="Oval 241"/>
            <p:cNvSpPr>
              <a:spLocks noChangeArrowheads="1"/>
            </p:cNvSpPr>
            <p:nvPr userDrawn="1"/>
          </p:nvSpPr>
          <p:spPr bwMode="auto">
            <a:xfrm>
              <a:off x="7319963" y="5205412"/>
              <a:ext cx="485775" cy="485775"/>
            </a:xfrm>
            <a:prstGeom prst="ellipse">
              <a:avLst/>
            </a:pr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dirty="0">
                <a:solidFill>
                  <a:srgbClr val="000000"/>
                </a:solidFill>
              </a:endParaRPr>
            </a:p>
          </p:txBody>
        </p:sp>
        <p:sp>
          <p:nvSpPr>
            <p:cNvPr id="55" name="Oval 242"/>
            <p:cNvSpPr>
              <a:spLocks noChangeArrowheads="1"/>
            </p:cNvSpPr>
            <p:nvPr userDrawn="1"/>
          </p:nvSpPr>
          <p:spPr bwMode="auto">
            <a:xfrm>
              <a:off x="7380288" y="4953000"/>
              <a:ext cx="357188" cy="357188"/>
            </a:xfrm>
            <a:prstGeom prst="ellipse">
              <a:avLst/>
            </a:pr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dirty="0">
                <a:solidFill>
                  <a:srgbClr val="000000"/>
                </a:solidFill>
              </a:endParaRPr>
            </a:p>
          </p:txBody>
        </p:sp>
        <p:sp>
          <p:nvSpPr>
            <p:cNvPr id="56" name="Freeform 243"/>
            <p:cNvSpPr>
              <a:spLocks noEditPoints="1"/>
            </p:cNvSpPr>
            <p:nvPr userDrawn="1"/>
          </p:nvSpPr>
          <p:spPr bwMode="auto">
            <a:xfrm>
              <a:off x="8267700" y="1771650"/>
              <a:ext cx="601663" cy="511175"/>
            </a:xfrm>
            <a:custGeom>
              <a:avLst/>
              <a:gdLst>
                <a:gd name="T0" fmla="*/ 93 w 98"/>
                <a:gd name="T1" fmla="*/ 78 h 83"/>
                <a:gd name="T2" fmla="*/ 0 w 98"/>
                <a:gd name="T3" fmla="*/ 15 h 83"/>
                <a:gd name="T4" fmla="*/ 0 w 98"/>
                <a:gd name="T5" fmla="*/ 83 h 83"/>
                <a:gd name="T6" fmla="*/ 98 w 98"/>
                <a:gd name="T7" fmla="*/ 0 h 83"/>
                <a:gd name="T8" fmla="*/ 0 w 98"/>
                <a:gd name="T9" fmla="*/ 0 h 83"/>
                <a:gd name="T10" fmla="*/ 57 w 98"/>
                <a:gd name="T11" fmla="*/ 47 h 83"/>
                <a:gd name="T12" fmla="*/ 54 w 98"/>
                <a:gd name="T13" fmla="*/ 42 h 83"/>
                <a:gd name="T14" fmla="*/ 51 w 98"/>
                <a:gd name="T15" fmla="*/ 40 h 83"/>
                <a:gd name="T16" fmla="*/ 46 w 98"/>
                <a:gd name="T17" fmla="*/ 37 h 83"/>
                <a:gd name="T18" fmla="*/ 41 w 98"/>
                <a:gd name="T19" fmla="*/ 37 h 83"/>
                <a:gd name="T20" fmla="*/ 36 w 98"/>
                <a:gd name="T21" fmla="*/ 40 h 83"/>
                <a:gd name="T22" fmla="*/ 33 w 98"/>
                <a:gd name="T23" fmla="*/ 42 h 83"/>
                <a:gd name="T24" fmla="*/ 30 w 98"/>
                <a:gd name="T25" fmla="*/ 47 h 83"/>
                <a:gd name="T26" fmla="*/ 29 w 98"/>
                <a:gd name="T27" fmla="*/ 51 h 83"/>
                <a:gd name="T28" fmla="*/ 30 w 98"/>
                <a:gd name="T29" fmla="*/ 57 h 83"/>
                <a:gd name="T30" fmla="*/ 32 w 98"/>
                <a:gd name="T31" fmla="*/ 60 h 83"/>
                <a:gd name="T32" fmla="*/ 37 w 98"/>
                <a:gd name="T33" fmla="*/ 64 h 83"/>
                <a:gd name="T34" fmla="*/ 41 w 98"/>
                <a:gd name="T35" fmla="*/ 66 h 83"/>
                <a:gd name="T36" fmla="*/ 44 w 98"/>
                <a:gd name="T37" fmla="*/ 62 h 83"/>
                <a:gd name="T38" fmla="*/ 50 w 98"/>
                <a:gd name="T39" fmla="*/ 65 h 83"/>
                <a:gd name="T40" fmla="*/ 51 w 98"/>
                <a:gd name="T41" fmla="*/ 59 h 83"/>
                <a:gd name="T42" fmla="*/ 57 w 98"/>
                <a:gd name="T43" fmla="*/ 58 h 83"/>
                <a:gd name="T44" fmla="*/ 54 w 98"/>
                <a:gd name="T45" fmla="*/ 53 h 83"/>
                <a:gd name="T46" fmla="*/ 49 w 98"/>
                <a:gd name="T47" fmla="*/ 52 h 83"/>
                <a:gd name="T48" fmla="*/ 40 w 98"/>
                <a:gd name="T49" fmla="*/ 56 h 83"/>
                <a:gd name="T50" fmla="*/ 44 w 98"/>
                <a:gd name="T51" fmla="*/ 46 h 83"/>
                <a:gd name="T52" fmla="*/ 41 w 98"/>
                <a:gd name="T53" fmla="*/ 52 h 83"/>
                <a:gd name="T54" fmla="*/ 44 w 98"/>
                <a:gd name="T55" fmla="*/ 54 h 83"/>
                <a:gd name="T56" fmla="*/ 67 w 98"/>
                <a:gd name="T57" fmla="*/ 41 h 83"/>
                <a:gd name="T58" fmla="*/ 69 w 98"/>
                <a:gd name="T59" fmla="*/ 38 h 83"/>
                <a:gd name="T60" fmla="*/ 67 w 98"/>
                <a:gd name="T61" fmla="*/ 36 h 83"/>
                <a:gd name="T62" fmla="*/ 63 w 98"/>
                <a:gd name="T63" fmla="*/ 36 h 83"/>
                <a:gd name="T64" fmla="*/ 61 w 98"/>
                <a:gd name="T65" fmla="*/ 33 h 83"/>
                <a:gd name="T66" fmla="*/ 58 w 98"/>
                <a:gd name="T67" fmla="*/ 37 h 83"/>
                <a:gd name="T68" fmla="*/ 55 w 98"/>
                <a:gd name="T69" fmla="*/ 37 h 83"/>
                <a:gd name="T70" fmla="*/ 54 w 98"/>
                <a:gd name="T71" fmla="*/ 39 h 83"/>
                <a:gd name="T72" fmla="*/ 56 w 98"/>
                <a:gd name="T73" fmla="*/ 42 h 83"/>
                <a:gd name="T74" fmla="*/ 54 w 98"/>
                <a:gd name="T75" fmla="*/ 45 h 83"/>
                <a:gd name="T76" fmla="*/ 56 w 98"/>
                <a:gd name="T77" fmla="*/ 46 h 83"/>
                <a:gd name="T78" fmla="*/ 60 w 98"/>
                <a:gd name="T79" fmla="*/ 49 h 83"/>
                <a:gd name="T80" fmla="*/ 63 w 98"/>
                <a:gd name="T81" fmla="*/ 49 h 83"/>
                <a:gd name="T82" fmla="*/ 67 w 98"/>
                <a:gd name="T83" fmla="*/ 46 h 83"/>
                <a:gd name="T84" fmla="*/ 69 w 98"/>
                <a:gd name="T85" fmla="*/ 45 h 83"/>
                <a:gd name="T86" fmla="*/ 67 w 98"/>
                <a:gd name="T87" fmla="*/ 42 h 83"/>
                <a:gd name="T88" fmla="*/ 59 w 98"/>
                <a:gd name="T89" fmla="*/ 4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8" h="83">
                  <a:moveTo>
                    <a:pt x="5" y="20"/>
                  </a:moveTo>
                  <a:cubicBezTo>
                    <a:pt x="5" y="78"/>
                    <a:pt x="5" y="78"/>
                    <a:pt x="5" y="78"/>
                  </a:cubicBezTo>
                  <a:cubicBezTo>
                    <a:pt x="93" y="78"/>
                    <a:pt x="93" y="78"/>
                    <a:pt x="93" y="78"/>
                  </a:cubicBezTo>
                  <a:cubicBezTo>
                    <a:pt x="93" y="20"/>
                    <a:pt x="93" y="20"/>
                    <a:pt x="93" y="20"/>
                  </a:cubicBezTo>
                  <a:cubicBezTo>
                    <a:pt x="5" y="20"/>
                    <a:pt x="5" y="20"/>
                    <a:pt x="5" y="20"/>
                  </a:cubicBezTo>
                  <a:close/>
                  <a:moveTo>
                    <a:pt x="0" y="15"/>
                  </a:moveTo>
                  <a:cubicBezTo>
                    <a:pt x="98" y="15"/>
                    <a:pt x="98" y="15"/>
                    <a:pt x="98" y="15"/>
                  </a:cubicBezTo>
                  <a:cubicBezTo>
                    <a:pt x="98" y="83"/>
                    <a:pt x="98" y="83"/>
                    <a:pt x="98" y="83"/>
                  </a:cubicBezTo>
                  <a:cubicBezTo>
                    <a:pt x="0" y="83"/>
                    <a:pt x="0" y="83"/>
                    <a:pt x="0" y="83"/>
                  </a:cubicBezTo>
                  <a:cubicBezTo>
                    <a:pt x="0" y="15"/>
                    <a:pt x="0" y="15"/>
                    <a:pt x="0" y="15"/>
                  </a:cubicBezTo>
                  <a:close/>
                  <a:moveTo>
                    <a:pt x="0" y="0"/>
                  </a:moveTo>
                  <a:cubicBezTo>
                    <a:pt x="98" y="0"/>
                    <a:pt x="98" y="0"/>
                    <a:pt x="98" y="0"/>
                  </a:cubicBezTo>
                  <a:cubicBezTo>
                    <a:pt x="98" y="10"/>
                    <a:pt x="98" y="10"/>
                    <a:pt x="98" y="10"/>
                  </a:cubicBezTo>
                  <a:cubicBezTo>
                    <a:pt x="0" y="10"/>
                    <a:pt x="0" y="10"/>
                    <a:pt x="0" y="10"/>
                  </a:cubicBezTo>
                  <a:cubicBezTo>
                    <a:pt x="0" y="0"/>
                    <a:pt x="0" y="0"/>
                    <a:pt x="0" y="0"/>
                  </a:cubicBezTo>
                  <a:close/>
                  <a:moveTo>
                    <a:pt x="58" y="50"/>
                  </a:moveTo>
                  <a:cubicBezTo>
                    <a:pt x="58" y="48"/>
                    <a:pt x="58" y="48"/>
                    <a:pt x="58" y="48"/>
                  </a:cubicBezTo>
                  <a:cubicBezTo>
                    <a:pt x="58" y="48"/>
                    <a:pt x="57" y="47"/>
                    <a:pt x="57" y="47"/>
                  </a:cubicBezTo>
                  <a:cubicBezTo>
                    <a:pt x="53" y="47"/>
                    <a:pt x="53" y="47"/>
                    <a:pt x="53" y="47"/>
                  </a:cubicBezTo>
                  <a:cubicBezTo>
                    <a:pt x="52" y="46"/>
                    <a:pt x="52" y="46"/>
                    <a:pt x="52" y="46"/>
                  </a:cubicBezTo>
                  <a:cubicBezTo>
                    <a:pt x="54" y="42"/>
                    <a:pt x="54" y="42"/>
                    <a:pt x="54" y="42"/>
                  </a:cubicBezTo>
                  <a:cubicBezTo>
                    <a:pt x="54" y="41"/>
                    <a:pt x="54" y="41"/>
                    <a:pt x="54" y="41"/>
                  </a:cubicBezTo>
                  <a:cubicBezTo>
                    <a:pt x="52" y="40"/>
                    <a:pt x="52" y="40"/>
                    <a:pt x="52" y="40"/>
                  </a:cubicBezTo>
                  <a:cubicBezTo>
                    <a:pt x="51" y="40"/>
                    <a:pt x="51" y="40"/>
                    <a:pt x="51" y="40"/>
                  </a:cubicBezTo>
                  <a:cubicBezTo>
                    <a:pt x="48" y="42"/>
                    <a:pt x="48" y="42"/>
                    <a:pt x="48" y="42"/>
                  </a:cubicBezTo>
                  <a:cubicBezTo>
                    <a:pt x="47" y="42"/>
                    <a:pt x="47" y="42"/>
                    <a:pt x="47" y="42"/>
                  </a:cubicBezTo>
                  <a:cubicBezTo>
                    <a:pt x="46" y="37"/>
                    <a:pt x="46" y="37"/>
                    <a:pt x="46" y="37"/>
                  </a:cubicBezTo>
                  <a:cubicBezTo>
                    <a:pt x="45" y="37"/>
                    <a:pt x="45" y="37"/>
                    <a:pt x="45" y="37"/>
                  </a:cubicBezTo>
                  <a:cubicBezTo>
                    <a:pt x="42" y="37"/>
                    <a:pt x="42" y="37"/>
                    <a:pt x="42" y="37"/>
                  </a:cubicBezTo>
                  <a:cubicBezTo>
                    <a:pt x="41" y="37"/>
                    <a:pt x="41" y="37"/>
                    <a:pt x="41" y="37"/>
                  </a:cubicBezTo>
                  <a:cubicBezTo>
                    <a:pt x="41" y="42"/>
                    <a:pt x="41" y="42"/>
                    <a:pt x="41" y="42"/>
                  </a:cubicBezTo>
                  <a:cubicBezTo>
                    <a:pt x="40" y="42"/>
                    <a:pt x="40" y="42"/>
                    <a:pt x="40" y="42"/>
                  </a:cubicBezTo>
                  <a:cubicBezTo>
                    <a:pt x="36" y="40"/>
                    <a:pt x="36" y="40"/>
                    <a:pt x="36" y="40"/>
                  </a:cubicBezTo>
                  <a:cubicBezTo>
                    <a:pt x="35" y="40"/>
                    <a:pt x="35" y="40"/>
                    <a:pt x="35" y="40"/>
                  </a:cubicBezTo>
                  <a:cubicBezTo>
                    <a:pt x="33" y="41"/>
                    <a:pt x="33" y="41"/>
                    <a:pt x="33" y="41"/>
                  </a:cubicBezTo>
                  <a:cubicBezTo>
                    <a:pt x="33" y="42"/>
                    <a:pt x="33" y="42"/>
                    <a:pt x="33" y="42"/>
                  </a:cubicBezTo>
                  <a:cubicBezTo>
                    <a:pt x="35" y="46"/>
                    <a:pt x="35" y="46"/>
                    <a:pt x="35" y="46"/>
                  </a:cubicBezTo>
                  <a:cubicBezTo>
                    <a:pt x="34" y="47"/>
                    <a:pt x="34" y="47"/>
                    <a:pt x="34" y="47"/>
                  </a:cubicBezTo>
                  <a:cubicBezTo>
                    <a:pt x="30" y="47"/>
                    <a:pt x="30" y="47"/>
                    <a:pt x="30" y="47"/>
                  </a:cubicBezTo>
                  <a:cubicBezTo>
                    <a:pt x="30" y="47"/>
                    <a:pt x="30" y="48"/>
                    <a:pt x="29" y="48"/>
                  </a:cubicBezTo>
                  <a:cubicBezTo>
                    <a:pt x="29" y="50"/>
                    <a:pt x="29" y="50"/>
                    <a:pt x="29" y="50"/>
                  </a:cubicBezTo>
                  <a:cubicBezTo>
                    <a:pt x="29" y="51"/>
                    <a:pt x="29" y="51"/>
                    <a:pt x="29" y="51"/>
                  </a:cubicBezTo>
                  <a:cubicBezTo>
                    <a:pt x="33" y="53"/>
                    <a:pt x="33" y="53"/>
                    <a:pt x="33" y="53"/>
                  </a:cubicBezTo>
                  <a:cubicBezTo>
                    <a:pt x="33" y="53"/>
                    <a:pt x="33" y="54"/>
                    <a:pt x="33" y="54"/>
                  </a:cubicBezTo>
                  <a:cubicBezTo>
                    <a:pt x="30" y="57"/>
                    <a:pt x="30" y="57"/>
                    <a:pt x="30" y="57"/>
                  </a:cubicBezTo>
                  <a:cubicBezTo>
                    <a:pt x="30" y="58"/>
                    <a:pt x="30" y="58"/>
                    <a:pt x="30" y="58"/>
                  </a:cubicBezTo>
                  <a:cubicBezTo>
                    <a:pt x="32" y="60"/>
                    <a:pt x="32" y="60"/>
                    <a:pt x="32" y="60"/>
                  </a:cubicBezTo>
                  <a:cubicBezTo>
                    <a:pt x="32" y="60"/>
                    <a:pt x="32" y="60"/>
                    <a:pt x="32" y="60"/>
                  </a:cubicBezTo>
                  <a:cubicBezTo>
                    <a:pt x="36" y="59"/>
                    <a:pt x="36" y="59"/>
                    <a:pt x="36" y="59"/>
                  </a:cubicBezTo>
                  <a:cubicBezTo>
                    <a:pt x="37" y="60"/>
                    <a:pt x="37" y="60"/>
                    <a:pt x="37" y="60"/>
                  </a:cubicBezTo>
                  <a:cubicBezTo>
                    <a:pt x="37" y="64"/>
                    <a:pt x="37" y="64"/>
                    <a:pt x="37" y="64"/>
                  </a:cubicBezTo>
                  <a:cubicBezTo>
                    <a:pt x="37" y="65"/>
                    <a:pt x="37" y="65"/>
                    <a:pt x="37" y="65"/>
                  </a:cubicBezTo>
                  <a:cubicBezTo>
                    <a:pt x="40" y="66"/>
                    <a:pt x="40" y="66"/>
                    <a:pt x="40" y="66"/>
                  </a:cubicBezTo>
                  <a:cubicBezTo>
                    <a:pt x="41" y="66"/>
                    <a:pt x="41" y="66"/>
                    <a:pt x="41" y="66"/>
                  </a:cubicBezTo>
                  <a:cubicBezTo>
                    <a:pt x="43" y="62"/>
                    <a:pt x="43" y="62"/>
                    <a:pt x="43" y="62"/>
                  </a:cubicBezTo>
                  <a:cubicBezTo>
                    <a:pt x="44" y="62"/>
                    <a:pt x="44" y="62"/>
                    <a:pt x="44" y="62"/>
                  </a:cubicBezTo>
                  <a:cubicBezTo>
                    <a:pt x="44" y="62"/>
                    <a:pt x="44" y="62"/>
                    <a:pt x="44" y="62"/>
                  </a:cubicBezTo>
                  <a:cubicBezTo>
                    <a:pt x="46" y="66"/>
                    <a:pt x="46" y="66"/>
                    <a:pt x="46" y="66"/>
                  </a:cubicBezTo>
                  <a:cubicBezTo>
                    <a:pt x="47" y="66"/>
                    <a:pt x="47" y="66"/>
                    <a:pt x="47" y="66"/>
                  </a:cubicBezTo>
                  <a:cubicBezTo>
                    <a:pt x="50" y="65"/>
                    <a:pt x="50" y="65"/>
                    <a:pt x="50" y="65"/>
                  </a:cubicBezTo>
                  <a:cubicBezTo>
                    <a:pt x="50" y="64"/>
                    <a:pt x="50" y="64"/>
                    <a:pt x="50" y="64"/>
                  </a:cubicBezTo>
                  <a:cubicBezTo>
                    <a:pt x="50" y="60"/>
                    <a:pt x="50" y="60"/>
                    <a:pt x="50" y="60"/>
                  </a:cubicBezTo>
                  <a:cubicBezTo>
                    <a:pt x="51" y="59"/>
                    <a:pt x="51" y="59"/>
                    <a:pt x="51" y="59"/>
                  </a:cubicBezTo>
                  <a:cubicBezTo>
                    <a:pt x="55" y="60"/>
                    <a:pt x="55" y="60"/>
                    <a:pt x="55" y="60"/>
                  </a:cubicBezTo>
                  <a:cubicBezTo>
                    <a:pt x="55" y="60"/>
                    <a:pt x="55" y="60"/>
                    <a:pt x="55" y="60"/>
                  </a:cubicBezTo>
                  <a:cubicBezTo>
                    <a:pt x="57" y="58"/>
                    <a:pt x="57" y="58"/>
                    <a:pt x="57" y="58"/>
                  </a:cubicBezTo>
                  <a:cubicBezTo>
                    <a:pt x="57" y="57"/>
                    <a:pt x="57" y="57"/>
                    <a:pt x="57" y="57"/>
                  </a:cubicBezTo>
                  <a:cubicBezTo>
                    <a:pt x="54" y="54"/>
                    <a:pt x="54" y="54"/>
                    <a:pt x="54" y="54"/>
                  </a:cubicBezTo>
                  <a:cubicBezTo>
                    <a:pt x="54" y="54"/>
                    <a:pt x="54" y="53"/>
                    <a:pt x="54" y="53"/>
                  </a:cubicBezTo>
                  <a:cubicBezTo>
                    <a:pt x="58" y="51"/>
                    <a:pt x="58" y="51"/>
                    <a:pt x="58" y="51"/>
                  </a:cubicBezTo>
                  <a:cubicBezTo>
                    <a:pt x="58" y="51"/>
                    <a:pt x="58" y="51"/>
                    <a:pt x="58" y="50"/>
                  </a:cubicBezTo>
                  <a:close/>
                  <a:moveTo>
                    <a:pt x="49" y="52"/>
                  </a:moveTo>
                  <a:cubicBezTo>
                    <a:pt x="49" y="53"/>
                    <a:pt x="49" y="55"/>
                    <a:pt x="48" y="56"/>
                  </a:cubicBezTo>
                  <a:cubicBezTo>
                    <a:pt x="47" y="57"/>
                    <a:pt x="45" y="58"/>
                    <a:pt x="44" y="58"/>
                  </a:cubicBezTo>
                  <a:cubicBezTo>
                    <a:pt x="42" y="58"/>
                    <a:pt x="41" y="57"/>
                    <a:pt x="40" y="56"/>
                  </a:cubicBezTo>
                  <a:cubicBezTo>
                    <a:pt x="39" y="55"/>
                    <a:pt x="38" y="53"/>
                    <a:pt x="38" y="52"/>
                  </a:cubicBezTo>
                  <a:cubicBezTo>
                    <a:pt x="38" y="50"/>
                    <a:pt x="39" y="49"/>
                    <a:pt x="40" y="48"/>
                  </a:cubicBezTo>
                  <a:cubicBezTo>
                    <a:pt x="41" y="47"/>
                    <a:pt x="42" y="46"/>
                    <a:pt x="44" y="46"/>
                  </a:cubicBezTo>
                  <a:cubicBezTo>
                    <a:pt x="45" y="46"/>
                    <a:pt x="47" y="47"/>
                    <a:pt x="48" y="48"/>
                  </a:cubicBezTo>
                  <a:cubicBezTo>
                    <a:pt x="49" y="49"/>
                    <a:pt x="49" y="50"/>
                    <a:pt x="49" y="52"/>
                  </a:cubicBezTo>
                  <a:close/>
                  <a:moveTo>
                    <a:pt x="41" y="52"/>
                  </a:moveTo>
                  <a:cubicBezTo>
                    <a:pt x="41" y="50"/>
                    <a:pt x="42" y="49"/>
                    <a:pt x="44" y="49"/>
                  </a:cubicBezTo>
                  <a:cubicBezTo>
                    <a:pt x="45" y="49"/>
                    <a:pt x="46" y="50"/>
                    <a:pt x="46" y="52"/>
                  </a:cubicBezTo>
                  <a:cubicBezTo>
                    <a:pt x="46" y="53"/>
                    <a:pt x="45" y="54"/>
                    <a:pt x="44" y="54"/>
                  </a:cubicBezTo>
                  <a:cubicBezTo>
                    <a:pt x="42" y="54"/>
                    <a:pt x="41" y="53"/>
                    <a:pt x="41" y="52"/>
                  </a:cubicBezTo>
                  <a:close/>
                  <a:moveTo>
                    <a:pt x="67" y="42"/>
                  </a:moveTo>
                  <a:cubicBezTo>
                    <a:pt x="67" y="41"/>
                    <a:pt x="67" y="41"/>
                    <a:pt x="67" y="41"/>
                  </a:cubicBezTo>
                  <a:cubicBezTo>
                    <a:pt x="67" y="40"/>
                    <a:pt x="67" y="40"/>
                    <a:pt x="67" y="40"/>
                  </a:cubicBezTo>
                  <a:cubicBezTo>
                    <a:pt x="69" y="39"/>
                    <a:pt x="69" y="39"/>
                    <a:pt x="69" y="39"/>
                  </a:cubicBezTo>
                  <a:cubicBezTo>
                    <a:pt x="69" y="38"/>
                    <a:pt x="69" y="38"/>
                    <a:pt x="69" y="38"/>
                  </a:cubicBezTo>
                  <a:cubicBezTo>
                    <a:pt x="69" y="38"/>
                    <a:pt x="69" y="38"/>
                    <a:pt x="69" y="38"/>
                  </a:cubicBezTo>
                  <a:cubicBezTo>
                    <a:pt x="68" y="37"/>
                    <a:pt x="68" y="37"/>
                    <a:pt x="68" y="37"/>
                  </a:cubicBezTo>
                  <a:cubicBezTo>
                    <a:pt x="67" y="36"/>
                    <a:pt x="67" y="36"/>
                    <a:pt x="67" y="36"/>
                  </a:cubicBezTo>
                  <a:cubicBezTo>
                    <a:pt x="67" y="36"/>
                    <a:pt x="67" y="36"/>
                    <a:pt x="67" y="36"/>
                  </a:cubicBezTo>
                  <a:cubicBezTo>
                    <a:pt x="65" y="37"/>
                    <a:pt x="65" y="37"/>
                    <a:pt x="65" y="37"/>
                  </a:cubicBezTo>
                  <a:cubicBezTo>
                    <a:pt x="65" y="37"/>
                    <a:pt x="64" y="36"/>
                    <a:pt x="63" y="36"/>
                  </a:cubicBezTo>
                  <a:cubicBezTo>
                    <a:pt x="63" y="34"/>
                    <a:pt x="63" y="34"/>
                    <a:pt x="63" y="34"/>
                  </a:cubicBezTo>
                  <a:cubicBezTo>
                    <a:pt x="62" y="33"/>
                    <a:pt x="62" y="33"/>
                    <a:pt x="62" y="33"/>
                  </a:cubicBezTo>
                  <a:cubicBezTo>
                    <a:pt x="61" y="33"/>
                    <a:pt x="61" y="33"/>
                    <a:pt x="61" y="33"/>
                  </a:cubicBezTo>
                  <a:cubicBezTo>
                    <a:pt x="60" y="34"/>
                    <a:pt x="60" y="34"/>
                    <a:pt x="60" y="34"/>
                  </a:cubicBezTo>
                  <a:cubicBezTo>
                    <a:pt x="60" y="36"/>
                    <a:pt x="60" y="36"/>
                    <a:pt x="60" y="36"/>
                  </a:cubicBezTo>
                  <a:cubicBezTo>
                    <a:pt x="59" y="36"/>
                    <a:pt x="58" y="37"/>
                    <a:pt x="58" y="37"/>
                  </a:cubicBezTo>
                  <a:cubicBezTo>
                    <a:pt x="56" y="36"/>
                    <a:pt x="56" y="36"/>
                    <a:pt x="56" y="36"/>
                  </a:cubicBezTo>
                  <a:cubicBezTo>
                    <a:pt x="56" y="36"/>
                    <a:pt x="56" y="36"/>
                    <a:pt x="56" y="36"/>
                  </a:cubicBezTo>
                  <a:cubicBezTo>
                    <a:pt x="55" y="37"/>
                    <a:pt x="55" y="37"/>
                    <a:pt x="55" y="37"/>
                  </a:cubicBezTo>
                  <a:cubicBezTo>
                    <a:pt x="54" y="38"/>
                    <a:pt x="54" y="38"/>
                    <a:pt x="54" y="38"/>
                  </a:cubicBezTo>
                  <a:cubicBezTo>
                    <a:pt x="54" y="38"/>
                    <a:pt x="54" y="38"/>
                    <a:pt x="54" y="38"/>
                  </a:cubicBezTo>
                  <a:cubicBezTo>
                    <a:pt x="54" y="39"/>
                    <a:pt x="54" y="39"/>
                    <a:pt x="54" y="39"/>
                  </a:cubicBezTo>
                  <a:cubicBezTo>
                    <a:pt x="56" y="40"/>
                    <a:pt x="56" y="40"/>
                    <a:pt x="56" y="40"/>
                  </a:cubicBezTo>
                  <a:cubicBezTo>
                    <a:pt x="56" y="41"/>
                    <a:pt x="56" y="41"/>
                    <a:pt x="56" y="41"/>
                  </a:cubicBezTo>
                  <a:cubicBezTo>
                    <a:pt x="56" y="42"/>
                    <a:pt x="56" y="42"/>
                    <a:pt x="56" y="42"/>
                  </a:cubicBezTo>
                  <a:cubicBezTo>
                    <a:pt x="54" y="44"/>
                    <a:pt x="54" y="44"/>
                    <a:pt x="54" y="44"/>
                  </a:cubicBezTo>
                  <a:cubicBezTo>
                    <a:pt x="54" y="44"/>
                    <a:pt x="54" y="44"/>
                    <a:pt x="54" y="44"/>
                  </a:cubicBezTo>
                  <a:cubicBezTo>
                    <a:pt x="54" y="45"/>
                    <a:pt x="54" y="45"/>
                    <a:pt x="54" y="45"/>
                  </a:cubicBezTo>
                  <a:cubicBezTo>
                    <a:pt x="55" y="46"/>
                    <a:pt x="55" y="46"/>
                    <a:pt x="55" y="46"/>
                  </a:cubicBezTo>
                  <a:cubicBezTo>
                    <a:pt x="56" y="46"/>
                    <a:pt x="56" y="46"/>
                    <a:pt x="56" y="46"/>
                  </a:cubicBezTo>
                  <a:cubicBezTo>
                    <a:pt x="56" y="46"/>
                    <a:pt x="56" y="46"/>
                    <a:pt x="56" y="46"/>
                  </a:cubicBezTo>
                  <a:cubicBezTo>
                    <a:pt x="58" y="46"/>
                    <a:pt x="58" y="46"/>
                    <a:pt x="58" y="46"/>
                  </a:cubicBezTo>
                  <a:cubicBezTo>
                    <a:pt x="58" y="46"/>
                    <a:pt x="59" y="46"/>
                    <a:pt x="60" y="47"/>
                  </a:cubicBezTo>
                  <a:cubicBezTo>
                    <a:pt x="60" y="49"/>
                    <a:pt x="60" y="49"/>
                    <a:pt x="60" y="49"/>
                  </a:cubicBezTo>
                  <a:cubicBezTo>
                    <a:pt x="61" y="49"/>
                    <a:pt x="61" y="49"/>
                    <a:pt x="61" y="49"/>
                  </a:cubicBezTo>
                  <a:cubicBezTo>
                    <a:pt x="62" y="49"/>
                    <a:pt x="62" y="49"/>
                    <a:pt x="62" y="49"/>
                  </a:cubicBezTo>
                  <a:cubicBezTo>
                    <a:pt x="63" y="49"/>
                    <a:pt x="63" y="49"/>
                    <a:pt x="63" y="49"/>
                  </a:cubicBezTo>
                  <a:cubicBezTo>
                    <a:pt x="63" y="47"/>
                    <a:pt x="63" y="47"/>
                    <a:pt x="63" y="47"/>
                  </a:cubicBezTo>
                  <a:cubicBezTo>
                    <a:pt x="64" y="46"/>
                    <a:pt x="65" y="46"/>
                    <a:pt x="65" y="46"/>
                  </a:cubicBezTo>
                  <a:cubicBezTo>
                    <a:pt x="67" y="46"/>
                    <a:pt x="67" y="46"/>
                    <a:pt x="67" y="46"/>
                  </a:cubicBezTo>
                  <a:cubicBezTo>
                    <a:pt x="67" y="46"/>
                    <a:pt x="67" y="46"/>
                    <a:pt x="67" y="46"/>
                  </a:cubicBezTo>
                  <a:cubicBezTo>
                    <a:pt x="68" y="46"/>
                    <a:pt x="68" y="46"/>
                    <a:pt x="68" y="46"/>
                  </a:cubicBezTo>
                  <a:cubicBezTo>
                    <a:pt x="69" y="45"/>
                    <a:pt x="69" y="45"/>
                    <a:pt x="69" y="45"/>
                  </a:cubicBezTo>
                  <a:cubicBezTo>
                    <a:pt x="69" y="44"/>
                    <a:pt x="69" y="44"/>
                    <a:pt x="69" y="44"/>
                  </a:cubicBezTo>
                  <a:cubicBezTo>
                    <a:pt x="69" y="44"/>
                    <a:pt x="69" y="44"/>
                    <a:pt x="69" y="44"/>
                  </a:cubicBezTo>
                  <a:cubicBezTo>
                    <a:pt x="67" y="42"/>
                    <a:pt x="67" y="42"/>
                    <a:pt x="67" y="42"/>
                  </a:cubicBezTo>
                  <a:close/>
                  <a:moveTo>
                    <a:pt x="64" y="41"/>
                  </a:moveTo>
                  <a:cubicBezTo>
                    <a:pt x="64" y="42"/>
                    <a:pt x="63" y="43"/>
                    <a:pt x="62" y="43"/>
                  </a:cubicBezTo>
                  <a:cubicBezTo>
                    <a:pt x="60" y="43"/>
                    <a:pt x="59" y="42"/>
                    <a:pt x="59" y="41"/>
                  </a:cubicBezTo>
                  <a:cubicBezTo>
                    <a:pt x="59" y="40"/>
                    <a:pt x="60" y="39"/>
                    <a:pt x="62" y="39"/>
                  </a:cubicBezTo>
                  <a:cubicBezTo>
                    <a:pt x="63" y="39"/>
                    <a:pt x="64" y="40"/>
                    <a:pt x="64"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dirty="0">
                <a:solidFill>
                  <a:srgbClr val="000000"/>
                </a:solidFill>
              </a:endParaRPr>
            </a:p>
          </p:txBody>
        </p:sp>
        <p:sp>
          <p:nvSpPr>
            <p:cNvPr id="57" name="Oval 244"/>
            <p:cNvSpPr>
              <a:spLocks noChangeArrowheads="1"/>
            </p:cNvSpPr>
            <p:nvPr userDrawn="1"/>
          </p:nvSpPr>
          <p:spPr bwMode="auto">
            <a:xfrm>
              <a:off x="7861300" y="1322387"/>
              <a:ext cx="1204913" cy="1200150"/>
            </a:xfrm>
            <a:prstGeom prst="ellipse">
              <a:avLst/>
            </a:pr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dirty="0">
                <a:solidFill>
                  <a:srgbClr val="000000"/>
                </a:solidFill>
              </a:endParaRPr>
            </a:p>
          </p:txBody>
        </p:sp>
        <p:sp>
          <p:nvSpPr>
            <p:cNvPr id="59" name="Freeform 246"/>
            <p:cNvSpPr>
              <a:spLocks noEditPoints="1"/>
            </p:cNvSpPr>
            <p:nvPr userDrawn="1"/>
          </p:nvSpPr>
          <p:spPr bwMode="auto">
            <a:xfrm>
              <a:off x="8802688" y="3586162"/>
              <a:ext cx="781050" cy="622300"/>
            </a:xfrm>
            <a:custGeom>
              <a:avLst/>
              <a:gdLst>
                <a:gd name="T0" fmla="*/ 127 w 127"/>
                <a:gd name="T1" fmla="*/ 73 h 101"/>
                <a:gd name="T2" fmla="*/ 0 w 127"/>
                <a:gd name="T3" fmla="*/ 73 h 101"/>
                <a:gd name="T4" fmla="*/ 16 w 127"/>
                <a:gd name="T5" fmla="*/ 101 h 101"/>
                <a:gd name="T6" fmla="*/ 112 w 127"/>
                <a:gd name="T7" fmla="*/ 101 h 101"/>
                <a:gd name="T8" fmla="*/ 127 w 127"/>
                <a:gd name="T9" fmla="*/ 73 h 101"/>
                <a:gd name="T10" fmla="*/ 95 w 127"/>
                <a:gd name="T11" fmla="*/ 0 h 101"/>
                <a:gd name="T12" fmla="*/ 33 w 127"/>
                <a:gd name="T13" fmla="*/ 0 h 101"/>
                <a:gd name="T14" fmla="*/ 3 w 127"/>
                <a:gd name="T15" fmla="*/ 34 h 101"/>
                <a:gd name="T16" fmla="*/ 124 w 127"/>
                <a:gd name="T17" fmla="*/ 34 h 101"/>
                <a:gd name="T18" fmla="*/ 95 w 127"/>
                <a:gd name="T1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7" h="101">
                  <a:moveTo>
                    <a:pt x="127" y="73"/>
                  </a:moveTo>
                  <a:cubicBezTo>
                    <a:pt x="0" y="73"/>
                    <a:pt x="0" y="73"/>
                    <a:pt x="0" y="73"/>
                  </a:cubicBezTo>
                  <a:cubicBezTo>
                    <a:pt x="3" y="83"/>
                    <a:pt x="8" y="93"/>
                    <a:pt x="16" y="101"/>
                  </a:cubicBezTo>
                  <a:cubicBezTo>
                    <a:pt x="112" y="101"/>
                    <a:pt x="112" y="101"/>
                    <a:pt x="112" y="101"/>
                  </a:cubicBezTo>
                  <a:cubicBezTo>
                    <a:pt x="119" y="93"/>
                    <a:pt x="124" y="83"/>
                    <a:pt x="127" y="73"/>
                  </a:cubicBezTo>
                  <a:moveTo>
                    <a:pt x="95" y="0"/>
                  </a:moveTo>
                  <a:cubicBezTo>
                    <a:pt x="33" y="0"/>
                    <a:pt x="33" y="0"/>
                    <a:pt x="33" y="0"/>
                  </a:cubicBezTo>
                  <a:cubicBezTo>
                    <a:pt x="19" y="7"/>
                    <a:pt x="9" y="19"/>
                    <a:pt x="3" y="34"/>
                  </a:cubicBezTo>
                  <a:cubicBezTo>
                    <a:pt x="124" y="34"/>
                    <a:pt x="124" y="34"/>
                    <a:pt x="124" y="34"/>
                  </a:cubicBezTo>
                  <a:cubicBezTo>
                    <a:pt x="119" y="19"/>
                    <a:pt x="108" y="7"/>
                    <a:pt x="95" y="0"/>
                  </a:cubicBezTo>
                </a:path>
              </a:pathLst>
            </a:custGeom>
            <a:solidFill>
              <a:srgbClr val="531A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dirty="0">
                <a:solidFill>
                  <a:srgbClr val="000000"/>
                </a:solidFill>
              </a:endParaRPr>
            </a:p>
          </p:txBody>
        </p:sp>
        <p:sp>
          <p:nvSpPr>
            <p:cNvPr id="60" name="Freeform 247"/>
            <p:cNvSpPr>
              <a:spLocks/>
            </p:cNvSpPr>
            <p:nvPr userDrawn="1"/>
          </p:nvSpPr>
          <p:spPr bwMode="auto">
            <a:xfrm>
              <a:off x="9005888" y="3536950"/>
              <a:ext cx="381000" cy="49213"/>
            </a:xfrm>
            <a:custGeom>
              <a:avLst/>
              <a:gdLst>
                <a:gd name="T0" fmla="*/ 31 w 62"/>
                <a:gd name="T1" fmla="*/ 0 h 8"/>
                <a:gd name="T2" fmla="*/ 0 w 62"/>
                <a:gd name="T3" fmla="*/ 8 h 8"/>
                <a:gd name="T4" fmla="*/ 62 w 62"/>
                <a:gd name="T5" fmla="*/ 8 h 8"/>
                <a:gd name="T6" fmla="*/ 31 w 62"/>
                <a:gd name="T7" fmla="*/ 0 h 8"/>
              </a:gdLst>
              <a:ahLst/>
              <a:cxnLst>
                <a:cxn ang="0">
                  <a:pos x="T0" y="T1"/>
                </a:cxn>
                <a:cxn ang="0">
                  <a:pos x="T2" y="T3"/>
                </a:cxn>
                <a:cxn ang="0">
                  <a:pos x="T4" y="T5"/>
                </a:cxn>
                <a:cxn ang="0">
                  <a:pos x="T6" y="T7"/>
                </a:cxn>
              </a:cxnLst>
              <a:rect l="0" t="0" r="r" b="b"/>
              <a:pathLst>
                <a:path w="62" h="8">
                  <a:moveTo>
                    <a:pt x="31" y="0"/>
                  </a:moveTo>
                  <a:cubicBezTo>
                    <a:pt x="19" y="0"/>
                    <a:pt x="9" y="3"/>
                    <a:pt x="0" y="8"/>
                  </a:cubicBezTo>
                  <a:cubicBezTo>
                    <a:pt x="62" y="8"/>
                    <a:pt x="62" y="8"/>
                    <a:pt x="62" y="8"/>
                  </a:cubicBezTo>
                  <a:cubicBezTo>
                    <a:pt x="53" y="3"/>
                    <a:pt x="42" y="0"/>
                    <a:pt x="31"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dirty="0">
                <a:solidFill>
                  <a:srgbClr val="000000"/>
                </a:solidFill>
              </a:endParaRPr>
            </a:p>
          </p:txBody>
        </p:sp>
        <p:sp>
          <p:nvSpPr>
            <p:cNvPr id="61" name="Freeform 248"/>
            <p:cNvSpPr>
              <a:spLocks/>
            </p:cNvSpPr>
            <p:nvPr userDrawn="1"/>
          </p:nvSpPr>
          <p:spPr bwMode="auto">
            <a:xfrm>
              <a:off x="8796338" y="3795712"/>
              <a:ext cx="800100" cy="239713"/>
            </a:xfrm>
            <a:custGeom>
              <a:avLst/>
              <a:gdLst>
                <a:gd name="T0" fmla="*/ 125 w 130"/>
                <a:gd name="T1" fmla="*/ 0 h 39"/>
                <a:gd name="T2" fmla="*/ 4 w 130"/>
                <a:gd name="T3" fmla="*/ 0 h 39"/>
                <a:gd name="T4" fmla="*/ 0 w 130"/>
                <a:gd name="T5" fmla="*/ 23 h 39"/>
                <a:gd name="T6" fmla="*/ 1 w 130"/>
                <a:gd name="T7" fmla="*/ 39 h 39"/>
                <a:gd name="T8" fmla="*/ 128 w 130"/>
                <a:gd name="T9" fmla="*/ 39 h 39"/>
                <a:gd name="T10" fmla="*/ 130 w 130"/>
                <a:gd name="T11" fmla="*/ 23 h 39"/>
                <a:gd name="T12" fmla="*/ 125 w 130"/>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30" h="39">
                  <a:moveTo>
                    <a:pt x="125" y="0"/>
                  </a:moveTo>
                  <a:cubicBezTo>
                    <a:pt x="4" y="0"/>
                    <a:pt x="4" y="0"/>
                    <a:pt x="4" y="0"/>
                  </a:cubicBezTo>
                  <a:cubicBezTo>
                    <a:pt x="1" y="7"/>
                    <a:pt x="0" y="15"/>
                    <a:pt x="0" y="23"/>
                  </a:cubicBezTo>
                  <a:cubicBezTo>
                    <a:pt x="0" y="28"/>
                    <a:pt x="0" y="34"/>
                    <a:pt x="1" y="39"/>
                  </a:cubicBezTo>
                  <a:cubicBezTo>
                    <a:pt x="128" y="39"/>
                    <a:pt x="128" y="39"/>
                    <a:pt x="128" y="39"/>
                  </a:cubicBezTo>
                  <a:cubicBezTo>
                    <a:pt x="129" y="34"/>
                    <a:pt x="130" y="28"/>
                    <a:pt x="130" y="23"/>
                  </a:cubicBezTo>
                  <a:cubicBezTo>
                    <a:pt x="130" y="15"/>
                    <a:pt x="128" y="7"/>
                    <a:pt x="125"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dirty="0">
                <a:solidFill>
                  <a:srgbClr val="000000"/>
                </a:solidFill>
              </a:endParaRPr>
            </a:p>
          </p:txBody>
        </p:sp>
        <p:sp>
          <p:nvSpPr>
            <p:cNvPr id="62" name="Freeform 249"/>
            <p:cNvSpPr>
              <a:spLocks/>
            </p:cNvSpPr>
            <p:nvPr userDrawn="1"/>
          </p:nvSpPr>
          <p:spPr bwMode="auto">
            <a:xfrm>
              <a:off x="8901113" y="4208462"/>
              <a:ext cx="590550" cy="128588"/>
            </a:xfrm>
            <a:custGeom>
              <a:avLst/>
              <a:gdLst>
                <a:gd name="T0" fmla="*/ 96 w 96"/>
                <a:gd name="T1" fmla="*/ 0 h 21"/>
                <a:gd name="T2" fmla="*/ 0 w 96"/>
                <a:gd name="T3" fmla="*/ 0 h 21"/>
                <a:gd name="T4" fmla="*/ 48 w 96"/>
                <a:gd name="T5" fmla="*/ 21 h 21"/>
                <a:gd name="T6" fmla="*/ 96 w 96"/>
                <a:gd name="T7" fmla="*/ 0 h 21"/>
              </a:gdLst>
              <a:ahLst/>
              <a:cxnLst>
                <a:cxn ang="0">
                  <a:pos x="T0" y="T1"/>
                </a:cxn>
                <a:cxn ang="0">
                  <a:pos x="T2" y="T3"/>
                </a:cxn>
                <a:cxn ang="0">
                  <a:pos x="T4" y="T5"/>
                </a:cxn>
                <a:cxn ang="0">
                  <a:pos x="T6" y="T7"/>
                </a:cxn>
              </a:cxnLst>
              <a:rect l="0" t="0" r="r" b="b"/>
              <a:pathLst>
                <a:path w="96" h="21">
                  <a:moveTo>
                    <a:pt x="96" y="0"/>
                  </a:moveTo>
                  <a:cubicBezTo>
                    <a:pt x="0" y="0"/>
                    <a:pt x="0" y="0"/>
                    <a:pt x="0" y="0"/>
                  </a:cubicBezTo>
                  <a:cubicBezTo>
                    <a:pt x="12" y="13"/>
                    <a:pt x="29" y="21"/>
                    <a:pt x="48" y="21"/>
                  </a:cubicBezTo>
                  <a:cubicBezTo>
                    <a:pt x="67" y="21"/>
                    <a:pt x="84" y="13"/>
                    <a:pt x="96"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dirty="0">
                <a:solidFill>
                  <a:srgbClr val="000000"/>
                </a:solidFill>
              </a:endParaRPr>
            </a:p>
          </p:txBody>
        </p:sp>
        <p:sp>
          <p:nvSpPr>
            <p:cNvPr id="63" name="Oval 250"/>
            <p:cNvSpPr>
              <a:spLocks noChangeArrowheads="1"/>
            </p:cNvSpPr>
            <p:nvPr userDrawn="1"/>
          </p:nvSpPr>
          <p:spPr bwMode="auto">
            <a:xfrm>
              <a:off x="8747125" y="3487737"/>
              <a:ext cx="800100" cy="800100"/>
            </a:xfrm>
            <a:prstGeom prst="ellipse">
              <a:avLst/>
            </a:pr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dirty="0">
                <a:solidFill>
                  <a:srgbClr val="000000"/>
                </a:solidFill>
              </a:endParaRPr>
            </a:p>
          </p:txBody>
        </p:sp>
        <p:sp>
          <p:nvSpPr>
            <p:cNvPr id="65" name="Oval 252"/>
            <p:cNvSpPr>
              <a:spLocks noChangeArrowheads="1"/>
            </p:cNvSpPr>
            <p:nvPr userDrawn="1"/>
          </p:nvSpPr>
          <p:spPr bwMode="auto">
            <a:xfrm>
              <a:off x="10063163" y="2251075"/>
              <a:ext cx="855663" cy="855663"/>
            </a:xfrm>
            <a:prstGeom prst="ellipse">
              <a:avLst/>
            </a:pr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dirty="0">
                <a:solidFill>
                  <a:srgbClr val="000000"/>
                </a:solidFill>
              </a:endParaRPr>
            </a:p>
          </p:txBody>
        </p:sp>
        <p:sp>
          <p:nvSpPr>
            <p:cNvPr id="67" name="Freeform 254"/>
            <p:cNvSpPr>
              <a:spLocks/>
            </p:cNvSpPr>
            <p:nvPr userDrawn="1"/>
          </p:nvSpPr>
          <p:spPr bwMode="auto">
            <a:xfrm>
              <a:off x="9767888" y="4264025"/>
              <a:ext cx="523875" cy="417513"/>
            </a:xfrm>
            <a:custGeom>
              <a:avLst/>
              <a:gdLst>
                <a:gd name="T0" fmla="*/ 69 w 85"/>
                <a:gd name="T1" fmla="*/ 0 h 68"/>
                <a:gd name="T2" fmla="*/ 69 w 85"/>
                <a:gd name="T3" fmla="*/ 30 h 68"/>
                <a:gd name="T4" fmla="*/ 1 w 85"/>
                <a:gd name="T5" fmla="*/ 30 h 68"/>
                <a:gd name="T6" fmla="*/ 0 w 85"/>
                <a:gd name="T7" fmla="*/ 34 h 68"/>
                <a:gd name="T8" fmla="*/ 8 w 85"/>
                <a:gd name="T9" fmla="*/ 58 h 68"/>
                <a:gd name="T10" fmla="*/ 69 w 85"/>
                <a:gd name="T11" fmla="*/ 58 h 68"/>
                <a:gd name="T12" fmla="*/ 69 w 85"/>
                <a:gd name="T13" fmla="*/ 68 h 68"/>
                <a:gd name="T14" fmla="*/ 85 w 85"/>
                <a:gd name="T15" fmla="*/ 34 h 68"/>
                <a:gd name="T16" fmla="*/ 69 w 85"/>
                <a:gd name="T17"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68">
                  <a:moveTo>
                    <a:pt x="69" y="0"/>
                  </a:moveTo>
                  <a:cubicBezTo>
                    <a:pt x="69" y="30"/>
                    <a:pt x="69" y="30"/>
                    <a:pt x="69" y="30"/>
                  </a:cubicBezTo>
                  <a:cubicBezTo>
                    <a:pt x="1" y="30"/>
                    <a:pt x="1" y="30"/>
                    <a:pt x="1" y="30"/>
                  </a:cubicBezTo>
                  <a:cubicBezTo>
                    <a:pt x="0" y="31"/>
                    <a:pt x="0" y="33"/>
                    <a:pt x="0" y="34"/>
                  </a:cubicBezTo>
                  <a:cubicBezTo>
                    <a:pt x="0" y="43"/>
                    <a:pt x="3" y="51"/>
                    <a:pt x="8" y="58"/>
                  </a:cubicBezTo>
                  <a:cubicBezTo>
                    <a:pt x="69" y="58"/>
                    <a:pt x="69" y="58"/>
                    <a:pt x="69" y="58"/>
                  </a:cubicBezTo>
                  <a:cubicBezTo>
                    <a:pt x="69" y="68"/>
                    <a:pt x="69" y="68"/>
                    <a:pt x="69" y="68"/>
                  </a:cubicBezTo>
                  <a:cubicBezTo>
                    <a:pt x="79" y="60"/>
                    <a:pt x="85" y="48"/>
                    <a:pt x="85" y="34"/>
                  </a:cubicBezTo>
                  <a:cubicBezTo>
                    <a:pt x="85" y="20"/>
                    <a:pt x="79" y="8"/>
                    <a:pt x="69" y="0"/>
                  </a:cubicBezTo>
                </a:path>
              </a:pathLst>
            </a:custGeom>
            <a:solidFill>
              <a:srgbClr val="531A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dirty="0">
                <a:solidFill>
                  <a:srgbClr val="000000"/>
                </a:solidFill>
              </a:endParaRPr>
            </a:p>
          </p:txBody>
        </p:sp>
        <p:sp>
          <p:nvSpPr>
            <p:cNvPr id="68" name="Freeform 255"/>
            <p:cNvSpPr>
              <a:spLocks/>
            </p:cNvSpPr>
            <p:nvPr userDrawn="1"/>
          </p:nvSpPr>
          <p:spPr bwMode="auto">
            <a:xfrm>
              <a:off x="9774238" y="4208462"/>
              <a:ext cx="419100" cy="239713"/>
            </a:xfrm>
            <a:custGeom>
              <a:avLst/>
              <a:gdLst>
                <a:gd name="T0" fmla="*/ 42 w 68"/>
                <a:gd name="T1" fmla="*/ 0 h 39"/>
                <a:gd name="T2" fmla="*/ 0 w 68"/>
                <a:gd name="T3" fmla="*/ 39 h 39"/>
                <a:gd name="T4" fmla="*/ 68 w 68"/>
                <a:gd name="T5" fmla="*/ 39 h 39"/>
                <a:gd name="T6" fmla="*/ 68 w 68"/>
                <a:gd name="T7" fmla="*/ 9 h 39"/>
                <a:gd name="T8" fmla="*/ 42 w 68"/>
                <a:gd name="T9" fmla="*/ 0 h 39"/>
              </a:gdLst>
              <a:ahLst/>
              <a:cxnLst>
                <a:cxn ang="0">
                  <a:pos x="T0" y="T1"/>
                </a:cxn>
                <a:cxn ang="0">
                  <a:pos x="T2" y="T3"/>
                </a:cxn>
                <a:cxn ang="0">
                  <a:pos x="T4" y="T5"/>
                </a:cxn>
                <a:cxn ang="0">
                  <a:pos x="T6" y="T7"/>
                </a:cxn>
                <a:cxn ang="0">
                  <a:pos x="T8" y="T9"/>
                </a:cxn>
              </a:cxnLst>
              <a:rect l="0" t="0" r="r" b="b"/>
              <a:pathLst>
                <a:path w="68" h="39">
                  <a:moveTo>
                    <a:pt x="42" y="0"/>
                  </a:moveTo>
                  <a:cubicBezTo>
                    <a:pt x="20" y="0"/>
                    <a:pt x="2" y="17"/>
                    <a:pt x="0" y="39"/>
                  </a:cubicBezTo>
                  <a:cubicBezTo>
                    <a:pt x="68" y="39"/>
                    <a:pt x="68" y="39"/>
                    <a:pt x="68" y="39"/>
                  </a:cubicBezTo>
                  <a:cubicBezTo>
                    <a:pt x="68" y="9"/>
                    <a:pt x="68" y="9"/>
                    <a:pt x="68" y="9"/>
                  </a:cubicBezTo>
                  <a:cubicBezTo>
                    <a:pt x="61" y="4"/>
                    <a:pt x="52" y="0"/>
                    <a:pt x="42"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dirty="0">
                <a:solidFill>
                  <a:srgbClr val="000000"/>
                </a:solidFill>
              </a:endParaRPr>
            </a:p>
          </p:txBody>
        </p:sp>
        <p:sp>
          <p:nvSpPr>
            <p:cNvPr id="69" name="Freeform 256"/>
            <p:cNvSpPr>
              <a:spLocks/>
            </p:cNvSpPr>
            <p:nvPr userDrawn="1"/>
          </p:nvSpPr>
          <p:spPr bwMode="auto">
            <a:xfrm>
              <a:off x="9817100" y="4621212"/>
              <a:ext cx="376238" cy="109538"/>
            </a:xfrm>
            <a:custGeom>
              <a:avLst/>
              <a:gdLst>
                <a:gd name="T0" fmla="*/ 61 w 61"/>
                <a:gd name="T1" fmla="*/ 0 h 18"/>
                <a:gd name="T2" fmla="*/ 0 w 61"/>
                <a:gd name="T3" fmla="*/ 0 h 18"/>
                <a:gd name="T4" fmla="*/ 35 w 61"/>
                <a:gd name="T5" fmla="*/ 18 h 18"/>
                <a:gd name="T6" fmla="*/ 61 w 61"/>
                <a:gd name="T7" fmla="*/ 10 h 18"/>
                <a:gd name="T8" fmla="*/ 61 w 61"/>
                <a:gd name="T9" fmla="*/ 0 h 18"/>
              </a:gdLst>
              <a:ahLst/>
              <a:cxnLst>
                <a:cxn ang="0">
                  <a:pos x="T0" y="T1"/>
                </a:cxn>
                <a:cxn ang="0">
                  <a:pos x="T2" y="T3"/>
                </a:cxn>
                <a:cxn ang="0">
                  <a:pos x="T4" y="T5"/>
                </a:cxn>
                <a:cxn ang="0">
                  <a:pos x="T6" y="T7"/>
                </a:cxn>
                <a:cxn ang="0">
                  <a:pos x="T8" y="T9"/>
                </a:cxn>
              </a:cxnLst>
              <a:rect l="0" t="0" r="r" b="b"/>
              <a:pathLst>
                <a:path w="61" h="18">
                  <a:moveTo>
                    <a:pt x="61" y="0"/>
                  </a:moveTo>
                  <a:cubicBezTo>
                    <a:pt x="0" y="0"/>
                    <a:pt x="0" y="0"/>
                    <a:pt x="0" y="0"/>
                  </a:cubicBezTo>
                  <a:cubicBezTo>
                    <a:pt x="8" y="11"/>
                    <a:pt x="20" y="18"/>
                    <a:pt x="35" y="18"/>
                  </a:cubicBezTo>
                  <a:cubicBezTo>
                    <a:pt x="45" y="18"/>
                    <a:pt x="54" y="15"/>
                    <a:pt x="61" y="10"/>
                  </a:cubicBezTo>
                  <a:cubicBezTo>
                    <a:pt x="61" y="0"/>
                    <a:pt x="61" y="0"/>
                    <a:pt x="61"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dirty="0">
                <a:solidFill>
                  <a:srgbClr val="000000"/>
                </a:solidFill>
              </a:endParaRPr>
            </a:p>
          </p:txBody>
        </p:sp>
        <p:sp>
          <p:nvSpPr>
            <p:cNvPr id="70" name="Oval 257"/>
            <p:cNvSpPr>
              <a:spLocks noChangeArrowheads="1"/>
            </p:cNvSpPr>
            <p:nvPr userDrawn="1"/>
          </p:nvSpPr>
          <p:spPr bwMode="auto">
            <a:xfrm>
              <a:off x="9718675" y="4159250"/>
              <a:ext cx="523875" cy="522288"/>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dirty="0">
                <a:solidFill>
                  <a:srgbClr val="000000"/>
                </a:solidFill>
              </a:endParaRPr>
            </a:p>
          </p:txBody>
        </p:sp>
        <p:sp>
          <p:nvSpPr>
            <p:cNvPr id="72" name="Freeform 259"/>
            <p:cNvSpPr>
              <a:spLocks noEditPoints="1"/>
            </p:cNvSpPr>
            <p:nvPr userDrawn="1"/>
          </p:nvSpPr>
          <p:spPr bwMode="auto">
            <a:xfrm>
              <a:off x="9190038" y="2879725"/>
              <a:ext cx="522288" cy="423863"/>
            </a:xfrm>
            <a:custGeom>
              <a:avLst/>
              <a:gdLst>
                <a:gd name="T0" fmla="*/ 54 w 85"/>
                <a:gd name="T1" fmla="*/ 67 h 69"/>
                <a:gd name="T2" fmla="*/ 31 w 85"/>
                <a:gd name="T3" fmla="*/ 67 h 69"/>
                <a:gd name="T4" fmla="*/ 42 w 85"/>
                <a:gd name="T5" fmla="*/ 69 h 69"/>
                <a:gd name="T6" fmla="*/ 54 w 85"/>
                <a:gd name="T7" fmla="*/ 67 h 69"/>
                <a:gd name="T8" fmla="*/ 76 w 85"/>
                <a:gd name="T9" fmla="*/ 0 h 69"/>
                <a:gd name="T10" fmla="*/ 9 w 85"/>
                <a:gd name="T11" fmla="*/ 0 h 69"/>
                <a:gd name="T12" fmla="*/ 0 w 85"/>
                <a:gd name="T13" fmla="*/ 26 h 69"/>
                <a:gd name="T14" fmla="*/ 0 w 85"/>
                <a:gd name="T15" fmla="*/ 28 h 69"/>
                <a:gd name="T16" fmla="*/ 85 w 85"/>
                <a:gd name="T17" fmla="*/ 28 h 69"/>
                <a:gd name="T18" fmla="*/ 85 w 85"/>
                <a:gd name="T19" fmla="*/ 26 h 69"/>
                <a:gd name="T20" fmla="*/ 76 w 85"/>
                <a:gd name="T21"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5" h="69">
                  <a:moveTo>
                    <a:pt x="54" y="67"/>
                  </a:moveTo>
                  <a:cubicBezTo>
                    <a:pt x="31" y="67"/>
                    <a:pt x="31" y="67"/>
                    <a:pt x="31" y="67"/>
                  </a:cubicBezTo>
                  <a:cubicBezTo>
                    <a:pt x="35" y="68"/>
                    <a:pt x="38" y="69"/>
                    <a:pt x="42" y="69"/>
                  </a:cubicBezTo>
                  <a:cubicBezTo>
                    <a:pt x="47" y="69"/>
                    <a:pt x="50" y="68"/>
                    <a:pt x="54" y="67"/>
                  </a:cubicBezTo>
                  <a:moveTo>
                    <a:pt x="76" y="0"/>
                  </a:moveTo>
                  <a:cubicBezTo>
                    <a:pt x="9" y="0"/>
                    <a:pt x="9" y="0"/>
                    <a:pt x="9" y="0"/>
                  </a:cubicBezTo>
                  <a:cubicBezTo>
                    <a:pt x="3" y="7"/>
                    <a:pt x="0" y="16"/>
                    <a:pt x="0" y="26"/>
                  </a:cubicBezTo>
                  <a:cubicBezTo>
                    <a:pt x="0" y="27"/>
                    <a:pt x="0" y="27"/>
                    <a:pt x="0" y="28"/>
                  </a:cubicBezTo>
                  <a:cubicBezTo>
                    <a:pt x="85" y="28"/>
                    <a:pt x="85" y="28"/>
                    <a:pt x="85" y="28"/>
                  </a:cubicBezTo>
                  <a:cubicBezTo>
                    <a:pt x="85" y="27"/>
                    <a:pt x="85" y="27"/>
                    <a:pt x="85" y="26"/>
                  </a:cubicBezTo>
                  <a:cubicBezTo>
                    <a:pt x="85" y="16"/>
                    <a:pt x="82" y="7"/>
                    <a:pt x="76" y="0"/>
                  </a:cubicBezTo>
                </a:path>
              </a:pathLst>
            </a:custGeom>
            <a:solidFill>
              <a:srgbClr val="531A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dirty="0">
                <a:solidFill>
                  <a:srgbClr val="000000"/>
                </a:solidFill>
              </a:endParaRPr>
            </a:p>
          </p:txBody>
        </p:sp>
        <p:sp>
          <p:nvSpPr>
            <p:cNvPr id="73" name="Freeform 260"/>
            <p:cNvSpPr>
              <a:spLocks/>
            </p:cNvSpPr>
            <p:nvPr userDrawn="1"/>
          </p:nvSpPr>
          <p:spPr bwMode="auto">
            <a:xfrm>
              <a:off x="9245600" y="2774950"/>
              <a:ext cx="411163" cy="104775"/>
            </a:xfrm>
            <a:custGeom>
              <a:avLst/>
              <a:gdLst>
                <a:gd name="T0" fmla="*/ 33 w 67"/>
                <a:gd name="T1" fmla="*/ 0 h 17"/>
                <a:gd name="T2" fmla="*/ 0 w 67"/>
                <a:gd name="T3" fmla="*/ 17 h 17"/>
                <a:gd name="T4" fmla="*/ 67 w 67"/>
                <a:gd name="T5" fmla="*/ 17 h 17"/>
                <a:gd name="T6" fmla="*/ 33 w 67"/>
                <a:gd name="T7" fmla="*/ 0 h 17"/>
              </a:gdLst>
              <a:ahLst/>
              <a:cxnLst>
                <a:cxn ang="0">
                  <a:pos x="T0" y="T1"/>
                </a:cxn>
                <a:cxn ang="0">
                  <a:pos x="T2" y="T3"/>
                </a:cxn>
                <a:cxn ang="0">
                  <a:pos x="T4" y="T5"/>
                </a:cxn>
                <a:cxn ang="0">
                  <a:pos x="T6" y="T7"/>
                </a:cxn>
              </a:cxnLst>
              <a:rect l="0" t="0" r="r" b="b"/>
              <a:pathLst>
                <a:path w="67" h="17">
                  <a:moveTo>
                    <a:pt x="33" y="0"/>
                  </a:moveTo>
                  <a:cubicBezTo>
                    <a:pt x="20" y="0"/>
                    <a:pt x="8" y="7"/>
                    <a:pt x="0" y="17"/>
                  </a:cubicBezTo>
                  <a:cubicBezTo>
                    <a:pt x="67" y="17"/>
                    <a:pt x="67" y="17"/>
                    <a:pt x="67" y="17"/>
                  </a:cubicBezTo>
                  <a:cubicBezTo>
                    <a:pt x="59" y="7"/>
                    <a:pt x="47" y="0"/>
                    <a:pt x="33"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dirty="0">
                <a:solidFill>
                  <a:srgbClr val="000000"/>
                </a:solidFill>
              </a:endParaRPr>
            </a:p>
          </p:txBody>
        </p:sp>
        <p:sp>
          <p:nvSpPr>
            <p:cNvPr id="74" name="Freeform 261"/>
            <p:cNvSpPr>
              <a:spLocks/>
            </p:cNvSpPr>
            <p:nvPr userDrawn="1"/>
          </p:nvSpPr>
          <p:spPr bwMode="auto">
            <a:xfrm>
              <a:off x="9190038" y="3051175"/>
              <a:ext cx="522288" cy="239713"/>
            </a:xfrm>
            <a:custGeom>
              <a:avLst/>
              <a:gdLst>
                <a:gd name="T0" fmla="*/ 85 w 85"/>
                <a:gd name="T1" fmla="*/ 0 h 39"/>
                <a:gd name="T2" fmla="*/ 0 w 85"/>
                <a:gd name="T3" fmla="*/ 0 h 39"/>
                <a:gd name="T4" fmla="*/ 31 w 85"/>
                <a:gd name="T5" fmla="*/ 39 h 39"/>
                <a:gd name="T6" fmla="*/ 54 w 85"/>
                <a:gd name="T7" fmla="*/ 39 h 39"/>
                <a:gd name="T8" fmla="*/ 85 w 85"/>
                <a:gd name="T9" fmla="*/ 0 h 39"/>
              </a:gdLst>
              <a:ahLst/>
              <a:cxnLst>
                <a:cxn ang="0">
                  <a:pos x="T0" y="T1"/>
                </a:cxn>
                <a:cxn ang="0">
                  <a:pos x="T2" y="T3"/>
                </a:cxn>
                <a:cxn ang="0">
                  <a:pos x="T4" y="T5"/>
                </a:cxn>
                <a:cxn ang="0">
                  <a:pos x="T6" y="T7"/>
                </a:cxn>
                <a:cxn ang="0">
                  <a:pos x="T8" y="T9"/>
                </a:cxn>
              </a:cxnLst>
              <a:rect l="0" t="0" r="r" b="b"/>
              <a:pathLst>
                <a:path w="85" h="39">
                  <a:moveTo>
                    <a:pt x="85" y="0"/>
                  </a:moveTo>
                  <a:cubicBezTo>
                    <a:pt x="0" y="0"/>
                    <a:pt x="0" y="0"/>
                    <a:pt x="0" y="0"/>
                  </a:cubicBezTo>
                  <a:cubicBezTo>
                    <a:pt x="1" y="19"/>
                    <a:pt x="14" y="34"/>
                    <a:pt x="31" y="39"/>
                  </a:cubicBezTo>
                  <a:cubicBezTo>
                    <a:pt x="54" y="39"/>
                    <a:pt x="54" y="39"/>
                    <a:pt x="54" y="39"/>
                  </a:cubicBezTo>
                  <a:cubicBezTo>
                    <a:pt x="71" y="34"/>
                    <a:pt x="84" y="19"/>
                    <a:pt x="85"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dirty="0">
                <a:solidFill>
                  <a:srgbClr val="000000"/>
                </a:solidFill>
              </a:endParaRPr>
            </a:p>
          </p:txBody>
        </p:sp>
        <p:sp>
          <p:nvSpPr>
            <p:cNvPr id="75" name="Oval 262"/>
            <p:cNvSpPr>
              <a:spLocks noChangeArrowheads="1"/>
            </p:cNvSpPr>
            <p:nvPr userDrawn="1"/>
          </p:nvSpPr>
          <p:spPr bwMode="auto">
            <a:xfrm>
              <a:off x="9091613" y="2682875"/>
              <a:ext cx="522288" cy="522288"/>
            </a:xfrm>
            <a:prstGeom prst="ellipse">
              <a:avLst/>
            </a:pr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dirty="0">
                <a:solidFill>
                  <a:srgbClr val="000000"/>
                </a:solidFill>
              </a:endParaRPr>
            </a:p>
          </p:txBody>
        </p:sp>
        <p:sp>
          <p:nvSpPr>
            <p:cNvPr id="77" name="Freeform 264"/>
            <p:cNvSpPr>
              <a:spLocks/>
            </p:cNvSpPr>
            <p:nvPr userDrawn="1"/>
          </p:nvSpPr>
          <p:spPr bwMode="auto">
            <a:xfrm>
              <a:off x="8943975" y="4860925"/>
              <a:ext cx="603250" cy="177800"/>
            </a:xfrm>
            <a:custGeom>
              <a:avLst/>
              <a:gdLst>
                <a:gd name="T0" fmla="*/ 62 w 98"/>
                <a:gd name="T1" fmla="*/ 0 h 29"/>
                <a:gd name="T2" fmla="*/ 36 w 98"/>
                <a:gd name="T3" fmla="*/ 0 h 29"/>
                <a:gd name="T4" fmla="*/ 0 w 98"/>
                <a:gd name="T5" fmla="*/ 29 h 29"/>
                <a:gd name="T6" fmla="*/ 98 w 98"/>
                <a:gd name="T7" fmla="*/ 29 h 29"/>
                <a:gd name="T8" fmla="*/ 62 w 98"/>
                <a:gd name="T9" fmla="*/ 0 h 29"/>
              </a:gdLst>
              <a:ahLst/>
              <a:cxnLst>
                <a:cxn ang="0">
                  <a:pos x="T0" y="T1"/>
                </a:cxn>
                <a:cxn ang="0">
                  <a:pos x="T2" y="T3"/>
                </a:cxn>
                <a:cxn ang="0">
                  <a:pos x="T4" y="T5"/>
                </a:cxn>
                <a:cxn ang="0">
                  <a:pos x="T6" y="T7"/>
                </a:cxn>
                <a:cxn ang="0">
                  <a:pos x="T8" y="T9"/>
                </a:cxn>
              </a:cxnLst>
              <a:rect l="0" t="0" r="r" b="b"/>
              <a:pathLst>
                <a:path w="98" h="29">
                  <a:moveTo>
                    <a:pt x="62" y="0"/>
                  </a:moveTo>
                  <a:cubicBezTo>
                    <a:pt x="36" y="0"/>
                    <a:pt x="36" y="0"/>
                    <a:pt x="36" y="0"/>
                  </a:cubicBezTo>
                  <a:cubicBezTo>
                    <a:pt x="20" y="4"/>
                    <a:pt x="7" y="15"/>
                    <a:pt x="0" y="29"/>
                  </a:cubicBezTo>
                  <a:cubicBezTo>
                    <a:pt x="98" y="29"/>
                    <a:pt x="98" y="29"/>
                    <a:pt x="98" y="29"/>
                  </a:cubicBezTo>
                  <a:cubicBezTo>
                    <a:pt x="91" y="15"/>
                    <a:pt x="78" y="4"/>
                    <a:pt x="62" y="0"/>
                  </a:cubicBezTo>
                </a:path>
              </a:pathLst>
            </a:custGeom>
            <a:solidFill>
              <a:srgbClr val="531A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dirty="0">
                <a:solidFill>
                  <a:srgbClr val="000000"/>
                </a:solidFill>
              </a:endParaRPr>
            </a:p>
          </p:txBody>
        </p:sp>
        <p:sp>
          <p:nvSpPr>
            <p:cNvPr id="78" name="Freeform 265"/>
            <p:cNvSpPr>
              <a:spLocks/>
            </p:cNvSpPr>
            <p:nvPr userDrawn="1"/>
          </p:nvSpPr>
          <p:spPr bwMode="auto">
            <a:xfrm>
              <a:off x="9164638" y="4854575"/>
              <a:ext cx="160338" cy="6350"/>
            </a:xfrm>
            <a:custGeom>
              <a:avLst/>
              <a:gdLst>
                <a:gd name="T0" fmla="*/ 13 w 26"/>
                <a:gd name="T1" fmla="*/ 0 h 1"/>
                <a:gd name="T2" fmla="*/ 0 w 26"/>
                <a:gd name="T3" fmla="*/ 1 h 1"/>
                <a:gd name="T4" fmla="*/ 26 w 26"/>
                <a:gd name="T5" fmla="*/ 1 h 1"/>
                <a:gd name="T6" fmla="*/ 13 w 26"/>
                <a:gd name="T7" fmla="*/ 0 h 1"/>
              </a:gdLst>
              <a:ahLst/>
              <a:cxnLst>
                <a:cxn ang="0">
                  <a:pos x="T0" y="T1"/>
                </a:cxn>
                <a:cxn ang="0">
                  <a:pos x="T2" y="T3"/>
                </a:cxn>
                <a:cxn ang="0">
                  <a:pos x="T4" y="T5"/>
                </a:cxn>
                <a:cxn ang="0">
                  <a:pos x="T6" y="T7"/>
                </a:cxn>
              </a:cxnLst>
              <a:rect l="0" t="0" r="r" b="b"/>
              <a:pathLst>
                <a:path w="26" h="1">
                  <a:moveTo>
                    <a:pt x="13" y="0"/>
                  </a:moveTo>
                  <a:cubicBezTo>
                    <a:pt x="8" y="0"/>
                    <a:pt x="4" y="0"/>
                    <a:pt x="0" y="1"/>
                  </a:cubicBezTo>
                  <a:cubicBezTo>
                    <a:pt x="26" y="1"/>
                    <a:pt x="26" y="1"/>
                    <a:pt x="26" y="1"/>
                  </a:cubicBezTo>
                  <a:cubicBezTo>
                    <a:pt x="22" y="0"/>
                    <a:pt x="17" y="0"/>
                    <a:pt x="13"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dirty="0">
                <a:solidFill>
                  <a:srgbClr val="000000"/>
                </a:solidFill>
              </a:endParaRPr>
            </a:p>
          </p:txBody>
        </p:sp>
        <p:sp>
          <p:nvSpPr>
            <p:cNvPr id="79" name="Freeform 266"/>
            <p:cNvSpPr>
              <a:spLocks/>
            </p:cNvSpPr>
            <p:nvPr userDrawn="1"/>
          </p:nvSpPr>
          <p:spPr bwMode="auto">
            <a:xfrm>
              <a:off x="8918575" y="5278437"/>
              <a:ext cx="652463" cy="228600"/>
            </a:xfrm>
            <a:custGeom>
              <a:avLst/>
              <a:gdLst>
                <a:gd name="T0" fmla="*/ 106 w 106"/>
                <a:gd name="T1" fmla="*/ 0 h 37"/>
                <a:gd name="T2" fmla="*/ 0 w 106"/>
                <a:gd name="T3" fmla="*/ 0 h 37"/>
                <a:gd name="T4" fmla="*/ 32 w 106"/>
                <a:gd name="T5" fmla="*/ 36 h 37"/>
                <a:gd name="T6" fmla="*/ 32 w 106"/>
                <a:gd name="T7" fmla="*/ 24 h 37"/>
                <a:gd name="T8" fmla="*/ 71 w 106"/>
                <a:gd name="T9" fmla="*/ 24 h 37"/>
                <a:gd name="T10" fmla="*/ 71 w 106"/>
                <a:gd name="T11" fmla="*/ 37 h 37"/>
                <a:gd name="T12" fmla="*/ 106 w 106"/>
                <a:gd name="T13" fmla="*/ 0 h 37"/>
              </a:gdLst>
              <a:ahLst/>
              <a:cxnLst>
                <a:cxn ang="0">
                  <a:pos x="T0" y="T1"/>
                </a:cxn>
                <a:cxn ang="0">
                  <a:pos x="T2" y="T3"/>
                </a:cxn>
                <a:cxn ang="0">
                  <a:pos x="T4" y="T5"/>
                </a:cxn>
                <a:cxn ang="0">
                  <a:pos x="T6" y="T7"/>
                </a:cxn>
                <a:cxn ang="0">
                  <a:pos x="T8" y="T9"/>
                </a:cxn>
                <a:cxn ang="0">
                  <a:pos x="T10" y="T11"/>
                </a:cxn>
                <a:cxn ang="0">
                  <a:pos x="T12" y="T13"/>
                </a:cxn>
              </a:cxnLst>
              <a:rect l="0" t="0" r="r" b="b"/>
              <a:pathLst>
                <a:path w="106" h="37">
                  <a:moveTo>
                    <a:pt x="106" y="0"/>
                  </a:moveTo>
                  <a:cubicBezTo>
                    <a:pt x="0" y="0"/>
                    <a:pt x="0" y="0"/>
                    <a:pt x="0" y="0"/>
                  </a:cubicBezTo>
                  <a:cubicBezTo>
                    <a:pt x="4" y="16"/>
                    <a:pt x="16" y="30"/>
                    <a:pt x="32" y="36"/>
                  </a:cubicBezTo>
                  <a:cubicBezTo>
                    <a:pt x="32" y="24"/>
                    <a:pt x="32" y="24"/>
                    <a:pt x="32" y="24"/>
                  </a:cubicBezTo>
                  <a:cubicBezTo>
                    <a:pt x="71" y="24"/>
                    <a:pt x="71" y="24"/>
                    <a:pt x="71" y="24"/>
                  </a:cubicBezTo>
                  <a:cubicBezTo>
                    <a:pt x="71" y="37"/>
                    <a:pt x="71" y="37"/>
                    <a:pt x="71" y="37"/>
                  </a:cubicBezTo>
                  <a:cubicBezTo>
                    <a:pt x="88" y="31"/>
                    <a:pt x="101" y="17"/>
                    <a:pt x="106" y="0"/>
                  </a:cubicBezTo>
                </a:path>
              </a:pathLst>
            </a:custGeom>
            <a:solidFill>
              <a:srgbClr val="531A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dirty="0">
                <a:solidFill>
                  <a:srgbClr val="000000"/>
                </a:solidFill>
              </a:endParaRPr>
            </a:p>
          </p:txBody>
        </p:sp>
        <p:sp>
          <p:nvSpPr>
            <p:cNvPr id="80" name="Freeform 267"/>
            <p:cNvSpPr>
              <a:spLocks/>
            </p:cNvSpPr>
            <p:nvPr userDrawn="1"/>
          </p:nvSpPr>
          <p:spPr bwMode="auto">
            <a:xfrm>
              <a:off x="9115425" y="5426075"/>
              <a:ext cx="241300" cy="98425"/>
            </a:xfrm>
            <a:custGeom>
              <a:avLst/>
              <a:gdLst>
                <a:gd name="T0" fmla="*/ 39 w 39"/>
                <a:gd name="T1" fmla="*/ 0 h 16"/>
                <a:gd name="T2" fmla="*/ 0 w 39"/>
                <a:gd name="T3" fmla="*/ 0 h 16"/>
                <a:gd name="T4" fmla="*/ 0 w 39"/>
                <a:gd name="T5" fmla="*/ 12 h 16"/>
                <a:gd name="T6" fmla="*/ 21 w 39"/>
                <a:gd name="T7" fmla="*/ 16 h 16"/>
                <a:gd name="T8" fmla="*/ 39 w 39"/>
                <a:gd name="T9" fmla="*/ 13 h 16"/>
                <a:gd name="T10" fmla="*/ 39 w 39"/>
                <a:gd name="T11" fmla="*/ 0 h 16"/>
              </a:gdLst>
              <a:ahLst/>
              <a:cxnLst>
                <a:cxn ang="0">
                  <a:pos x="T0" y="T1"/>
                </a:cxn>
                <a:cxn ang="0">
                  <a:pos x="T2" y="T3"/>
                </a:cxn>
                <a:cxn ang="0">
                  <a:pos x="T4" y="T5"/>
                </a:cxn>
                <a:cxn ang="0">
                  <a:pos x="T6" y="T7"/>
                </a:cxn>
                <a:cxn ang="0">
                  <a:pos x="T8" y="T9"/>
                </a:cxn>
                <a:cxn ang="0">
                  <a:pos x="T10" y="T11"/>
                </a:cxn>
              </a:cxnLst>
              <a:rect l="0" t="0" r="r" b="b"/>
              <a:pathLst>
                <a:path w="39" h="16">
                  <a:moveTo>
                    <a:pt x="39" y="0"/>
                  </a:moveTo>
                  <a:cubicBezTo>
                    <a:pt x="0" y="0"/>
                    <a:pt x="0" y="0"/>
                    <a:pt x="0" y="0"/>
                  </a:cubicBezTo>
                  <a:cubicBezTo>
                    <a:pt x="0" y="12"/>
                    <a:pt x="0" y="12"/>
                    <a:pt x="0" y="12"/>
                  </a:cubicBezTo>
                  <a:cubicBezTo>
                    <a:pt x="7" y="15"/>
                    <a:pt x="14" y="16"/>
                    <a:pt x="21" y="16"/>
                  </a:cubicBezTo>
                  <a:cubicBezTo>
                    <a:pt x="27" y="16"/>
                    <a:pt x="34" y="15"/>
                    <a:pt x="39" y="13"/>
                  </a:cubicBezTo>
                  <a:cubicBezTo>
                    <a:pt x="39" y="0"/>
                    <a:pt x="39" y="0"/>
                    <a:pt x="39"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dirty="0">
                <a:solidFill>
                  <a:srgbClr val="000000"/>
                </a:solidFill>
              </a:endParaRPr>
            </a:p>
          </p:txBody>
        </p:sp>
        <p:sp>
          <p:nvSpPr>
            <p:cNvPr id="81" name="Freeform 268"/>
            <p:cNvSpPr>
              <a:spLocks/>
            </p:cNvSpPr>
            <p:nvPr userDrawn="1"/>
          </p:nvSpPr>
          <p:spPr bwMode="auto">
            <a:xfrm>
              <a:off x="8907463" y="5038725"/>
              <a:ext cx="676275" cy="239713"/>
            </a:xfrm>
            <a:custGeom>
              <a:avLst/>
              <a:gdLst>
                <a:gd name="T0" fmla="*/ 104 w 110"/>
                <a:gd name="T1" fmla="*/ 0 h 39"/>
                <a:gd name="T2" fmla="*/ 6 w 110"/>
                <a:gd name="T3" fmla="*/ 0 h 39"/>
                <a:gd name="T4" fmla="*/ 0 w 110"/>
                <a:gd name="T5" fmla="*/ 25 h 39"/>
                <a:gd name="T6" fmla="*/ 2 w 110"/>
                <a:gd name="T7" fmla="*/ 39 h 39"/>
                <a:gd name="T8" fmla="*/ 108 w 110"/>
                <a:gd name="T9" fmla="*/ 39 h 39"/>
                <a:gd name="T10" fmla="*/ 110 w 110"/>
                <a:gd name="T11" fmla="*/ 25 h 39"/>
                <a:gd name="T12" fmla="*/ 104 w 110"/>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10" h="39">
                  <a:moveTo>
                    <a:pt x="104" y="0"/>
                  </a:moveTo>
                  <a:cubicBezTo>
                    <a:pt x="6" y="0"/>
                    <a:pt x="6" y="0"/>
                    <a:pt x="6" y="0"/>
                  </a:cubicBezTo>
                  <a:cubicBezTo>
                    <a:pt x="2" y="7"/>
                    <a:pt x="0" y="16"/>
                    <a:pt x="0" y="25"/>
                  </a:cubicBezTo>
                  <a:cubicBezTo>
                    <a:pt x="0" y="29"/>
                    <a:pt x="1" y="34"/>
                    <a:pt x="2" y="39"/>
                  </a:cubicBezTo>
                  <a:cubicBezTo>
                    <a:pt x="108" y="39"/>
                    <a:pt x="108" y="39"/>
                    <a:pt x="108" y="39"/>
                  </a:cubicBezTo>
                  <a:cubicBezTo>
                    <a:pt x="109" y="34"/>
                    <a:pt x="110" y="29"/>
                    <a:pt x="110" y="25"/>
                  </a:cubicBezTo>
                  <a:cubicBezTo>
                    <a:pt x="110" y="16"/>
                    <a:pt x="108" y="7"/>
                    <a:pt x="104"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dirty="0">
                <a:solidFill>
                  <a:srgbClr val="000000"/>
                </a:solidFill>
              </a:endParaRPr>
            </a:p>
          </p:txBody>
        </p:sp>
        <p:sp>
          <p:nvSpPr>
            <p:cNvPr id="82" name="Oval 269"/>
            <p:cNvSpPr>
              <a:spLocks noChangeArrowheads="1"/>
            </p:cNvSpPr>
            <p:nvPr userDrawn="1"/>
          </p:nvSpPr>
          <p:spPr bwMode="auto">
            <a:xfrm>
              <a:off x="8783638" y="4724400"/>
              <a:ext cx="671513" cy="677863"/>
            </a:xfrm>
            <a:prstGeom prst="ellipse">
              <a:avLst/>
            </a:pr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dirty="0">
                <a:solidFill>
                  <a:srgbClr val="000000"/>
                </a:solidFill>
              </a:endParaRPr>
            </a:p>
          </p:txBody>
        </p:sp>
        <p:sp>
          <p:nvSpPr>
            <p:cNvPr id="12" name="Freeform 9"/>
            <p:cNvSpPr>
              <a:spLocks noChangeAspect="1" noEditPoints="1"/>
            </p:cNvSpPr>
            <p:nvPr userDrawn="1"/>
          </p:nvSpPr>
          <p:spPr bwMode="auto">
            <a:xfrm>
              <a:off x="8210826" y="1526687"/>
              <a:ext cx="521239" cy="681315"/>
            </a:xfrm>
            <a:custGeom>
              <a:avLst/>
              <a:gdLst>
                <a:gd name="T0" fmla="*/ 208 w 208"/>
                <a:gd name="T1" fmla="*/ 287 h 300"/>
                <a:gd name="T2" fmla="*/ 195 w 208"/>
                <a:gd name="T3" fmla="*/ 300 h 300"/>
                <a:gd name="T4" fmla="*/ 13 w 208"/>
                <a:gd name="T5" fmla="*/ 300 h 300"/>
                <a:gd name="T6" fmla="*/ 0 w 208"/>
                <a:gd name="T7" fmla="*/ 287 h 300"/>
                <a:gd name="T8" fmla="*/ 0 w 208"/>
                <a:gd name="T9" fmla="*/ 158 h 300"/>
                <a:gd name="T10" fmla="*/ 13 w 208"/>
                <a:gd name="T11" fmla="*/ 145 h 300"/>
                <a:gd name="T12" fmla="*/ 195 w 208"/>
                <a:gd name="T13" fmla="*/ 145 h 300"/>
                <a:gd name="T14" fmla="*/ 208 w 208"/>
                <a:gd name="T15" fmla="*/ 158 h 300"/>
                <a:gd name="T16" fmla="*/ 208 w 208"/>
                <a:gd name="T17" fmla="*/ 287 h 300"/>
                <a:gd name="T18" fmla="*/ 125 w 208"/>
                <a:gd name="T19" fmla="*/ 207 h 300"/>
                <a:gd name="T20" fmla="*/ 104 w 208"/>
                <a:gd name="T21" fmla="*/ 186 h 300"/>
                <a:gd name="T22" fmla="*/ 83 w 208"/>
                <a:gd name="T23" fmla="*/ 207 h 300"/>
                <a:gd name="T24" fmla="*/ 95 w 208"/>
                <a:gd name="T25" fmla="*/ 226 h 300"/>
                <a:gd name="T26" fmla="*/ 83 w 208"/>
                <a:gd name="T27" fmla="*/ 258 h 300"/>
                <a:gd name="T28" fmla="*/ 125 w 208"/>
                <a:gd name="T29" fmla="*/ 258 h 300"/>
                <a:gd name="T30" fmla="*/ 113 w 208"/>
                <a:gd name="T31" fmla="*/ 226 h 300"/>
                <a:gd name="T32" fmla="*/ 125 w 208"/>
                <a:gd name="T33" fmla="*/ 207 h 300"/>
                <a:gd name="T34" fmla="*/ 191 w 208"/>
                <a:gd name="T35" fmla="*/ 81 h 300"/>
                <a:gd name="T36" fmla="*/ 104 w 208"/>
                <a:gd name="T37" fmla="*/ 0 h 300"/>
                <a:gd name="T38" fmla="*/ 17 w 208"/>
                <a:gd name="T39" fmla="*/ 81 h 300"/>
                <a:gd name="T40" fmla="*/ 17 w 208"/>
                <a:gd name="T41" fmla="*/ 134 h 300"/>
                <a:gd name="T42" fmla="*/ 49 w 208"/>
                <a:gd name="T43" fmla="*/ 134 h 300"/>
                <a:gd name="T44" fmla="*/ 49 w 208"/>
                <a:gd name="T45" fmla="*/ 81 h 300"/>
                <a:gd name="T46" fmla="*/ 104 w 208"/>
                <a:gd name="T47" fmla="*/ 32 h 300"/>
                <a:gd name="T48" fmla="*/ 159 w 208"/>
                <a:gd name="T49" fmla="*/ 81 h 300"/>
                <a:gd name="T50" fmla="*/ 159 w 208"/>
                <a:gd name="T51" fmla="*/ 81 h 300"/>
                <a:gd name="T52" fmla="*/ 159 w 208"/>
                <a:gd name="T53" fmla="*/ 134 h 300"/>
                <a:gd name="T54" fmla="*/ 191 w 208"/>
                <a:gd name="T55" fmla="*/ 134 h 300"/>
                <a:gd name="T56" fmla="*/ 191 w 208"/>
                <a:gd name="T57" fmla="*/ 81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08" h="300">
                  <a:moveTo>
                    <a:pt x="208" y="287"/>
                  </a:moveTo>
                  <a:cubicBezTo>
                    <a:pt x="208" y="294"/>
                    <a:pt x="202" y="300"/>
                    <a:pt x="195" y="300"/>
                  </a:cubicBezTo>
                  <a:cubicBezTo>
                    <a:pt x="13" y="300"/>
                    <a:pt x="13" y="300"/>
                    <a:pt x="13" y="300"/>
                  </a:cubicBezTo>
                  <a:cubicBezTo>
                    <a:pt x="6" y="300"/>
                    <a:pt x="0" y="294"/>
                    <a:pt x="0" y="287"/>
                  </a:cubicBezTo>
                  <a:cubicBezTo>
                    <a:pt x="0" y="158"/>
                    <a:pt x="0" y="158"/>
                    <a:pt x="0" y="158"/>
                  </a:cubicBezTo>
                  <a:cubicBezTo>
                    <a:pt x="0" y="151"/>
                    <a:pt x="6" y="145"/>
                    <a:pt x="13" y="145"/>
                  </a:cubicBezTo>
                  <a:cubicBezTo>
                    <a:pt x="195" y="145"/>
                    <a:pt x="195" y="145"/>
                    <a:pt x="195" y="145"/>
                  </a:cubicBezTo>
                  <a:cubicBezTo>
                    <a:pt x="202" y="145"/>
                    <a:pt x="208" y="151"/>
                    <a:pt x="208" y="158"/>
                  </a:cubicBezTo>
                  <a:lnTo>
                    <a:pt x="208" y="287"/>
                  </a:lnTo>
                  <a:close/>
                  <a:moveTo>
                    <a:pt x="125" y="207"/>
                  </a:moveTo>
                  <a:cubicBezTo>
                    <a:pt x="125" y="196"/>
                    <a:pt x="116" y="186"/>
                    <a:pt x="104" y="186"/>
                  </a:cubicBezTo>
                  <a:cubicBezTo>
                    <a:pt x="92" y="186"/>
                    <a:pt x="83" y="196"/>
                    <a:pt x="83" y="207"/>
                  </a:cubicBezTo>
                  <a:cubicBezTo>
                    <a:pt x="83" y="216"/>
                    <a:pt x="88" y="223"/>
                    <a:pt x="95" y="226"/>
                  </a:cubicBezTo>
                  <a:cubicBezTo>
                    <a:pt x="83" y="258"/>
                    <a:pt x="83" y="258"/>
                    <a:pt x="83" y="258"/>
                  </a:cubicBezTo>
                  <a:cubicBezTo>
                    <a:pt x="125" y="258"/>
                    <a:pt x="125" y="258"/>
                    <a:pt x="125" y="258"/>
                  </a:cubicBezTo>
                  <a:cubicBezTo>
                    <a:pt x="113" y="226"/>
                    <a:pt x="113" y="226"/>
                    <a:pt x="113" y="226"/>
                  </a:cubicBezTo>
                  <a:cubicBezTo>
                    <a:pt x="120" y="223"/>
                    <a:pt x="125" y="216"/>
                    <a:pt x="125" y="207"/>
                  </a:cubicBezTo>
                  <a:close/>
                  <a:moveTo>
                    <a:pt x="191" y="81"/>
                  </a:moveTo>
                  <a:cubicBezTo>
                    <a:pt x="191" y="35"/>
                    <a:pt x="152" y="0"/>
                    <a:pt x="104" y="0"/>
                  </a:cubicBezTo>
                  <a:cubicBezTo>
                    <a:pt x="56" y="0"/>
                    <a:pt x="17" y="35"/>
                    <a:pt x="17" y="81"/>
                  </a:cubicBezTo>
                  <a:cubicBezTo>
                    <a:pt x="17" y="134"/>
                    <a:pt x="17" y="134"/>
                    <a:pt x="17" y="134"/>
                  </a:cubicBezTo>
                  <a:cubicBezTo>
                    <a:pt x="49" y="134"/>
                    <a:pt x="49" y="134"/>
                    <a:pt x="49" y="134"/>
                  </a:cubicBezTo>
                  <a:cubicBezTo>
                    <a:pt x="49" y="81"/>
                    <a:pt x="49" y="81"/>
                    <a:pt x="49" y="81"/>
                  </a:cubicBezTo>
                  <a:cubicBezTo>
                    <a:pt x="49" y="55"/>
                    <a:pt x="72" y="33"/>
                    <a:pt x="104" y="32"/>
                  </a:cubicBezTo>
                  <a:cubicBezTo>
                    <a:pt x="136" y="33"/>
                    <a:pt x="159" y="55"/>
                    <a:pt x="159" y="81"/>
                  </a:cubicBezTo>
                  <a:cubicBezTo>
                    <a:pt x="159" y="81"/>
                    <a:pt x="159" y="81"/>
                    <a:pt x="159" y="81"/>
                  </a:cubicBezTo>
                  <a:cubicBezTo>
                    <a:pt x="159" y="134"/>
                    <a:pt x="159" y="134"/>
                    <a:pt x="159" y="134"/>
                  </a:cubicBezTo>
                  <a:cubicBezTo>
                    <a:pt x="191" y="134"/>
                    <a:pt x="191" y="134"/>
                    <a:pt x="191" y="134"/>
                  </a:cubicBezTo>
                  <a:cubicBezTo>
                    <a:pt x="191" y="81"/>
                    <a:pt x="191" y="81"/>
                    <a:pt x="191" y="81"/>
                  </a:cubicBezTo>
                  <a:close/>
                </a:path>
              </a:pathLst>
            </a:custGeom>
            <a:solidFill>
              <a:schemeClr val="bg1"/>
            </a:solidFill>
            <a:ln w="0">
              <a:noFill/>
              <a:prstDash val="solid"/>
              <a:round/>
              <a:headEnd/>
              <a:tailEnd/>
            </a:ln>
            <a:extLst/>
          </p:spPr>
          <p:txBody>
            <a:bodyPr vert="horz" wrap="square" lIns="91440" tIns="45720" rIns="91440" bIns="45720" numCol="1" anchor="t" anchorCtr="0" compatLnSpc="1">
              <a:prstTxWarp prst="textNoShape">
                <a:avLst/>
              </a:prstTxWarp>
            </a:bodyPr>
            <a:lstStyle/>
            <a:p>
              <a:pPr defTabSz="932563"/>
              <a:endParaRPr lang="en-US" sz="1800" dirty="0">
                <a:solidFill>
                  <a:srgbClr val="000000"/>
                </a:solidFill>
              </a:endParaRPr>
            </a:p>
          </p:txBody>
        </p:sp>
        <p:sp>
          <p:nvSpPr>
            <p:cNvPr id="13" name="Freeform 164"/>
            <p:cNvSpPr>
              <a:spLocks noEditPoints="1"/>
            </p:cNvSpPr>
            <p:nvPr userDrawn="1"/>
          </p:nvSpPr>
          <p:spPr bwMode="black">
            <a:xfrm>
              <a:off x="8921038" y="3609462"/>
              <a:ext cx="423322" cy="564869"/>
            </a:xfrm>
            <a:custGeom>
              <a:avLst/>
              <a:gdLst>
                <a:gd name="T0" fmla="*/ 221 w 288"/>
                <a:gd name="T1" fmla="*/ 373 h 399"/>
                <a:gd name="T2" fmla="*/ 194 w 288"/>
                <a:gd name="T3" fmla="*/ 350 h 399"/>
                <a:gd name="T4" fmla="*/ 137 w 288"/>
                <a:gd name="T5" fmla="*/ 150 h 399"/>
                <a:gd name="T6" fmla="*/ 165 w 288"/>
                <a:gd name="T7" fmla="*/ 398 h 399"/>
                <a:gd name="T8" fmla="*/ 94 w 288"/>
                <a:gd name="T9" fmla="*/ 325 h 399"/>
                <a:gd name="T10" fmla="*/ 192 w 288"/>
                <a:gd name="T11" fmla="*/ 269 h 399"/>
                <a:gd name="T12" fmla="*/ 223 w 288"/>
                <a:gd name="T13" fmla="*/ 371 h 399"/>
                <a:gd name="T14" fmla="*/ 135 w 288"/>
                <a:gd name="T15" fmla="*/ 170 h 399"/>
                <a:gd name="T16" fmla="*/ 179 w 288"/>
                <a:gd name="T17" fmla="*/ 395 h 399"/>
                <a:gd name="T18" fmla="*/ 135 w 288"/>
                <a:gd name="T19" fmla="*/ 324 h 399"/>
                <a:gd name="T20" fmla="*/ 154 w 288"/>
                <a:gd name="T21" fmla="*/ 308 h 399"/>
                <a:gd name="T22" fmla="*/ 208 w 288"/>
                <a:gd name="T23" fmla="*/ 382 h 399"/>
                <a:gd name="T24" fmla="*/ 85 w 288"/>
                <a:gd name="T25" fmla="*/ 380 h 399"/>
                <a:gd name="T26" fmla="*/ 143 w 288"/>
                <a:gd name="T27" fmla="*/ 82 h 399"/>
                <a:gd name="T28" fmla="*/ 228 w 288"/>
                <a:gd name="T29" fmla="*/ 288 h 399"/>
                <a:gd name="T30" fmla="*/ 253 w 288"/>
                <a:gd name="T31" fmla="*/ 340 h 399"/>
                <a:gd name="T32" fmla="*/ 247 w 288"/>
                <a:gd name="T33" fmla="*/ 233 h 399"/>
                <a:gd name="T34" fmla="*/ 20 w 288"/>
                <a:gd name="T35" fmla="*/ 263 h 399"/>
                <a:gd name="T36" fmla="*/ 85 w 288"/>
                <a:gd name="T37" fmla="*/ 380 h 399"/>
                <a:gd name="T38" fmla="*/ 219 w 288"/>
                <a:gd name="T39" fmla="*/ 242 h 399"/>
                <a:gd name="T40" fmla="*/ 56 w 288"/>
                <a:gd name="T41" fmla="*/ 305 h 399"/>
                <a:gd name="T42" fmla="*/ 129 w 288"/>
                <a:gd name="T43" fmla="*/ 397 h 399"/>
                <a:gd name="T44" fmla="*/ 137 w 288"/>
                <a:gd name="T45" fmla="*/ 115 h 399"/>
                <a:gd name="T46" fmla="*/ 210 w 288"/>
                <a:gd name="T47" fmla="*/ 334 h 399"/>
                <a:gd name="T48" fmla="*/ 239 w 288"/>
                <a:gd name="T49" fmla="*/ 357 h 399"/>
                <a:gd name="T50" fmla="*/ 0 w 288"/>
                <a:gd name="T51" fmla="*/ 202 h 399"/>
                <a:gd name="T52" fmla="*/ 144 w 288"/>
                <a:gd name="T53" fmla="*/ 51 h 399"/>
                <a:gd name="T54" fmla="*/ 252 w 288"/>
                <a:gd name="T55" fmla="*/ 298 h 399"/>
                <a:gd name="T56" fmla="*/ 266 w 288"/>
                <a:gd name="T57" fmla="*/ 320 h 399"/>
                <a:gd name="T58" fmla="*/ 277 w 288"/>
                <a:gd name="T59" fmla="*/ 221 h 399"/>
                <a:gd name="T60" fmla="*/ 3 w 288"/>
                <a:gd name="T61" fmla="*/ 162 h 399"/>
                <a:gd name="T62" fmla="*/ 0 w 288"/>
                <a:gd name="T63" fmla="*/ 202 h 399"/>
                <a:gd name="T64" fmla="*/ 145 w 288"/>
                <a:gd name="T65" fmla="*/ 0 h 399"/>
                <a:gd name="T66" fmla="*/ 144 w 288"/>
                <a:gd name="T67" fmla="*/ 18 h 399"/>
                <a:gd name="T68" fmla="*/ 142 w 288"/>
                <a:gd name="T69" fmla="*/ 308 h 399"/>
                <a:gd name="T70" fmla="*/ 137 w 288"/>
                <a:gd name="T71" fmla="*/ 201 h 399"/>
                <a:gd name="T72" fmla="*/ 130 w 288"/>
                <a:gd name="T73" fmla="*/ 208 h 399"/>
                <a:gd name="T74" fmla="*/ 142 w 288"/>
                <a:gd name="T75" fmla="*/ 308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8" h="399">
                  <a:moveTo>
                    <a:pt x="223" y="371"/>
                  </a:moveTo>
                  <a:cubicBezTo>
                    <a:pt x="221" y="373"/>
                    <a:pt x="221" y="373"/>
                    <a:pt x="221" y="373"/>
                  </a:cubicBezTo>
                  <a:cubicBezTo>
                    <a:pt x="220" y="374"/>
                    <a:pt x="218" y="375"/>
                    <a:pt x="217" y="376"/>
                  </a:cubicBezTo>
                  <a:cubicBezTo>
                    <a:pt x="215" y="374"/>
                    <a:pt x="205" y="366"/>
                    <a:pt x="194" y="350"/>
                  </a:cubicBezTo>
                  <a:cubicBezTo>
                    <a:pt x="181" y="332"/>
                    <a:pt x="177" y="299"/>
                    <a:pt x="180" y="268"/>
                  </a:cubicBezTo>
                  <a:cubicBezTo>
                    <a:pt x="186" y="212"/>
                    <a:pt x="180" y="148"/>
                    <a:pt x="137" y="150"/>
                  </a:cubicBezTo>
                  <a:cubicBezTo>
                    <a:pt x="90" y="152"/>
                    <a:pt x="69" y="245"/>
                    <a:pt x="106" y="319"/>
                  </a:cubicBezTo>
                  <a:cubicBezTo>
                    <a:pt x="125" y="357"/>
                    <a:pt x="150" y="384"/>
                    <a:pt x="165" y="398"/>
                  </a:cubicBezTo>
                  <a:cubicBezTo>
                    <a:pt x="161" y="398"/>
                    <a:pt x="157" y="399"/>
                    <a:pt x="153" y="399"/>
                  </a:cubicBezTo>
                  <a:cubicBezTo>
                    <a:pt x="137" y="384"/>
                    <a:pt x="115" y="364"/>
                    <a:pt x="94" y="325"/>
                  </a:cubicBezTo>
                  <a:cubicBezTo>
                    <a:pt x="46" y="236"/>
                    <a:pt x="82" y="134"/>
                    <a:pt x="137" y="134"/>
                  </a:cubicBezTo>
                  <a:cubicBezTo>
                    <a:pt x="195" y="134"/>
                    <a:pt x="201" y="201"/>
                    <a:pt x="192" y="269"/>
                  </a:cubicBezTo>
                  <a:cubicBezTo>
                    <a:pt x="188" y="301"/>
                    <a:pt x="191" y="329"/>
                    <a:pt x="202" y="346"/>
                  </a:cubicBezTo>
                  <a:cubicBezTo>
                    <a:pt x="213" y="363"/>
                    <a:pt x="224" y="370"/>
                    <a:pt x="223" y="371"/>
                  </a:cubicBezTo>
                  <a:close/>
                  <a:moveTo>
                    <a:pt x="166" y="306"/>
                  </a:moveTo>
                  <a:cubicBezTo>
                    <a:pt x="163" y="275"/>
                    <a:pt x="185" y="172"/>
                    <a:pt x="135" y="170"/>
                  </a:cubicBezTo>
                  <a:cubicBezTo>
                    <a:pt x="104" y="169"/>
                    <a:pt x="77" y="248"/>
                    <a:pt x="125" y="329"/>
                  </a:cubicBezTo>
                  <a:cubicBezTo>
                    <a:pt x="143" y="361"/>
                    <a:pt x="166" y="383"/>
                    <a:pt x="179" y="395"/>
                  </a:cubicBezTo>
                  <a:cubicBezTo>
                    <a:pt x="182" y="394"/>
                    <a:pt x="185" y="393"/>
                    <a:pt x="188" y="392"/>
                  </a:cubicBezTo>
                  <a:cubicBezTo>
                    <a:pt x="177" y="381"/>
                    <a:pt x="153" y="358"/>
                    <a:pt x="135" y="324"/>
                  </a:cubicBezTo>
                  <a:cubicBezTo>
                    <a:pt x="101" y="266"/>
                    <a:pt x="110" y="186"/>
                    <a:pt x="135" y="186"/>
                  </a:cubicBezTo>
                  <a:cubicBezTo>
                    <a:pt x="168" y="186"/>
                    <a:pt x="149" y="268"/>
                    <a:pt x="154" y="308"/>
                  </a:cubicBezTo>
                  <a:cubicBezTo>
                    <a:pt x="160" y="352"/>
                    <a:pt x="187" y="377"/>
                    <a:pt x="200" y="386"/>
                  </a:cubicBezTo>
                  <a:cubicBezTo>
                    <a:pt x="203" y="385"/>
                    <a:pt x="205" y="384"/>
                    <a:pt x="208" y="382"/>
                  </a:cubicBezTo>
                  <a:cubicBezTo>
                    <a:pt x="199" y="375"/>
                    <a:pt x="170" y="350"/>
                    <a:pt x="166" y="306"/>
                  </a:cubicBezTo>
                  <a:close/>
                  <a:moveTo>
                    <a:pt x="85" y="380"/>
                  </a:moveTo>
                  <a:cubicBezTo>
                    <a:pt x="65" y="357"/>
                    <a:pt x="36" y="313"/>
                    <a:pt x="31" y="261"/>
                  </a:cubicBezTo>
                  <a:cubicBezTo>
                    <a:pt x="25" y="164"/>
                    <a:pt x="66" y="82"/>
                    <a:pt x="143" y="82"/>
                  </a:cubicBezTo>
                  <a:cubicBezTo>
                    <a:pt x="213" y="82"/>
                    <a:pt x="241" y="157"/>
                    <a:pt x="235" y="231"/>
                  </a:cubicBezTo>
                  <a:cubicBezTo>
                    <a:pt x="234" y="251"/>
                    <a:pt x="228" y="269"/>
                    <a:pt x="228" y="288"/>
                  </a:cubicBezTo>
                  <a:cubicBezTo>
                    <a:pt x="227" y="320"/>
                    <a:pt x="236" y="334"/>
                    <a:pt x="248" y="347"/>
                  </a:cubicBezTo>
                  <a:cubicBezTo>
                    <a:pt x="250" y="345"/>
                    <a:pt x="251" y="343"/>
                    <a:pt x="253" y="340"/>
                  </a:cubicBezTo>
                  <a:cubicBezTo>
                    <a:pt x="246" y="330"/>
                    <a:pt x="237" y="313"/>
                    <a:pt x="238" y="289"/>
                  </a:cubicBezTo>
                  <a:cubicBezTo>
                    <a:pt x="239" y="273"/>
                    <a:pt x="243" y="254"/>
                    <a:pt x="247" y="233"/>
                  </a:cubicBezTo>
                  <a:cubicBezTo>
                    <a:pt x="257" y="169"/>
                    <a:pt x="233" y="66"/>
                    <a:pt x="143" y="65"/>
                  </a:cubicBezTo>
                  <a:cubicBezTo>
                    <a:pt x="77" y="64"/>
                    <a:pt x="7" y="129"/>
                    <a:pt x="20" y="263"/>
                  </a:cubicBezTo>
                  <a:cubicBezTo>
                    <a:pt x="24" y="299"/>
                    <a:pt x="39" y="330"/>
                    <a:pt x="54" y="354"/>
                  </a:cubicBezTo>
                  <a:cubicBezTo>
                    <a:pt x="64" y="365"/>
                    <a:pt x="74" y="373"/>
                    <a:pt x="85" y="380"/>
                  </a:cubicBezTo>
                  <a:close/>
                  <a:moveTo>
                    <a:pt x="219" y="331"/>
                  </a:moveTo>
                  <a:cubicBezTo>
                    <a:pt x="211" y="309"/>
                    <a:pt x="212" y="277"/>
                    <a:pt x="219" y="242"/>
                  </a:cubicBezTo>
                  <a:cubicBezTo>
                    <a:pt x="228" y="183"/>
                    <a:pt x="216" y="99"/>
                    <a:pt x="137" y="99"/>
                  </a:cubicBezTo>
                  <a:cubicBezTo>
                    <a:pt x="73" y="99"/>
                    <a:pt x="16" y="198"/>
                    <a:pt x="56" y="305"/>
                  </a:cubicBezTo>
                  <a:cubicBezTo>
                    <a:pt x="72" y="346"/>
                    <a:pt x="96" y="376"/>
                    <a:pt x="113" y="393"/>
                  </a:cubicBezTo>
                  <a:cubicBezTo>
                    <a:pt x="118" y="395"/>
                    <a:pt x="123" y="396"/>
                    <a:pt x="129" y="397"/>
                  </a:cubicBezTo>
                  <a:cubicBezTo>
                    <a:pt x="113" y="382"/>
                    <a:pt x="84" y="348"/>
                    <a:pt x="67" y="300"/>
                  </a:cubicBezTo>
                  <a:cubicBezTo>
                    <a:pt x="37" y="213"/>
                    <a:pt x="79" y="116"/>
                    <a:pt x="137" y="115"/>
                  </a:cubicBezTo>
                  <a:cubicBezTo>
                    <a:pt x="189" y="114"/>
                    <a:pt x="216" y="168"/>
                    <a:pt x="208" y="239"/>
                  </a:cubicBezTo>
                  <a:cubicBezTo>
                    <a:pt x="201" y="274"/>
                    <a:pt x="200" y="310"/>
                    <a:pt x="210" y="334"/>
                  </a:cubicBezTo>
                  <a:cubicBezTo>
                    <a:pt x="217" y="351"/>
                    <a:pt x="228" y="359"/>
                    <a:pt x="233" y="363"/>
                  </a:cubicBezTo>
                  <a:cubicBezTo>
                    <a:pt x="235" y="361"/>
                    <a:pt x="237" y="359"/>
                    <a:pt x="239" y="357"/>
                  </a:cubicBezTo>
                  <a:cubicBezTo>
                    <a:pt x="235" y="354"/>
                    <a:pt x="225" y="347"/>
                    <a:pt x="219" y="331"/>
                  </a:cubicBezTo>
                  <a:close/>
                  <a:moveTo>
                    <a:pt x="0" y="202"/>
                  </a:moveTo>
                  <a:cubicBezTo>
                    <a:pt x="0" y="217"/>
                    <a:pt x="1" y="231"/>
                    <a:pt x="4" y="245"/>
                  </a:cubicBezTo>
                  <a:cubicBezTo>
                    <a:pt x="6" y="146"/>
                    <a:pt x="40" y="49"/>
                    <a:pt x="144" y="51"/>
                  </a:cubicBezTo>
                  <a:cubicBezTo>
                    <a:pt x="230" y="51"/>
                    <a:pt x="271" y="143"/>
                    <a:pt x="262" y="219"/>
                  </a:cubicBezTo>
                  <a:cubicBezTo>
                    <a:pt x="259" y="248"/>
                    <a:pt x="252" y="276"/>
                    <a:pt x="252" y="298"/>
                  </a:cubicBezTo>
                  <a:cubicBezTo>
                    <a:pt x="252" y="315"/>
                    <a:pt x="258" y="326"/>
                    <a:pt x="260" y="330"/>
                  </a:cubicBezTo>
                  <a:cubicBezTo>
                    <a:pt x="262" y="327"/>
                    <a:pt x="264" y="323"/>
                    <a:pt x="266" y="320"/>
                  </a:cubicBezTo>
                  <a:cubicBezTo>
                    <a:pt x="263" y="314"/>
                    <a:pt x="261" y="308"/>
                    <a:pt x="262" y="298"/>
                  </a:cubicBezTo>
                  <a:cubicBezTo>
                    <a:pt x="262" y="279"/>
                    <a:pt x="272" y="252"/>
                    <a:pt x="277" y="221"/>
                  </a:cubicBezTo>
                  <a:cubicBezTo>
                    <a:pt x="288" y="144"/>
                    <a:pt x="247" y="31"/>
                    <a:pt x="144" y="31"/>
                  </a:cubicBezTo>
                  <a:cubicBezTo>
                    <a:pt x="62" y="32"/>
                    <a:pt x="18" y="92"/>
                    <a:pt x="3" y="162"/>
                  </a:cubicBezTo>
                  <a:cubicBezTo>
                    <a:pt x="1" y="175"/>
                    <a:pt x="0" y="188"/>
                    <a:pt x="0" y="201"/>
                  </a:cubicBezTo>
                  <a:cubicBezTo>
                    <a:pt x="0" y="201"/>
                    <a:pt x="0" y="202"/>
                    <a:pt x="0" y="202"/>
                  </a:cubicBezTo>
                  <a:close/>
                  <a:moveTo>
                    <a:pt x="262" y="75"/>
                  </a:moveTo>
                  <a:cubicBezTo>
                    <a:pt x="244" y="44"/>
                    <a:pt x="206" y="0"/>
                    <a:pt x="145" y="0"/>
                  </a:cubicBezTo>
                  <a:cubicBezTo>
                    <a:pt x="108" y="0"/>
                    <a:pt x="80" y="18"/>
                    <a:pt x="58" y="40"/>
                  </a:cubicBezTo>
                  <a:cubicBezTo>
                    <a:pt x="60" y="39"/>
                    <a:pt x="91" y="18"/>
                    <a:pt x="144" y="18"/>
                  </a:cubicBezTo>
                  <a:cubicBezTo>
                    <a:pt x="220" y="18"/>
                    <a:pt x="262" y="75"/>
                    <a:pt x="262" y="75"/>
                  </a:cubicBezTo>
                  <a:close/>
                  <a:moveTo>
                    <a:pt x="142" y="308"/>
                  </a:moveTo>
                  <a:cubicBezTo>
                    <a:pt x="140" y="294"/>
                    <a:pt x="141" y="277"/>
                    <a:pt x="142" y="260"/>
                  </a:cubicBezTo>
                  <a:cubicBezTo>
                    <a:pt x="143" y="238"/>
                    <a:pt x="144" y="209"/>
                    <a:pt x="137" y="201"/>
                  </a:cubicBezTo>
                  <a:cubicBezTo>
                    <a:pt x="137" y="201"/>
                    <a:pt x="137" y="201"/>
                    <a:pt x="135" y="201"/>
                  </a:cubicBezTo>
                  <a:cubicBezTo>
                    <a:pt x="135" y="201"/>
                    <a:pt x="132" y="202"/>
                    <a:pt x="130" y="208"/>
                  </a:cubicBezTo>
                  <a:cubicBezTo>
                    <a:pt x="122" y="227"/>
                    <a:pt x="122" y="271"/>
                    <a:pt x="141" y="308"/>
                  </a:cubicBezTo>
                  <a:cubicBezTo>
                    <a:pt x="141" y="309"/>
                    <a:pt x="142" y="309"/>
                    <a:pt x="142" y="308"/>
                  </a:cubicBezTo>
                  <a:close/>
                </a:path>
              </a:pathLst>
            </a:custGeom>
            <a:solidFill>
              <a:schemeClr val="bg1"/>
            </a:solidFill>
            <a:ln w="0">
              <a:noFill/>
              <a:prstDash val="solid"/>
              <a:round/>
              <a:headEnd/>
              <a:tailEnd/>
            </a:ln>
            <a:extLst/>
          </p:spPr>
          <p:txBody>
            <a:bodyPr vert="horz" wrap="square" lIns="91440" tIns="45720" rIns="91440" bIns="45720" numCol="1" anchor="t" anchorCtr="0" compatLnSpc="1">
              <a:prstTxWarp prst="textNoShape">
                <a:avLst/>
              </a:prstTxWarp>
            </a:bodyPr>
            <a:lstStyle/>
            <a:p>
              <a:pPr defTabSz="932563"/>
              <a:endParaRPr lang="en-US" sz="1800" dirty="0">
                <a:solidFill>
                  <a:srgbClr val="000000"/>
                </a:solidFill>
              </a:endParaRPr>
            </a:p>
          </p:txBody>
        </p:sp>
        <p:sp>
          <p:nvSpPr>
            <p:cNvPr id="15" name="Freeform 52"/>
            <p:cNvSpPr>
              <a:spLocks noEditPoints="1"/>
            </p:cNvSpPr>
            <p:nvPr userDrawn="1"/>
          </p:nvSpPr>
          <p:spPr bwMode="auto">
            <a:xfrm>
              <a:off x="10227238" y="2429322"/>
              <a:ext cx="516399" cy="517322"/>
            </a:xfrm>
            <a:custGeom>
              <a:avLst/>
              <a:gdLst>
                <a:gd name="T0" fmla="*/ 881 w 966"/>
                <a:gd name="T1" fmla="*/ 82 h 968"/>
                <a:gd name="T2" fmla="*/ 669 w 966"/>
                <a:gd name="T3" fmla="*/ 99 h 968"/>
                <a:gd name="T4" fmla="*/ 483 w 966"/>
                <a:gd name="T5" fmla="*/ 0 h 968"/>
                <a:gd name="T6" fmla="*/ 297 w 966"/>
                <a:gd name="T7" fmla="*/ 99 h 968"/>
                <a:gd name="T8" fmla="*/ 85 w 966"/>
                <a:gd name="T9" fmla="*/ 82 h 968"/>
                <a:gd name="T10" fmla="*/ 79 w 966"/>
                <a:gd name="T11" fmla="*/ 554 h 968"/>
                <a:gd name="T12" fmla="*/ 483 w 966"/>
                <a:gd name="T13" fmla="*/ 968 h 968"/>
                <a:gd name="T14" fmla="*/ 887 w 966"/>
                <a:gd name="T15" fmla="*/ 554 h 968"/>
                <a:gd name="T16" fmla="*/ 881 w 966"/>
                <a:gd name="T17" fmla="*/ 82 h 968"/>
                <a:gd name="T18" fmla="*/ 797 w 966"/>
                <a:gd name="T19" fmla="*/ 578 h 968"/>
                <a:gd name="T20" fmla="*/ 483 w 966"/>
                <a:gd name="T21" fmla="*/ 877 h 968"/>
                <a:gd name="T22" fmla="*/ 169 w 966"/>
                <a:gd name="T23" fmla="*/ 578 h 968"/>
                <a:gd name="T24" fmla="*/ 793 w 966"/>
                <a:gd name="T25" fmla="*/ 238 h 968"/>
                <a:gd name="T26" fmla="*/ 797 w 966"/>
                <a:gd name="T27" fmla="*/ 578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66" h="968">
                  <a:moveTo>
                    <a:pt x="881" y="82"/>
                  </a:moveTo>
                  <a:cubicBezTo>
                    <a:pt x="881" y="82"/>
                    <a:pt x="775" y="127"/>
                    <a:pt x="669" y="99"/>
                  </a:cubicBezTo>
                  <a:cubicBezTo>
                    <a:pt x="563" y="71"/>
                    <a:pt x="483" y="0"/>
                    <a:pt x="483" y="0"/>
                  </a:cubicBezTo>
                  <a:cubicBezTo>
                    <a:pt x="483" y="0"/>
                    <a:pt x="403" y="71"/>
                    <a:pt x="297" y="99"/>
                  </a:cubicBezTo>
                  <a:cubicBezTo>
                    <a:pt x="191" y="127"/>
                    <a:pt x="85" y="82"/>
                    <a:pt x="85" y="82"/>
                  </a:cubicBezTo>
                  <a:cubicBezTo>
                    <a:pt x="85" y="82"/>
                    <a:pt x="0" y="334"/>
                    <a:pt x="79" y="554"/>
                  </a:cubicBezTo>
                  <a:cubicBezTo>
                    <a:pt x="158" y="774"/>
                    <a:pt x="422" y="968"/>
                    <a:pt x="483" y="968"/>
                  </a:cubicBezTo>
                  <a:cubicBezTo>
                    <a:pt x="544" y="968"/>
                    <a:pt x="808" y="774"/>
                    <a:pt x="887" y="554"/>
                  </a:cubicBezTo>
                  <a:cubicBezTo>
                    <a:pt x="966" y="334"/>
                    <a:pt x="881" y="82"/>
                    <a:pt x="881" y="82"/>
                  </a:cubicBezTo>
                  <a:close/>
                  <a:moveTo>
                    <a:pt x="797" y="578"/>
                  </a:moveTo>
                  <a:cubicBezTo>
                    <a:pt x="736" y="736"/>
                    <a:pt x="530" y="877"/>
                    <a:pt x="483" y="877"/>
                  </a:cubicBezTo>
                  <a:cubicBezTo>
                    <a:pt x="436" y="877"/>
                    <a:pt x="229" y="737"/>
                    <a:pt x="169" y="578"/>
                  </a:cubicBezTo>
                  <a:cubicBezTo>
                    <a:pt x="169" y="578"/>
                    <a:pt x="339" y="297"/>
                    <a:pt x="793" y="238"/>
                  </a:cubicBezTo>
                  <a:cubicBezTo>
                    <a:pt x="793" y="238"/>
                    <a:pt x="859" y="419"/>
                    <a:pt x="797" y="578"/>
                  </a:cubicBezTo>
                  <a:close/>
                </a:path>
              </a:pathLst>
            </a:custGeom>
            <a:solidFill>
              <a:schemeClr val="bg1"/>
            </a:solidFill>
            <a:ln w="0">
              <a:noFill/>
              <a:prstDash val="solid"/>
              <a:round/>
              <a:headEnd/>
              <a:tailEnd/>
            </a:ln>
          </p:spPr>
          <p:txBody>
            <a:bodyPr vert="horz" wrap="square" lIns="91440" tIns="91440" rIns="91440" bIns="274320" numCol="1" anchor="b" anchorCtr="0" compatLnSpc="1">
              <a:prstTxWarp prst="textNoShape">
                <a:avLst/>
              </a:prstTxWarp>
            </a:bodyPr>
            <a:lstStyle/>
            <a:p>
              <a:pPr defTabSz="932563"/>
              <a:endParaRPr lang="en-US" sz="1800" dirty="0">
                <a:solidFill>
                  <a:srgbClr val="000000"/>
                </a:solidFill>
              </a:endParaRPr>
            </a:p>
          </p:txBody>
        </p:sp>
        <p:sp>
          <p:nvSpPr>
            <p:cNvPr id="84" name="Freeform 9"/>
            <p:cNvSpPr>
              <a:spLocks noChangeAspect="1" noEditPoints="1"/>
            </p:cNvSpPr>
            <p:nvPr userDrawn="1"/>
          </p:nvSpPr>
          <p:spPr bwMode="auto">
            <a:xfrm>
              <a:off x="9861272" y="4240611"/>
              <a:ext cx="242613" cy="317121"/>
            </a:xfrm>
            <a:custGeom>
              <a:avLst/>
              <a:gdLst>
                <a:gd name="T0" fmla="*/ 208 w 208"/>
                <a:gd name="T1" fmla="*/ 287 h 300"/>
                <a:gd name="T2" fmla="*/ 195 w 208"/>
                <a:gd name="T3" fmla="*/ 300 h 300"/>
                <a:gd name="T4" fmla="*/ 13 w 208"/>
                <a:gd name="T5" fmla="*/ 300 h 300"/>
                <a:gd name="T6" fmla="*/ 0 w 208"/>
                <a:gd name="T7" fmla="*/ 287 h 300"/>
                <a:gd name="T8" fmla="*/ 0 w 208"/>
                <a:gd name="T9" fmla="*/ 158 h 300"/>
                <a:gd name="T10" fmla="*/ 13 w 208"/>
                <a:gd name="T11" fmla="*/ 145 h 300"/>
                <a:gd name="T12" fmla="*/ 195 w 208"/>
                <a:gd name="T13" fmla="*/ 145 h 300"/>
                <a:gd name="T14" fmla="*/ 208 w 208"/>
                <a:gd name="T15" fmla="*/ 158 h 300"/>
                <a:gd name="T16" fmla="*/ 208 w 208"/>
                <a:gd name="T17" fmla="*/ 287 h 300"/>
                <a:gd name="T18" fmla="*/ 125 w 208"/>
                <a:gd name="T19" fmla="*/ 207 h 300"/>
                <a:gd name="T20" fmla="*/ 104 w 208"/>
                <a:gd name="T21" fmla="*/ 186 h 300"/>
                <a:gd name="T22" fmla="*/ 83 w 208"/>
                <a:gd name="T23" fmla="*/ 207 h 300"/>
                <a:gd name="T24" fmla="*/ 95 w 208"/>
                <a:gd name="T25" fmla="*/ 226 h 300"/>
                <a:gd name="T26" fmla="*/ 83 w 208"/>
                <a:gd name="T27" fmla="*/ 258 h 300"/>
                <a:gd name="T28" fmla="*/ 125 w 208"/>
                <a:gd name="T29" fmla="*/ 258 h 300"/>
                <a:gd name="T30" fmla="*/ 113 w 208"/>
                <a:gd name="T31" fmla="*/ 226 h 300"/>
                <a:gd name="T32" fmla="*/ 125 w 208"/>
                <a:gd name="T33" fmla="*/ 207 h 300"/>
                <a:gd name="T34" fmla="*/ 191 w 208"/>
                <a:gd name="T35" fmla="*/ 81 h 300"/>
                <a:gd name="T36" fmla="*/ 104 w 208"/>
                <a:gd name="T37" fmla="*/ 0 h 300"/>
                <a:gd name="T38" fmla="*/ 17 w 208"/>
                <a:gd name="T39" fmla="*/ 81 h 300"/>
                <a:gd name="T40" fmla="*/ 17 w 208"/>
                <a:gd name="T41" fmla="*/ 134 h 300"/>
                <a:gd name="T42" fmla="*/ 49 w 208"/>
                <a:gd name="T43" fmla="*/ 134 h 300"/>
                <a:gd name="T44" fmla="*/ 49 w 208"/>
                <a:gd name="T45" fmla="*/ 81 h 300"/>
                <a:gd name="T46" fmla="*/ 104 w 208"/>
                <a:gd name="T47" fmla="*/ 32 h 300"/>
                <a:gd name="T48" fmla="*/ 159 w 208"/>
                <a:gd name="T49" fmla="*/ 81 h 300"/>
                <a:gd name="T50" fmla="*/ 159 w 208"/>
                <a:gd name="T51" fmla="*/ 81 h 300"/>
                <a:gd name="T52" fmla="*/ 159 w 208"/>
                <a:gd name="T53" fmla="*/ 134 h 300"/>
                <a:gd name="T54" fmla="*/ 191 w 208"/>
                <a:gd name="T55" fmla="*/ 134 h 300"/>
                <a:gd name="T56" fmla="*/ 191 w 208"/>
                <a:gd name="T57" fmla="*/ 81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08" h="300">
                  <a:moveTo>
                    <a:pt x="208" y="287"/>
                  </a:moveTo>
                  <a:cubicBezTo>
                    <a:pt x="208" y="294"/>
                    <a:pt x="202" y="300"/>
                    <a:pt x="195" y="300"/>
                  </a:cubicBezTo>
                  <a:cubicBezTo>
                    <a:pt x="13" y="300"/>
                    <a:pt x="13" y="300"/>
                    <a:pt x="13" y="300"/>
                  </a:cubicBezTo>
                  <a:cubicBezTo>
                    <a:pt x="6" y="300"/>
                    <a:pt x="0" y="294"/>
                    <a:pt x="0" y="287"/>
                  </a:cubicBezTo>
                  <a:cubicBezTo>
                    <a:pt x="0" y="158"/>
                    <a:pt x="0" y="158"/>
                    <a:pt x="0" y="158"/>
                  </a:cubicBezTo>
                  <a:cubicBezTo>
                    <a:pt x="0" y="151"/>
                    <a:pt x="6" y="145"/>
                    <a:pt x="13" y="145"/>
                  </a:cubicBezTo>
                  <a:cubicBezTo>
                    <a:pt x="195" y="145"/>
                    <a:pt x="195" y="145"/>
                    <a:pt x="195" y="145"/>
                  </a:cubicBezTo>
                  <a:cubicBezTo>
                    <a:pt x="202" y="145"/>
                    <a:pt x="208" y="151"/>
                    <a:pt x="208" y="158"/>
                  </a:cubicBezTo>
                  <a:lnTo>
                    <a:pt x="208" y="287"/>
                  </a:lnTo>
                  <a:close/>
                  <a:moveTo>
                    <a:pt x="125" y="207"/>
                  </a:moveTo>
                  <a:cubicBezTo>
                    <a:pt x="125" y="196"/>
                    <a:pt x="116" y="186"/>
                    <a:pt x="104" y="186"/>
                  </a:cubicBezTo>
                  <a:cubicBezTo>
                    <a:pt x="92" y="186"/>
                    <a:pt x="83" y="196"/>
                    <a:pt x="83" y="207"/>
                  </a:cubicBezTo>
                  <a:cubicBezTo>
                    <a:pt x="83" y="216"/>
                    <a:pt x="88" y="223"/>
                    <a:pt x="95" y="226"/>
                  </a:cubicBezTo>
                  <a:cubicBezTo>
                    <a:pt x="83" y="258"/>
                    <a:pt x="83" y="258"/>
                    <a:pt x="83" y="258"/>
                  </a:cubicBezTo>
                  <a:cubicBezTo>
                    <a:pt x="125" y="258"/>
                    <a:pt x="125" y="258"/>
                    <a:pt x="125" y="258"/>
                  </a:cubicBezTo>
                  <a:cubicBezTo>
                    <a:pt x="113" y="226"/>
                    <a:pt x="113" y="226"/>
                    <a:pt x="113" y="226"/>
                  </a:cubicBezTo>
                  <a:cubicBezTo>
                    <a:pt x="120" y="223"/>
                    <a:pt x="125" y="216"/>
                    <a:pt x="125" y="207"/>
                  </a:cubicBezTo>
                  <a:close/>
                  <a:moveTo>
                    <a:pt x="191" y="81"/>
                  </a:moveTo>
                  <a:cubicBezTo>
                    <a:pt x="191" y="35"/>
                    <a:pt x="152" y="0"/>
                    <a:pt x="104" y="0"/>
                  </a:cubicBezTo>
                  <a:cubicBezTo>
                    <a:pt x="56" y="0"/>
                    <a:pt x="17" y="35"/>
                    <a:pt x="17" y="81"/>
                  </a:cubicBezTo>
                  <a:cubicBezTo>
                    <a:pt x="17" y="134"/>
                    <a:pt x="17" y="134"/>
                    <a:pt x="17" y="134"/>
                  </a:cubicBezTo>
                  <a:cubicBezTo>
                    <a:pt x="49" y="134"/>
                    <a:pt x="49" y="134"/>
                    <a:pt x="49" y="134"/>
                  </a:cubicBezTo>
                  <a:cubicBezTo>
                    <a:pt x="49" y="81"/>
                    <a:pt x="49" y="81"/>
                    <a:pt x="49" y="81"/>
                  </a:cubicBezTo>
                  <a:cubicBezTo>
                    <a:pt x="49" y="55"/>
                    <a:pt x="72" y="33"/>
                    <a:pt x="104" y="32"/>
                  </a:cubicBezTo>
                  <a:cubicBezTo>
                    <a:pt x="136" y="33"/>
                    <a:pt x="159" y="55"/>
                    <a:pt x="159" y="81"/>
                  </a:cubicBezTo>
                  <a:cubicBezTo>
                    <a:pt x="159" y="81"/>
                    <a:pt x="159" y="81"/>
                    <a:pt x="159" y="81"/>
                  </a:cubicBezTo>
                  <a:cubicBezTo>
                    <a:pt x="159" y="134"/>
                    <a:pt x="159" y="134"/>
                    <a:pt x="159" y="134"/>
                  </a:cubicBezTo>
                  <a:cubicBezTo>
                    <a:pt x="191" y="134"/>
                    <a:pt x="191" y="134"/>
                    <a:pt x="191" y="134"/>
                  </a:cubicBezTo>
                  <a:cubicBezTo>
                    <a:pt x="191" y="81"/>
                    <a:pt x="191" y="81"/>
                    <a:pt x="191" y="81"/>
                  </a:cubicBezTo>
                  <a:close/>
                </a:path>
              </a:pathLst>
            </a:custGeom>
            <a:solidFill>
              <a:schemeClr val="bg1"/>
            </a:solidFill>
            <a:ln w="0">
              <a:noFill/>
              <a:prstDash val="solid"/>
              <a:round/>
              <a:headEnd/>
              <a:tailEnd/>
            </a:ln>
            <a:extLst/>
          </p:spPr>
          <p:txBody>
            <a:bodyPr vert="horz" wrap="square" lIns="91440" tIns="45720" rIns="91440" bIns="45720" numCol="1" anchor="t" anchorCtr="0" compatLnSpc="1">
              <a:prstTxWarp prst="textNoShape">
                <a:avLst/>
              </a:prstTxWarp>
            </a:bodyPr>
            <a:lstStyle/>
            <a:p>
              <a:pPr defTabSz="932563"/>
              <a:endParaRPr lang="en-US" sz="1800" dirty="0">
                <a:solidFill>
                  <a:srgbClr val="000000"/>
                </a:solidFill>
              </a:endParaRPr>
            </a:p>
          </p:txBody>
        </p:sp>
        <p:sp>
          <p:nvSpPr>
            <p:cNvPr id="86" name="Freeform 8"/>
            <p:cNvSpPr>
              <a:spLocks noEditPoints="1"/>
            </p:cNvSpPr>
            <p:nvPr userDrawn="1"/>
          </p:nvSpPr>
          <p:spPr bwMode="auto">
            <a:xfrm rot="145679">
              <a:off x="8916494" y="4904931"/>
              <a:ext cx="464307" cy="297206"/>
            </a:xfrm>
            <a:custGeom>
              <a:avLst/>
              <a:gdLst>
                <a:gd name="T0" fmla="*/ 0 w 371"/>
                <a:gd name="T1" fmla="*/ 83 h 166"/>
                <a:gd name="T2" fmla="*/ 35 w 371"/>
                <a:gd name="T3" fmla="*/ 151 h 166"/>
                <a:gd name="T4" fmla="*/ 84 w 371"/>
                <a:gd name="T5" fmla="*/ 166 h 166"/>
                <a:gd name="T6" fmla="*/ 161 w 371"/>
                <a:gd name="T7" fmla="*/ 116 h 166"/>
                <a:gd name="T8" fmla="*/ 189 w 371"/>
                <a:gd name="T9" fmla="*/ 116 h 166"/>
                <a:gd name="T10" fmla="*/ 189 w 371"/>
                <a:gd name="T11" fmla="*/ 100 h 166"/>
                <a:gd name="T12" fmla="*/ 207 w 371"/>
                <a:gd name="T13" fmla="*/ 111 h 166"/>
                <a:gd name="T14" fmla="*/ 228 w 371"/>
                <a:gd name="T15" fmla="*/ 96 h 166"/>
                <a:gd name="T16" fmla="*/ 245 w 371"/>
                <a:gd name="T17" fmla="*/ 111 h 166"/>
                <a:gd name="T18" fmla="*/ 264 w 371"/>
                <a:gd name="T19" fmla="*/ 96 h 166"/>
                <a:gd name="T20" fmla="*/ 280 w 371"/>
                <a:gd name="T21" fmla="*/ 111 h 166"/>
                <a:gd name="T22" fmla="*/ 315 w 371"/>
                <a:gd name="T23" fmla="*/ 93 h 166"/>
                <a:gd name="T24" fmla="*/ 325 w 371"/>
                <a:gd name="T25" fmla="*/ 108 h 166"/>
                <a:gd name="T26" fmla="*/ 340 w 371"/>
                <a:gd name="T27" fmla="*/ 108 h 166"/>
                <a:gd name="T28" fmla="*/ 371 w 371"/>
                <a:gd name="T29" fmla="*/ 63 h 166"/>
                <a:gd name="T30" fmla="*/ 371 w 371"/>
                <a:gd name="T31" fmla="*/ 49 h 166"/>
                <a:gd name="T32" fmla="*/ 160 w 371"/>
                <a:gd name="T33" fmla="*/ 49 h 166"/>
                <a:gd name="T34" fmla="*/ 156 w 371"/>
                <a:gd name="T35" fmla="*/ 40 h 166"/>
                <a:gd name="T36" fmla="*/ 84 w 371"/>
                <a:gd name="T37" fmla="*/ 0 h 166"/>
                <a:gd name="T38" fmla="*/ 0 w 371"/>
                <a:gd name="T39" fmla="*/ 83 h 166"/>
                <a:gd name="T40" fmla="*/ 72 w 371"/>
                <a:gd name="T41" fmla="*/ 83 h 166"/>
                <a:gd name="T42" fmla="*/ 50 w 371"/>
                <a:gd name="T43" fmla="*/ 108 h 166"/>
                <a:gd name="T44" fmla="*/ 27 w 371"/>
                <a:gd name="T45" fmla="*/ 83 h 166"/>
                <a:gd name="T46" fmla="*/ 50 w 371"/>
                <a:gd name="T47" fmla="*/ 59 h 166"/>
                <a:gd name="T48" fmla="*/ 72 w 371"/>
                <a:gd name="T49" fmla="*/ 83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71" h="166">
                  <a:moveTo>
                    <a:pt x="0" y="83"/>
                  </a:moveTo>
                  <a:cubicBezTo>
                    <a:pt x="0" y="111"/>
                    <a:pt x="14" y="136"/>
                    <a:pt x="35" y="151"/>
                  </a:cubicBezTo>
                  <a:cubicBezTo>
                    <a:pt x="49" y="161"/>
                    <a:pt x="66" y="166"/>
                    <a:pt x="84" y="166"/>
                  </a:cubicBezTo>
                  <a:cubicBezTo>
                    <a:pt x="118" y="166"/>
                    <a:pt x="148" y="146"/>
                    <a:pt x="161" y="116"/>
                  </a:cubicBezTo>
                  <a:cubicBezTo>
                    <a:pt x="189" y="116"/>
                    <a:pt x="189" y="116"/>
                    <a:pt x="189" y="116"/>
                  </a:cubicBezTo>
                  <a:cubicBezTo>
                    <a:pt x="189" y="100"/>
                    <a:pt x="189" y="100"/>
                    <a:pt x="189" y="100"/>
                  </a:cubicBezTo>
                  <a:cubicBezTo>
                    <a:pt x="207" y="111"/>
                    <a:pt x="207" y="111"/>
                    <a:pt x="207" y="111"/>
                  </a:cubicBezTo>
                  <a:cubicBezTo>
                    <a:pt x="228" y="96"/>
                    <a:pt x="228" y="96"/>
                    <a:pt x="228" y="96"/>
                  </a:cubicBezTo>
                  <a:cubicBezTo>
                    <a:pt x="245" y="111"/>
                    <a:pt x="245" y="111"/>
                    <a:pt x="245" y="111"/>
                  </a:cubicBezTo>
                  <a:cubicBezTo>
                    <a:pt x="264" y="96"/>
                    <a:pt x="264" y="96"/>
                    <a:pt x="264" y="96"/>
                  </a:cubicBezTo>
                  <a:cubicBezTo>
                    <a:pt x="280" y="111"/>
                    <a:pt x="280" y="111"/>
                    <a:pt x="280" y="111"/>
                  </a:cubicBezTo>
                  <a:cubicBezTo>
                    <a:pt x="315" y="93"/>
                    <a:pt x="315" y="93"/>
                    <a:pt x="315" y="93"/>
                  </a:cubicBezTo>
                  <a:cubicBezTo>
                    <a:pt x="325" y="108"/>
                    <a:pt x="325" y="108"/>
                    <a:pt x="325" y="108"/>
                  </a:cubicBezTo>
                  <a:cubicBezTo>
                    <a:pt x="340" y="108"/>
                    <a:pt x="340" y="108"/>
                    <a:pt x="340" y="108"/>
                  </a:cubicBezTo>
                  <a:cubicBezTo>
                    <a:pt x="371" y="63"/>
                    <a:pt x="371" y="63"/>
                    <a:pt x="371" y="63"/>
                  </a:cubicBezTo>
                  <a:cubicBezTo>
                    <a:pt x="371" y="49"/>
                    <a:pt x="371" y="49"/>
                    <a:pt x="371" y="49"/>
                  </a:cubicBezTo>
                  <a:cubicBezTo>
                    <a:pt x="160" y="49"/>
                    <a:pt x="160" y="49"/>
                    <a:pt x="160" y="49"/>
                  </a:cubicBezTo>
                  <a:cubicBezTo>
                    <a:pt x="159" y="46"/>
                    <a:pt x="157" y="43"/>
                    <a:pt x="156" y="40"/>
                  </a:cubicBezTo>
                  <a:cubicBezTo>
                    <a:pt x="141" y="16"/>
                    <a:pt x="114" y="0"/>
                    <a:pt x="84" y="0"/>
                  </a:cubicBezTo>
                  <a:cubicBezTo>
                    <a:pt x="38" y="0"/>
                    <a:pt x="0" y="38"/>
                    <a:pt x="0" y="83"/>
                  </a:cubicBezTo>
                  <a:close/>
                  <a:moveTo>
                    <a:pt x="72" y="83"/>
                  </a:moveTo>
                  <a:cubicBezTo>
                    <a:pt x="72" y="97"/>
                    <a:pt x="62" y="108"/>
                    <a:pt x="50" y="108"/>
                  </a:cubicBezTo>
                  <a:cubicBezTo>
                    <a:pt x="37" y="108"/>
                    <a:pt x="27" y="97"/>
                    <a:pt x="27" y="83"/>
                  </a:cubicBezTo>
                  <a:cubicBezTo>
                    <a:pt x="27" y="70"/>
                    <a:pt x="37" y="59"/>
                    <a:pt x="50" y="59"/>
                  </a:cubicBezTo>
                  <a:cubicBezTo>
                    <a:pt x="62" y="59"/>
                    <a:pt x="72" y="70"/>
                    <a:pt x="72" y="83"/>
                  </a:cubicBezTo>
                  <a:close/>
                </a:path>
              </a:pathLst>
            </a:custGeom>
            <a:solidFill>
              <a:schemeClr val="bg1"/>
            </a:solidFill>
            <a:ln w="3175">
              <a:noFill/>
            </a:ln>
            <a:effectLst/>
            <a:extLst/>
          </p:spPr>
          <p:txBody>
            <a:bodyPr vert="horz" wrap="square" lIns="91440" tIns="45720" rIns="91440" bIns="45720" numCol="1" anchor="t" anchorCtr="0" compatLnSpc="1">
              <a:prstTxWarp prst="textNoShape">
                <a:avLst/>
              </a:prstTxWarp>
            </a:bodyPr>
            <a:lstStyle/>
            <a:p>
              <a:pPr defTabSz="932563"/>
              <a:endParaRPr lang="en-US" sz="1800" dirty="0">
                <a:solidFill>
                  <a:srgbClr val="3F3F3F"/>
                </a:solidFill>
              </a:endParaRPr>
            </a:p>
          </p:txBody>
        </p:sp>
        <p:sp>
          <p:nvSpPr>
            <p:cNvPr id="87" name="Freeform 8"/>
            <p:cNvSpPr>
              <a:spLocks noEditPoints="1"/>
            </p:cNvSpPr>
            <p:nvPr userDrawn="1"/>
          </p:nvSpPr>
          <p:spPr bwMode="auto">
            <a:xfrm rot="145679">
              <a:off x="9189941" y="2824301"/>
              <a:ext cx="356864" cy="237253"/>
            </a:xfrm>
            <a:custGeom>
              <a:avLst/>
              <a:gdLst>
                <a:gd name="T0" fmla="*/ 0 w 371"/>
                <a:gd name="T1" fmla="*/ 83 h 166"/>
                <a:gd name="T2" fmla="*/ 35 w 371"/>
                <a:gd name="T3" fmla="*/ 151 h 166"/>
                <a:gd name="T4" fmla="*/ 84 w 371"/>
                <a:gd name="T5" fmla="*/ 166 h 166"/>
                <a:gd name="T6" fmla="*/ 161 w 371"/>
                <a:gd name="T7" fmla="*/ 116 h 166"/>
                <a:gd name="T8" fmla="*/ 189 w 371"/>
                <a:gd name="T9" fmla="*/ 116 h 166"/>
                <a:gd name="T10" fmla="*/ 189 w 371"/>
                <a:gd name="T11" fmla="*/ 100 h 166"/>
                <a:gd name="T12" fmla="*/ 207 w 371"/>
                <a:gd name="T13" fmla="*/ 111 h 166"/>
                <a:gd name="T14" fmla="*/ 228 w 371"/>
                <a:gd name="T15" fmla="*/ 96 h 166"/>
                <a:gd name="T16" fmla="*/ 245 w 371"/>
                <a:gd name="T17" fmla="*/ 111 h 166"/>
                <a:gd name="T18" fmla="*/ 264 w 371"/>
                <a:gd name="T19" fmla="*/ 96 h 166"/>
                <a:gd name="T20" fmla="*/ 280 w 371"/>
                <a:gd name="T21" fmla="*/ 111 h 166"/>
                <a:gd name="T22" fmla="*/ 315 w 371"/>
                <a:gd name="T23" fmla="*/ 93 h 166"/>
                <a:gd name="T24" fmla="*/ 325 w 371"/>
                <a:gd name="T25" fmla="*/ 108 h 166"/>
                <a:gd name="T26" fmla="*/ 340 w 371"/>
                <a:gd name="T27" fmla="*/ 108 h 166"/>
                <a:gd name="T28" fmla="*/ 371 w 371"/>
                <a:gd name="T29" fmla="*/ 63 h 166"/>
                <a:gd name="T30" fmla="*/ 371 w 371"/>
                <a:gd name="T31" fmla="*/ 49 h 166"/>
                <a:gd name="T32" fmla="*/ 160 w 371"/>
                <a:gd name="T33" fmla="*/ 49 h 166"/>
                <a:gd name="T34" fmla="*/ 156 w 371"/>
                <a:gd name="T35" fmla="*/ 40 h 166"/>
                <a:gd name="T36" fmla="*/ 84 w 371"/>
                <a:gd name="T37" fmla="*/ 0 h 166"/>
                <a:gd name="T38" fmla="*/ 0 w 371"/>
                <a:gd name="T39" fmla="*/ 83 h 166"/>
                <a:gd name="T40" fmla="*/ 72 w 371"/>
                <a:gd name="T41" fmla="*/ 83 h 166"/>
                <a:gd name="T42" fmla="*/ 50 w 371"/>
                <a:gd name="T43" fmla="*/ 108 h 166"/>
                <a:gd name="T44" fmla="*/ 27 w 371"/>
                <a:gd name="T45" fmla="*/ 83 h 166"/>
                <a:gd name="T46" fmla="*/ 50 w 371"/>
                <a:gd name="T47" fmla="*/ 59 h 166"/>
                <a:gd name="T48" fmla="*/ 72 w 371"/>
                <a:gd name="T49" fmla="*/ 83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71" h="166">
                  <a:moveTo>
                    <a:pt x="0" y="83"/>
                  </a:moveTo>
                  <a:cubicBezTo>
                    <a:pt x="0" y="111"/>
                    <a:pt x="14" y="136"/>
                    <a:pt x="35" y="151"/>
                  </a:cubicBezTo>
                  <a:cubicBezTo>
                    <a:pt x="49" y="161"/>
                    <a:pt x="66" y="166"/>
                    <a:pt x="84" y="166"/>
                  </a:cubicBezTo>
                  <a:cubicBezTo>
                    <a:pt x="118" y="166"/>
                    <a:pt x="148" y="146"/>
                    <a:pt x="161" y="116"/>
                  </a:cubicBezTo>
                  <a:cubicBezTo>
                    <a:pt x="189" y="116"/>
                    <a:pt x="189" y="116"/>
                    <a:pt x="189" y="116"/>
                  </a:cubicBezTo>
                  <a:cubicBezTo>
                    <a:pt x="189" y="100"/>
                    <a:pt x="189" y="100"/>
                    <a:pt x="189" y="100"/>
                  </a:cubicBezTo>
                  <a:cubicBezTo>
                    <a:pt x="207" y="111"/>
                    <a:pt x="207" y="111"/>
                    <a:pt x="207" y="111"/>
                  </a:cubicBezTo>
                  <a:cubicBezTo>
                    <a:pt x="228" y="96"/>
                    <a:pt x="228" y="96"/>
                    <a:pt x="228" y="96"/>
                  </a:cubicBezTo>
                  <a:cubicBezTo>
                    <a:pt x="245" y="111"/>
                    <a:pt x="245" y="111"/>
                    <a:pt x="245" y="111"/>
                  </a:cubicBezTo>
                  <a:cubicBezTo>
                    <a:pt x="264" y="96"/>
                    <a:pt x="264" y="96"/>
                    <a:pt x="264" y="96"/>
                  </a:cubicBezTo>
                  <a:cubicBezTo>
                    <a:pt x="280" y="111"/>
                    <a:pt x="280" y="111"/>
                    <a:pt x="280" y="111"/>
                  </a:cubicBezTo>
                  <a:cubicBezTo>
                    <a:pt x="315" y="93"/>
                    <a:pt x="315" y="93"/>
                    <a:pt x="315" y="93"/>
                  </a:cubicBezTo>
                  <a:cubicBezTo>
                    <a:pt x="325" y="108"/>
                    <a:pt x="325" y="108"/>
                    <a:pt x="325" y="108"/>
                  </a:cubicBezTo>
                  <a:cubicBezTo>
                    <a:pt x="340" y="108"/>
                    <a:pt x="340" y="108"/>
                    <a:pt x="340" y="108"/>
                  </a:cubicBezTo>
                  <a:cubicBezTo>
                    <a:pt x="371" y="63"/>
                    <a:pt x="371" y="63"/>
                    <a:pt x="371" y="63"/>
                  </a:cubicBezTo>
                  <a:cubicBezTo>
                    <a:pt x="371" y="49"/>
                    <a:pt x="371" y="49"/>
                    <a:pt x="371" y="49"/>
                  </a:cubicBezTo>
                  <a:cubicBezTo>
                    <a:pt x="160" y="49"/>
                    <a:pt x="160" y="49"/>
                    <a:pt x="160" y="49"/>
                  </a:cubicBezTo>
                  <a:cubicBezTo>
                    <a:pt x="159" y="46"/>
                    <a:pt x="157" y="43"/>
                    <a:pt x="156" y="40"/>
                  </a:cubicBezTo>
                  <a:cubicBezTo>
                    <a:pt x="141" y="16"/>
                    <a:pt x="114" y="0"/>
                    <a:pt x="84" y="0"/>
                  </a:cubicBezTo>
                  <a:cubicBezTo>
                    <a:pt x="38" y="0"/>
                    <a:pt x="0" y="38"/>
                    <a:pt x="0" y="83"/>
                  </a:cubicBezTo>
                  <a:close/>
                  <a:moveTo>
                    <a:pt x="72" y="83"/>
                  </a:moveTo>
                  <a:cubicBezTo>
                    <a:pt x="72" y="97"/>
                    <a:pt x="62" y="108"/>
                    <a:pt x="50" y="108"/>
                  </a:cubicBezTo>
                  <a:cubicBezTo>
                    <a:pt x="37" y="108"/>
                    <a:pt x="27" y="97"/>
                    <a:pt x="27" y="83"/>
                  </a:cubicBezTo>
                  <a:cubicBezTo>
                    <a:pt x="27" y="70"/>
                    <a:pt x="37" y="59"/>
                    <a:pt x="50" y="59"/>
                  </a:cubicBezTo>
                  <a:cubicBezTo>
                    <a:pt x="62" y="59"/>
                    <a:pt x="72" y="70"/>
                    <a:pt x="72" y="83"/>
                  </a:cubicBezTo>
                  <a:close/>
                </a:path>
              </a:pathLst>
            </a:custGeom>
            <a:solidFill>
              <a:schemeClr val="bg1"/>
            </a:solidFill>
            <a:ln w="3175">
              <a:noFill/>
            </a:ln>
            <a:effectLst/>
            <a:extLst/>
          </p:spPr>
          <p:txBody>
            <a:bodyPr vert="horz" wrap="square" lIns="91440" tIns="45720" rIns="91440" bIns="45720" numCol="1" anchor="t" anchorCtr="0" compatLnSpc="1">
              <a:prstTxWarp prst="textNoShape">
                <a:avLst/>
              </a:prstTxWarp>
            </a:bodyPr>
            <a:lstStyle/>
            <a:p>
              <a:pPr defTabSz="932563"/>
              <a:endParaRPr lang="en-US" sz="1800" dirty="0">
                <a:solidFill>
                  <a:srgbClr val="3F3F3F"/>
                </a:solidFill>
              </a:endParaRPr>
            </a:p>
          </p:txBody>
        </p:sp>
        <p:sp>
          <p:nvSpPr>
            <p:cNvPr id="16" name="AutoShape 202"/>
            <p:cNvSpPr>
              <a:spLocks noChangeAspect="1" noChangeArrowheads="1" noTextEdit="1"/>
            </p:cNvSpPr>
            <p:nvPr userDrawn="1"/>
          </p:nvSpPr>
          <p:spPr bwMode="auto">
            <a:xfrm>
              <a:off x="5565775" y="-357188"/>
              <a:ext cx="7088188" cy="708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dirty="0">
                <a:solidFill>
                  <a:srgbClr val="000000"/>
                </a:solidFill>
              </a:endParaRPr>
            </a:p>
          </p:txBody>
        </p:sp>
      </p:grpSp>
    </p:spTree>
    <p:extLst>
      <p:ext uri="{BB962C8B-B14F-4D97-AF65-F5344CB8AC3E}">
        <p14:creationId xmlns:p14="http://schemas.microsoft.com/office/powerpoint/2010/main" val="1931852692"/>
      </p:ext>
    </p:extLst>
  </p:cSld>
  <p:clrMapOvr>
    <a:masterClrMapping/>
  </p:clrMapOvr>
  <p:transition spd="med">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4_58pt Title/24pt Text">
    <p:bg>
      <p:bgPr>
        <a:solidFill>
          <a:schemeClr val="accent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10274"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8" y="1589"/>
                        <a:ext cx="1587" cy="1587"/>
                      </a:xfrm>
                      <a:prstGeom prst="rect">
                        <a:avLst/>
                      </a:prstGeom>
                    </p:spPr>
                  </p:pic>
                </p:oleObj>
              </mc:Fallback>
            </mc:AlternateContent>
          </a:graphicData>
        </a:graphic>
      </p:graphicFrame>
      <p:sp>
        <p:nvSpPr>
          <p:cNvPr id="6" name="Title 1"/>
          <p:cNvSpPr>
            <a:spLocks noGrp="1"/>
          </p:cNvSpPr>
          <p:nvPr>
            <p:ph type="ctrTitle" hasCustomPrompt="1"/>
          </p:nvPr>
        </p:nvSpPr>
        <p:spPr>
          <a:xfrm>
            <a:off x="585217" y="2142637"/>
            <a:ext cx="11228387" cy="1720381"/>
          </a:xfrm>
        </p:spPr>
        <p:txBody>
          <a:bodyPr/>
          <a:lstStyle>
            <a:lvl1pPr>
              <a:defRPr sz="5999">
                <a:solidFill>
                  <a:schemeClr val="bg1"/>
                </a:solidFill>
              </a:defRPr>
            </a:lvl1pPr>
          </a:lstStyle>
          <a:p>
            <a:r>
              <a:rPr lang="en-US" dirty="0"/>
              <a:t>Title</a:t>
            </a:r>
          </a:p>
        </p:txBody>
      </p:sp>
      <p:sp>
        <p:nvSpPr>
          <p:cNvPr id="8" name="Subtitle 2"/>
          <p:cNvSpPr>
            <a:spLocks noGrp="1"/>
          </p:cNvSpPr>
          <p:nvPr>
            <p:ph type="subTitle" idx="1" hasCustomPrompt="1"/>
          </p:nvPr>
        </p:nvSpPr>
        <p:spPr>
          <a:xfrm>
            <a:off x="603504" y="3954463"/>
            <a:ext cx="11210099" cy="1055382"/>
          </a:xfrm>
        </p:spPr>
        <p:txBody>
          <a:bodyPr/>
          <a:lstStyle>
            <a:lvl1pPr marL="0" indent="0" algn="l">
              <a:buNone/>
              <a:defRPr sz="2200">
                <a:solidFill>
                  <a:schemeClr val="bg1"/>
                </a:solidFill>
                <a:latin typeface="+mn-lt"/>
              </a:defRPr>
            </a:lvl1pPr>
            <a:lvl2pPr marL="457112" indent="0" algn="ctr">
              <a:buNone/>
              <a:defRPr>
                <a:solidFill>
                  <a:schemeClr val="tx1">
                    <a:tint val="75000"/>
                  </a:schemeClr>
                </a:solidFill>
              </a:defRPr>
            </a:lvl2pPr>
            <a:lvl3pPr marL="914224" indent="0" algn="ctr">
              <a:buNone/>
              <a:defRPr>
                <a:solidFill>
                  <a:schemeClr val="tx1">
                    <a:tint val="75000"/>
                  </a:schemeClr>
                </a:solidFill>
              </a:defRPr>
            </a:lvl3pPr>
            <a:lvl4pPr marL="1371336" indent="0" algn="ctr">
              <a:buNone/>
              <a:defRPr>
                <a:solidFill>
                  <a:schemeClr val="tx1">
                    <a:tint val="75000"/>
                  </a:schemeClr>
                </a:solidFill>
              </a:defRPr>
            </a:lvl4pPr>
            <a:lvl5pPr marL="1828449" indent="0" algn="ctr">
              <a:buNone/>
              <a:defRPr>
                <a:solidFill>
                  <a:schemeClr val="tx1">
                    <a:tint val="75000"/>
                  </a:schemeClr>
                </a:solidFill>
              </a:defRPr>
            </a:lvl5pPr>
            <a:lvl6pPr marL="2285561" indent="0" algn="ctr">
              <a:buNone/>
              <a:defRPr>
                <a:solidFill>
                  <a:schemeClr val="tx1">
                    <a:tint val="75000"/>
                  </a:schemeClr>
                </a:solidFill>
              </a:defRPr>
            </a:lvl6pPr>
            <a:lvl7pPr marL="2742673" indent="0" algn="ctr">
              <a:buNone/>
              <a:defRPr>
                <a:solidFill>
                  <a:schemeClr val="tx1">
                    <a:tint val="75000"/>
                  </a:schemeClr>
                </a:solidFill>
              </a:defRPr>
            </a:lvl7pPr>
            <a:lvl8pPr marL="3199785" indent="0" algn="ctr">
              <a:buNone/>
              <a:defRPr>
                <a:solidFill>
                  <a:schemeClr val="tx1">
                    <a:tint val="75000"/>
                  </a:schemeClr>
                </a:solidFill>
              </a:defRPr>
            </a:lvl8pPr>
            <a:lvl9pPr marL="3656897" indent="0" algn="ctr">
              <a:buNone/>
              <a:defRPr>
                <a:solidFill>
                  <a:schemeClr val="tx1">
                    <a:tint val="75000"/>
                  </a:schemeClr>
                </a:solidFill>
              </a:defRPr>
            </a:lvl9pPr>
          </a:lstStyle>
          <a:p>
            <a:r>
              <a:rPr lang="en-US" dirty="0"/>
              <a:t>Subtitle</a:t>
            </a:r>
          </a:p>
        </p:txBody>
      </p:sp>
    </p:spTree>
    <p:extLst>
      <p:ext uri="{BB962C8B-B14F-4D97-AF65-F5344CB8AC3E}">
        <p14:creationId xmlns:p14="http://schemas.microsoft.com/office/powerpoint/2010/main" val="1230477121"/>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5_58pt Title/24pt Text">
    <p:bg>
      <p:bgPr>
        <a:solidFill>
          <a:schemeClr val="accent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11298"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8" y="1589"/>
                        <a:ext cx="1587" cy="1587"/>
                      </a:xfrm>
                      <a:prstGeom prst="rect">
                        <a:avLst/>
                      </a:prstGeom>
                    </p:spPr>
                  </p:pic>
                </p:oleObj>
              </mc:Fallback>
            </mc:AlternateContent>
          </a:graphicData>
        </a:graphic>
      </p:graphicFrame>
      <p:sp>
        <p:nvSpPr>
          <p:cNvPr id="6" name="Title 1"/>
          <p:cNvSpPr>
            <a:spLocks noGrp="1"/>
          </p:cNvSpPr>
          <p:nvPr>
            <p:ph type="ctrTitle" hasCustomPrompt="1"/>
          </p:nvPr>
        </p:nvSpPr>
        <p:spPr>
          <a:xfrm>
            <a:off x="585217" y="2142637"/>
            <a:ext cx="8248671" cy="1720381"/>
          </a:xfrm>
        </p:spPr>
        <p:txBody>
          <a:bodyPr/>
          <a:lstStyle>
            <a:lvl1pPr>
              <a:defRPr sz="5999">
                <a:solidFill>
                  <a:schemeClr val="bg1"/>
                </a:solidFill>
              </a:defRPr>
            </a:lvl1pPr>
          </a:lstStyle>
          <a:p>
            <a:r>
              <a:rPr lang="en-US" dirty="0"/>
              <a:t>Title</a:t>
            </a:r>
          </a:p>
        </p:txBody>
      </p:sp>
      <p:sp>
        <p:nvSpPr>
          <p:cNvPr id="8" name="Subtitle 2"/>
          <p:cNvSpPr>
            <a:spLocks noGrp="1"/>
          </p:cNvSpPr>
          <p:nvPr>
            <p:ph type="subTitle" idx="1" hasCustomPrompt="1"/>
          </p:nvPr>
        </p:nvSpPr>
        <p:spPr>
          <a:xfrm>
            <a:off x="603504" y="3954463"/>
            <a:ext cx="8235236" cy="1055382"/>
          </a:xfrm>
        </p:spPr>
        <p:txBody>
          <a:bodyPr/>
          <a:lstStyle>
            <a:lvl1pPr marL="0" indent="0" algn="l">
              <a:buNone/>
              <a:defRPr sz="2200">
                <a:solidFill>
                  <a:schemeClr val="bg1"/>
                </a:solidFill>
                <a:latin typeface="+mn-lt"/>
              </a:defRPr>
            </a:lvl1pPr>
            <a:lvl2pPr marL="457112" indent="0" algn="ctr">
              <a:buNone/>
              <a:defRPr>
                <a:solidFill>
                  <a:schemeClr val="tx1">
                    <a:tint val="75000"/>
                  </a:schemeClr>
                </a:solidFill>
              </a:defRPr>
            </a:lvl2pPr>
            <a:lvl3pPr marL="914224" indent="0" algn="ctr">
              <a:buNone/>
              <a:defRPr>
                <a:solidFill>
                  <a:schemeClr val="tx1">
                    <a:tint val="75000"/>
                  </a:schemeClr>
                </a:solidFill>
              </a:defRPr>
            </a:lvl3pPr>
            <a:lvl4pPr marL="1371336" indent="0" algn="ctr">
              <a:buNone/>
              <a:defRPr>
                <a:solidFill>
                  <a:schemeClr val="tx1">
                    <a:tint val="75000"/>
                  </a:schemeClr>
                </a:solidFill>
              </a:defRPr>
            </a:lvl4pPr>
            <a:lvl5pPr marL="1828449" indent="0" algn="ctr">
              <a:buNone/>
              <a:defRPr>
                <a:solidFill>
                  <a:schemeClr val="tx1">
                    <a:tint val="75000"/>
                  </a:schemeClr>
                </a:solidFill>
              </a:defRPr>
            </a:lvl5pPr>
            <a:lvl6pPr marL="2285561" indent="0" algn="ctr">
              <a:buNone/>
              <a:defRPr>
                <a:solidFill>
                  <a:schemeClr val="tx1">
                    <a:tint val="75000"/>
                  </a:schemeClr>
                </a:solidFill>
              </a:defRPr>
            </a:lvl6pPr>
            <a:lvl7pPr marL="2742673" indent="0" algn="ctr">
              <a:buNone/>
              <a:defRPr>
                <a:solidFill>
                  <a:schemeClr val="tx1">
                    <a:tint val="75000"/>
                  </a:schemeClr>
                </a:solidFill>
              </a:defRPr>
            </a:lvl7pPr>
            <a:lvl8pPr marL="3199785" indent="0" algn="ctr">
              <a:buNone/>
              <a:defRPr>
                <a:solidFill>
                  <a:schemeClr val="tx1">
                    <a:tint val="75000"/>
                  </a:schemeClr>
                </a:solidFill>
              </a:defRPr>
            </a:lvl8pPr>
            <a:lvl9pPr marL="3656897" indent="0" algn="ctr">
              <a:buNone/>
              <a:defRPr>
                <a:solidFill>
                  <a:schemeClr val="tx1">
                    <a:tint val="75000"/>
                  </a:schemeClr>
                </a:solidFill>
              </a:defRPr>
            </a:lvl9pPr>
          </a:lstStyle>
          <a:p>
            <a:r>
              <a:rPr lang="en-US" dirty="0"/>
              <a:t>Subtitle</a:t>
            </a:r>
          </a:p>
        </p:txBody>
      </p:sp>
      <p:grpSp>
        <p:nvGrpSpPr>
          <p:cNvPr id="5" name="Group 4"/>
          <p:cNvGrpSpPr/>
          <p:nvPr userDrawn="1"/>
        </p:nvGrpSpPr>
        <p:grpSpPr>
          <a:xfrm>
            <a:off x="8925988" y="1341232"/>
            <a:ext cx="3510488" cy="5537837"/>
            <a:chOff x="8925987" y="1341231"/>
            <a:chExt cx="3510488" cy="5537837"/>
          </a:xfrm>
        </p:grpSpPr>
        <p:sp>
          <p:nvSpPr>
            <p:cNvPr id="7" name="Freeform 6"/>
            <p:cNvSpPr>
              <a:spLocks/>
            </p:cNvSpPr>
            <p:nvPr/>
          </p:nvSpPr>
          <p:spPr bwMode="auto">
            <a:xfrm>
              <a:off x="9080596" y="2696006"/>
              <a:ext cx="3246304" cy="4001502"/>
            </a:xfrm>
            <a:custGeom>
              <a:avLst/>
              <a:gdLst>
                <a:gd name="T0" fmla="*/ 0 w 2476"/>
                <a:gd name="T1" fmla="*/ 2588 h 3052"/>
                <a:gd name="T2" fmla="*/ 1237 w 2476"/>
                <a:gd name="T3" fmla="*/ 0 h 3052"/>
                <a:gd name="T4" fmla="*/ 2476 w 2476"/>
                <a:gd name="T5" fmla="*/ 976 h 3052"/>
                <a:gd name="T6" fmla="*/ 495 w 2476"/>
                <a:gd name="T7" fmla="*/ 3052 h 3052"/>
                <a:gd name="T8" fmla="*/ 0 w 2476"/>
                <a:gd name="T9" fmla="*/ 2588 h 3052"/>
              </a:gdLst>
              <a:ahLst/>
              <a:cxnLst>
                <a:cxn ang="0">
                  <a:pos x="T0" y="T1"/>
                </a:cxn>
                <a:cxn ang="0">
                  <a:pos x="T2" y="T3"/>
                </a:cxn>
                <a:cxn ang="0">
                  <a:pos x="T4" y="T5"/>
                </a:cxn>
                <a:cxn ang="0">
                  <a:pos x="T6" y="T7"/>
                </a:cxn>
                <a:cxn ang="0">
                  <a:pos x="T8" y="T9"/>
                </a:cxn>
              </a:cxnLst>
              <a:rect l="0" t="0" r="r" b="b"/>
              <a:pathLst>
                <a:path w="2476" h="3052">
                  <a:moveTo>
                    <a:pt x="0" y="2588"/>
                  </a:moveTo>
                  <a:lnTo>
                    <a:pt x="1237" y="0"/>
                  </a:lnTo>
                  <a:lnTo>
                    <a:pt x="2476" y="976"/>
                  </a:lnTo>
                  <a:lnTo>
                    <a:pt x="495" y="3052"/>
                  </a:lnTo>
                  <a:lnTo>
                    <a:pt x="0" y="2588"/>
                  </a:lnTo>
                  <a:close/>
                </a:path>
              </a:pathLst>
            </a:custGeom>
            <a:solidFill>
              <a:schemeClr val="accent1">
                <a:lumMod val="20000"/>
                <a:lumOff val="80000"/>
                <a:alpha val="14000"/>
              </a:schemeClr>
            </a:solidFill>
            <a:ln>
              <a:noFill/>
            </a:ln>
          </p:spPr>
          <p:txBody>
            <a:bodyPr vert="horz" wrap="square" lIns="91440" tIns="45720" rIns="91440" bIns="45720" numCol="1" anchor="t" anchorCtr="0" compatLnSpc="1">
              <a:prstTxWarp prst="textNoShape">
                <a:avLst/>
              </a:prstTxWarp>
            </a:bodyPr>
            <a:lstStyle/>
            <a:p>
              <a:pPr defTabSz="932563"/>
              <a:endParaRPr lang="en-US" sz="1800" dirty="0">
                <a:solidFill>
                  <a:srgbClr val="000000"/>
                </a:solidFill>
              </a:endParaRPr>
            </a:p>
          </p:txBody>
        </p:sp>
        <p:sp>
          <p:nvSpPr>
            <p:cNvPr id="9" name="Freeform 5"/>
            <p:cNvSpPr>
              <a:spLocks/>
            </p:cNvSpPr>
            <p:nvPr/>
          </p:nvSpPr>
          <p:spPr bwMode="auto">
            <a:xfrm>
              <a:off x="11185247" y="1341231"/>
              <a:ext cx="1239838" cy="813644"/>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3 h 690"/>
                <a:gd name="T16" fmla="*/ 851 w 1054"/>
                <a:gd name="T17" fmla="*/ 690 h 690"/>
                <a:gd name="T18" fmla="*/ 825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5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6"/>
                    <a:pt x="948" y="215"/>
                    <a:pt x="950" y="272"/>
                  </a:cubicBezTo>
                  <a:cubicBezTo>
                    <a:pt x="1012" y="312"/>
                    <a:pt x="1054" y="384"/>
                    <a:pt x="1054" y="463"/>
                  </a:cubicBezTo>
                  <a:cubicBezTo>
                    <a:pt x="1054" y="580"/>
                    <a:pt x="965" y="676"/>
                    <a:pt x="851" y="690"/>
                  </a:cubicBezTo>
                  <a:cubicBezTo>
                    <a:pt x="843" y="690"/>
                    <a:pt x="833" y="690"/>
                    <a:pt x="825" y="690"/>
                  </a:cubicBezTo>
                  <a:cubicBezTo>
                    <a:pt x="818" y="690"/>
                    <a:pt x="810" y="690"/>
                    <a:pt x="802" y="690"/>
                  </a:cubicBezTo>
                  <a:cubicBezTo>
                    <a:pt x="696" y="690"/>
                    <a:pt x="446" y="690"/>
                    <a:pt x="327" y="690"/>
                  </a:cubicBezTo>
                  <a:cubicBezTo>
                    <a:pt x="324" y="690"/>
                    <a:pt x="320" y="690"/>
                    <a:pt x="318" y="690"/>
                  </a:cubicBezTo>
                  <a:cubicBezTo>
                    <a:pt x="306" y="690"/>
                    <a:pt x="306" y="690"/>
                    <a:pt x="306" y="690"/>
                  </a:cubicBezTo>
                  <a:cubicBezTo>
                    <a:pt x="300" y="690"/>
                    <a:pt x="283" y="690"/>
                    <a:pt x="271" y="690"/>
                  </a:cubicBezTo>
                  <a:cubicBezTo>
                    <a:pt x="195" y="690"/>
                    <a:pt x="195" y="690"/>
                    <a:pt x="195" y="690"/>
                  </a:cubicBezTo>
                  <a:cubicBezTo>
                    <a:pt x="87" y="688"/>
                    <a:pt x="0" y="601"/>
                    <a:pt x="0" y="495"/>
                  </a:cubicBezTo>
                  <a:cubicBezTo>
                    <a:pt x="0" y="397"/>
                    <a:pt x="73" y="316"/>
                    <a:pt x="168" y="30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2563"/>
              <a:endParaRPr lang="en-US" sz="1800" dirty="0">
                <a:solidFill>
                  <a:srgbClr val="000000"/>
                </a:solidFill>
              </a:endParaRPr>
            </a:p>
          </p:txBody>
        </p:sp>
        <p:sp>
          <p:nvSpPr>
            <p:cNvPr id="10" name="Freeform 5"/>
            <p:cNvSpPr>
              <a:spLocks/>
            </p:cNvSpPr>
            <p:nvPr/>
          </p:nvSpPr>
          <p:spPr bwMode="auto">
            <a:xfrm>
              <a:off x="10332390" y="1583889"/>
              <a:ext cx="1239838" cy="813644"/>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3 h 690"/>
                <a:gd name="T16" fmla="*/ 851 w 1054"/>
                <a:gd name="T17" fmla="*/ 690 h 690"/>
                <a:gd name="T18" fmla="*/ 825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5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6"/>
                    <a:pt x="948" y="215"/>
                    <a:pt x="950" y="272"/>
                  </a:cubicBezTo>
                  <a:cubicBezTo>
                    <a:pt x="1012" y="312"/>
                    <a:pt x="1054" y="384"/>
                    <a:pt x="1054" y="463"/>
                  </a:cubicBezTo>
                  <a:cubicBezTo>
                    <a:pt x="1054" y="580"/>
                    <a:pt x="965" y="676"/>
                    <a:pt x="851" y="690"/>
                  </a:cubicBezTo>
                  <a:cubicBezTo>
                    <a:pt x="843" y="690"/>
                    <a:pt x="833" y="690"/>
                    <a:pt x="825" y="690"/>
                  </a:cubicBezTo>
                  <a:cubicBezTo>
                    <a:pt x="818" y="690"/>
                    <a:pt x="810" y="690"/>
                    <a:pt x="802" y="690"/>
                  </a:cubicBezTo>
                  <a:cubicBezTo>
                    <a:pt x="696" y="690"/>
                    <a:pt x="446" y="690"/>
                    <a:pt x="327" y="690"/>
                  </a:cubicBezTo>
                  <a:cubicBezTo>
                    <a:pt x="324" y="690"/>
                    <a:pt x="320" y="690"/>
                    <a:pt x="318" y="690"/>
                  </a:cubicBezTo>
                  <a:cubicBezTo>
                    <a:pt x="306" y="690"/>
                    <a:pt x="306" y="690"/>
                    <a:pt x="306" y="690"/>
                  </a:cubicBezTo>
                  <a:cubicBezTo>
                    <a:pt x="300" y="690"/>
                    <a:pt x="283" y="690"/>
                    <a:pt x="271" y="690"/>
                  </a:cubicBezTo>
                  <a:cubicBezTo>
                    <a:pt x="195" y="690"/>
                    <a:pt x="195" y="690"/>
                    <a:pt x="195" y="690"/>
                  </a:cubicBezTo>
                  <a:cubicBezTo>
                    <a:pt x="87" y="688"/>
                    <a:pt x="0" y="601"/>
                    <a:pt x="0" y="495"/>
                  </a:cubicBezTo>
                  <a:cubicBezTo>
                    <a:pt x="0" y="397"/>
                    <a:pt x="73" y="316"/>
                    <a:pt x="168" y="303"/>
                  </a:cubicBez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2563"/>
              <a:endParaRPr lang="en-US" sz="1800" dirty="0">
                <a:solidFill>
                  <a:srgbClr val="000000"/>
                </a:solidFill>
              </a:endParaRPr>
            </a:p>
          </p:txBody>
        </p:sp>
        <p:sp>
          <p:nvSpPr>
            <p:cNvPr id="11" name="Freeform 5"/>
            <p:cNvSpPr>
              <a:spLocks/>
            </p:cNvSpPr>
            <p:nvPr/>
          </p:nvSpPr>
          <p:spPr bwMode="auto">
            <a:xfrm>
              <a:off x="9405174" y="1369064"/>
              <a:ext cx="895827" cy="587887"/>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3 h 690"/>
                <a:gd name="T16" fmla="*/ 851 w 1054"/>
                <a:gd name="T17" fmla="*/ 690 h 690"/>
                <a:gd name="T18" fmla="*/ 825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5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6"/>
                    <a:pt x="948" y="215"/>
                    <a:pt x="950" y="272"/>
                  </a:cubicBezTo>
                  <a:cubicBezTo>
                    <a:pt x="1012" y="312"/>
                    <a:pt x="1054" y="384"/>
                    <a:pt x="1054" y="463"/>
                  </a:cubicBezTo>
                  <a:cubicBezTo>
                    <a:pt x="1054" y="580"/>
                    <a:pt x="965" y="676"/>
                    <a:pt x="851" y="690"/>
                  </a:cubicBezTo>
                  <a:cubicBezTo>
                    <a:pt x="843" y="690"/>
                    <a:pt x="833" y="690"/>
                    <a:pt x="825" y="690"/>
                  </a:cubicBezTo>
                  <a:cubicBezTo>
                    <a:pt x="818" y="690"/>
                    <a:pt x="810" y="690"/>
                    <a:pt x="802" y="690"/>
                  </a:cubicBezTo>
                  <a:cubicBezTo>
                    <a:pt x="696" y="690"/>
                    <a:pt x="446" y="690"/>
                    <a:pt x="327" y="690"/>
                  </a:cubicBezTo>
                  <a:cubicBezTo>
                    <a:pt x="324" y="690"/>
                    <a:pt x="320" y="690"/>
                    <a:pt x="318" y="690"/>
                  </a:cubicBezTo>
                  <a:cubicBezTo>
                    <a:pt x="306" y="690"/>
                    <a:pt x="306" y="690"/>
                    <a:pt x="306" y="690"/>
                  </a:cubicBezTo>
                  <a:cubicBezTo>
                    <a:pt x="300" y="690"/>
                    <a:pt x="283" y="690"/>
                    <a:pt x="271" y="690"/>
                  </a:cubicBezTo>
                  <a:cubicBezTo>
                    <a:pt x="195" y="690"/>
                    <a:pt x="195" y="690"/>
                    <a:pt x="195" y="690"/>
                  </a:cubicBezTo>
                  <a:cubicBezTo>
                    <a:pt x="87" y="688"/>
                    <a:pt x="0" y="601"/>
                    <a:pt x="0" y="495"/>
                  </a:cubicBezTo>
                  <a:cubicBezTo>
                    <a:pt x="0" y="397"/>
                    <a:pt x="73" y="316"/>
                    <a:pt x="168" y="30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2563"/>
              <a:endParaRPr lang="en-US" sz="1800" dirty="0">
                <a:solidFill>
                  <a:srgbClr val="000000"/>
                </a:solidFill>
              </a:endParaRPr>
            </a:p>
          </p:txBody>
        </p:sp>
        <p:grpSp>
          <p:nvGrpSpPr>
            <p:cNvPr id="12" name="Group 11"/>
            <p:cNvGrpSpPr/>
            <p:nvPr/>
          </p:nvGrpSpPr>
          <p:grpSpPr>
            <a:xfrm>
              <a:off x="11280477" y="3072737"/>
              <a:ext cx="1155998" cy="1162044"/>
              <a:chOff x="13209584" y="-2840041"/>
              <a:chExt cx="1820862" cy="1830385"/>
            </a:xfrm>
          </p:grpSpPr>
          <p:sp>
            <p:nvSpPr>
              <p:cNvPr id="26" name="Oval 5"/>
              <p:cNvSpPr>
                <a:spLocks noChangeArrowheads="1"/>
              </p:cNvSpPr>
              <p:nvPr/>
            </p:nvSpPr>
            <p:spPr bwMode="auto">
              <a:xfrm>
                <a:off x="13209584" y="-2840041"/>
                <a:ext cx="1820862" cy="1830385"/>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dirty="0">
                  <a:solidFill>
                    <a:srgbClr val="000000"/>
                  </a:solidFill>
                </a:endParaRPr>
              </a:p>
            </p:txBody>
          </p:sp>
          <p:sp>
            <p:nvSpPr>
              <p:cNvPr id="27" name="Freeform 6"/>
              <p:cNvSpPr>
                <a:spLocks/>
              </p:cNvSpPr>
              <p:nvPr/>
            </p:nvSpPr>
            <p:spPr bwMode="auto">
              <a:xfrm>
                <a:off x="13633446" y="-2205042"/>
                <a:ext cx="488950" cy="836611"/>
              </a:xfrm>
              <a:custGeom>
                <a:avLst/>
                <a:gdLst>
                  <a:gd name="T0" fmla="*/ 308 w 308"/>
                  <a:gd name="T1" fmla="*/ 175 h 527"/>
                  <a:gd name="T2" fmla="*/ 305 w 308"/>
                  <a:gd name="T3" fmla="*/ 527 h 527"/>
                  <a:gd name="T4" fmla="*/ 0 w 308"/>
                  <a:gd name="T5" fmla="*/ 351 h 527"/>
                  <a:gd name="T6" fmla="*/ 2 w 308"/>
                  <a:gd name="T7" fmla="*/ 0 h 527"/>
                  <a:gd name="T8" fmla="*/ 308 w 308"/>
                  <a:gd name="T9" fmla="*/ 175 h 527"/>
                </a:gdLst>
                <a:ahLst/>
                <a:cxnLst>
                  <a:cxn ang="0">
                    <a:pos x="T0" y="T1"/>
                  </a:cxn>
                  <a:cxn ang="0">
                    <a:pos x="T2" y="T3"/>
                  </a:cxn>
                  <a:cxn ang="0">
                    <a:pos x="T4" y="T5"/>
                  </a:cxn>
                  <a:cxn ang="0">
                    <a:pos x="T6" y="T7"/>
                  </a:cxn>
                  <a:cxn ang="0">
                    <a:pos x="T8" y="T9"/>
                  </a:cxn>
                </a:cxnLst>
                <a:rect l="0" t="0" r="r" b="b"/>
                <a:pathLst>
                  <a:path w="308" h="527">
                    <a:moveTo>
                      <a:pt x="308" y="175"/>
                    </a:moveTo>
                    <a:lnTo>
                      <a:pt x="305" y="527"/>
                    </a:lnTo>
                    <a:lnTo>
                      <a:pt x="0" y="351"/>
                    </a:lnTo>
                    <a:lnTo>
                      <a:pt x="2" y="0"/>
                    </a:lnTo>
                    <a:lnTo>
                      <a:pt x="308" y="175"/>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dirty="0">
                  <a:solidFill>
                    <a:srgbClr val="000000"/>
                  </a:solidFill>
                </a:endParaRPr>
              </a:p>
            </p:txBody>
          </p:sp>
          <p:sp>
            <p:nvSpPr>
              <p:cNvPr id="28" name="Freeform 7"/>
              <p:cNvSpPr>
                <a:spLocks/>
              </p:cNvSpPr>
              <p:nvPr/>
            </p:nvSpPr>
            <p:spPr bwMode="auto">
              <a:xfrm>
                <a:off x="14122396" y="-2205042"/>
                <a:ext cx="484187" cy="836611"/>
              </a:xfrm>
              <a:custGeom>
                <a:avLst/>
                <a:gdLst>
                  <a:gd name="T0" fmla="*/ 0 w 305"/>
                  <a:gd name="T1" fmla="*/ 175 h 527"/>
                  <a:gd name="T2" fmla="*/ 0 w 305"/>
                  <a:gd name="T3" fmla="*/ 527 h 527"/>
                  <a:gd name="T4" fmla="*/ 305 w 305"/>
                  <a:gd name="T5" fmla="*/ 351 h 527"/>
                  <a:gd name="T6" fmla="*/ 305 w 305"/>
                  <a:gd name="T7" fmla="*/ 0 h 527"/>
                  <a:gd name="T8" fmla="*/ 0 w 305"/>
                  <a:gd name="T9" fmla="*/ 175 h 527"/>
                </a:gdLst>
                <a:ahLst/>
                <a:cxnLst>
                  <a:cxn ang="0">
                    <a:pos x="T0" y="T1"/>
                  </a:cxn>
                  <a:cxn ang="0">
                    <a:pos x="T2" y="T3"/>
                  </a:cxn>
                  <a:cxn ang="0">
                    <a:pos x="T4" y="T5"/>
                  </a:cxn>
                  <a:cxn ang="0">
                    <a:pos x="T6" y="T7"/>
                  </a:cxn>
                  <a:cxn ang="0">
                    <a:pos x="T8" y="T9"/>
                  </a:cxn>
                </a:cxnLst>
                <a:rect l="0" t="0" r="r" b="b"/>
                <a:pathLst>
                  <a:path w="305" h="527">
                    <a:moveTo>
                      <a:pt x="0" y="175"/>
                    </a:moveTo>
                    <a:lnTo>
                      <a:pt x="0" y="527"/>
                    </a:lnTo>
                    <a:lnTo>
                      <a:pt x="305" y="351"/>
                    </a:lnTo>
                    <a:lnTo>
                      <a:pt x="305" y="0"/>
                    </a:lnTo>
                    <a:lnTo>
                      <a:pt x="0" y="175"/>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dirty="0">
                  <a:solidFill>
                    <a:srgbClr val="000000"/>
                  </a:solidFill>
                </a:endParaRPr>
              </a:p>
            </p:txBody>
          </p:sp>
          <p:sp>
            <p:nvSpPr>
              <p:cNvPr id="29" name="Freeform 8"/>
              <p:cNvSpPr>
                <a:spLocks/>
              </p:cNvSpPr>
              <p:nvPr/>
            </p:nvSpPr>
            <p:spPr bwMode="auto">
              <a:xfrm>
                <a:off x="13636621" y="-2484441"/>
                <a:ext cx="969962" cy="557212"/>
              </a:xfrm>
              <a:custGeom>
                <a:avLst/>
                <a:gdLst>
                  <a:gd name="T0" fmla="*/ 306 w 611"/>
                  <a:gd name="T1" fmla="*/ 351 h 351"/>
                  <a:gd name="T2" fmla="*/ 0 w 611"/>
                  <a:gd name="T3" fmla="*/ 173 h 351"/>
                  <a:gd name="T4" fmla="*/ 303 w 611"/>
                  <a:gd name="T5" fmla="*/ 0 h 351"/>
                  <a:gd name="T6" fmla="*/ 611 w 611"/>
                  <a:gd name="T7" fmla="*/ 173 h 351"/>
                  <a:gd name="T8" fmla="*/ 306 w 611"/>
                  <a:gd name="T9" fmla="*/ 351 h 351"/>
                </a:gdLst>
                <a:ahLst/>
                <a:cxnLst>
                  <a:cxn ang="0">
                    <a:pos x="T0" y="T1"/>
                  </a:cxn>
                  <a:cxn ang="0">
                    <a:pos x="T2" y="T3"/>
                  </a:cxn>
                  <a:cxn ang="0">
                    <a:pos x="T4" y="T5"/>
                  </a:cxn>
                  <a:cxn ang="0">
                    <a:pos x="T6" y="T7"/>
                  </a:cxn>
                  <a:cxn ang="0">
                    <a:pos x="T8" y="T9"/>
                  </a:cxn>
                </a:cxnLst>
                <a:rect l="0" t="0" r="r" b="b"/>
                <a:pathLst>
                  <a:path w="611" h="351">
                    <a:moveTo>
                      <a:pt x="306" y="351"/>
                    </a:moveTo>
                    <a:lnTo>
                      <a:pt x="0" y="173"/>
                    </a:lnTo>
                    <a:lnTo>
                      <a:pt x="303" y="0"/>
                    </a:lnTo>
                    <a:lnTo>
                      <a:pt x="611" y="173"/>
                    </a:lnTo>
                    <a:lnTo>
                      <a:pt x="306" y="351"/>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dirty="0">
                  <a:solidFill>
                    <a:srgbClr val="000000"/>
                  </a:solidFill>
                </a:endParaRPr>
              </a:p>
            </p:txBody>
          </p:sp>
        </p:grpSp>
        <p:grpSp>
          <p:nvGrpSpPr>
            <p:cNvPr id="13" name="Group 12"/>
            <p:cNvGrpSpPr/>
            <p:nvPr/>
          </p:nvGrpSpPr>
          <p:grpSpPr>
            <a:xfrm>
              <a:off x="10518590" y="2205906"/>
              <a:ext cx="1227128" cy="1233544"/>
              <a:chOff x="15478120" y="-2840041"/>
              <a:chExt cx="1820862" cy="1830385"/>
            </a:xfrm>
          </p:grpSpPr>
          <p:sp>
            <p:nvSpPr>
              <p:cNvPr id="22" name="Oval 9"/>
              <p:cNvSpPr>
                <a:spLocks noChangeArrowheads="1"/>
              </p:cNvSpPr>
              <p:nvPr/>
            </p:nvSpPr>
            <p:spPr bwMode="auto">
              <a:xfrm>
                <a:off x="15478120" y="-2840041"/>
                <a:ext cx="1820862" cy="1830385"/>
              </a:xfrm>
              <a:prstGeom prst="ellipse">
                <a:avLst/>
              </a:pr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dirty="0">
                  <a:solidFill>
                    <a:srgbClr val="000000"/>
                  </a:solidFill>
                </a:endParaRPr>
              </a:p>
            </p:txBody>
          </p:sp>
          <p:sp>
            <p:nvSpPr>
              <p:cNvPr id="23" name="Freeform 10"/>
              <p:cNvSpPr>
                <a:spLocks/>
              </p:cNvSpPr>
              <p:nvPr/>
            </p:nvSpPr>
            <p:spPr bwMode="auto">
              <a:xfrm>
                <a:off x="15901983" y="-2205042"/>
                <a:ext cx="488950" cy="836611"/>
              </a:xfrm>
              <a:custGeom>
                <a:avLst/>
                <a:gdLst>
                  <a:gd name="T0" fmla="*/ 308 w 308"/>
                  <a:gd name="T1" fmla="*/ 175 h 527"/>
                  <a:gd name="T2" fmla="*/ 305 w 308"/>
                  <a:gd name="T3" fmla="*/ 527 h 527"/>
                  <a:gd name="T4" fmla="*/ 0 w 308"/>
                  <a:gd name="T5" fmla="*/ 351 h 527"/>
                  <a:gd name="T6" fmla="*/ 0 w 308"/>
                  <a:gd name="T7" fmla="*/ 0 h 527"/>
                  <a:gd name="T8" fmla="*/ 308 w 308"/>
                  <a:gd name="T9" fmla="*/ 175 h 527"/>
                </a:gdLst>
                <a:ahLst/>
                <a:cxnLst>
                  <a:cxn ang="0">
                    <a:pos x="T0" y="T1"/>
                  </a:cxn>
                  <a:cxn ang="0">
                    <a:pos x="T2" y="T3"/>
                  </a:cxn>
                  <a:cxn ang="0">
                    <a:pos x="T4" y="T5"/>
                  </a:cxn>
                  <a:cxn ang="0">
                    <a:pos x="T6" y="T7"/>
                  </a:cxn>
                  <a:cxn ang="0">
                    <a:pos x="T8" y="T9"/>
                  </a:cxn>
                </a:cxnLst>
                <a:rect l="0" t="0" r="r" b="b"/>
                <a:pathLst>
                  <a:path w="308" h="527">
                    <a:moveTo>
                      <a:pt x="308" y="175"/>
                    </a:moveTo>
                    <a:lnTo>
                      <a:pt x="305" y="527"/>
                    </a:lnTo>
                    <a:lnTo>
                      <a:pt x="0" y="351"/>
                    </a:lnTo>
                    <a:lnTo>
                      <a:pt x="0" y="0"/>
                    </a:lnTo>
                    <a:lnTo>
                      <a:pt x="308" y="17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dirty="0">
                  <a:solidFill>
                    <a:srgbClr val="000000"/>
                  </a:solidFill>
                </a:endParaRPr>
              </a:p>
            </p:txBody>
          </p:sp>
          <p:sp>
            <p:nvSpPr>
              <p:cNvPr id="24" name="Freeform 11"/>
              <p:cNvSpPr>
                <a:spLocks/>
              </p:cNvSpPr>
              <p:nvPr/>
            </p:nvSpPr>
            <p:spPr bwMode="auto">
              <a:xfrm>
                <a:off x="16386170" y="-2205042"/>
                <a:ext cx="488950" cy="836611"/>
              </a:xfrm>
              <a:custGeom>
                <a:avLst/>
                <a:gdLst>
                  <a:gd name="T0" fmla="*/ 3 w 308"/>
                  <a:gd name="T1" fmla="*/ 175 h 527"/>
                  <a:gd name="T2" fmla="*/ 0 w 308"/>
                  <a:gd name="T3" fmla="*/ 527 h 527"/>
                  <a:gd name="T4" fmla="*/ 306 w 308"/>
                  <a:gd name="T5" fmla="*/ 351 h 527"/>
                  <a:gd name="T6" fmla="*/ 308 w 308"/>
                  <a:gd name="T7" fmla="*/ 0 h 527"/>
                  <a:gd name="T8" fmla="*/ 3 w 308"/>
                  <a:gd name="T9" fmla="*/ 175 h 527"/>
                </a:gdLst>
                <a:ahLst/>
                <a:cxnLst>
                  <a:cxn ang="0">
                    <a:pos x="T0" y="T1"/>
                  </a:cxn>
                  <a:cxn ang="0">
                    <a:pos x="T2" y="T3"/>
                  </a:cxn>
                  <a:cxn ang="0">
                    <a:pos x="T4" y="T5"/>
                  </a:cxn>
                  <a:cxn ang="0">
                    <a:pos x="T6" y="T7"/>
                  </a:cxn>
                  <a:cxn ang="0">
                    <a:pos x="T8" y="T9"/>
                  </a:cxn>
                </a:cxnLst>
                <a:rect l="0" t="0" r="r" b="b"/>
                <a:pathLst>
                  <a:path w="308" h="527">
                    <a:moveTo>
                      <a:pt x="3" y="175"/>
                    </a:moveTo>
                    <a:lnTo>
                      <a:pt x="0" y="527"/>
                    </a:lnTo>
                    <a:lnTo>
                      <a:pt x="306" y="351"/>
                    </a:lnTo>
                    <a:lnTo>
                      <a:pt x="308" y="0"/>
                    </a:lnTo>
                    <a:lnTo>
                      <a:pt x="3" y="175"/>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dirty="0">
                  <a:solidFill>
                    <a:srgbClr val="000000"/>
                  </a:solidFill>
                </a:endParaRPr>
              </a:p>
            </p:txBody>
          </p:sp>
          <p:sp>
            <p:nvSpPr>
              <p:cNvPr id="25" name="Freeform 12"/>
              <p:cNvSpPr>
                <a:spLocks/>
              </p:cNvSpPr>
              <p:nvPr/>
            </p:nvSpPr>
            <p:spPr bwMode="auto">
              <a:xfrm>
                <a:off x="15901983" y="-2484441"/>
                <a:ext cx="973137" cy="557212"/>
              </a:xfrm>
              <a:custGeom>
                <a:avLst/>
                <a:gdLst>
                  <a:gd name="T0" fmla="*/ 308 w 613"/>
                  <a:gd name="T1" fmla="*/ 351 h 351"/>
                  <a:gd name="T2" fmla="*/ 0 w 613"/>
                  <a:gd name="T3" fmla="*/ 173 h 351"/>
                  <a:gd name="T4" fmla="*/ 305 w 613"/>
                  <a:gd name="T5" fmla="*/ 0 h 351"/>
                  <a:gd name="T6" fmla="*/ 613 w 613"/>
                  <a:gd name="T7" fmla="*/ 173 h 351"/>
                  <a:gd name="T8" fmla="*/ 308 w 613"/>
                  <a:gd name="T9" fmla="*/ 351 h 351"/>
                </a:gdLst>
                <a:ahLst/>
                <a:cxnLst>
                  <a:cxn ang="0">
                    <a:pos x="T0" y="T1"/>
                  </a:cxn>
                  <a:cxn ang="0">
                    <a:pos x="T2" y="T3"/>
                  </a:cxn>
                  <a:cxn ang="0">
                    <a:pos x="T4" y="T5"/>
                  </a:cxn>
                  <a:cxn ang="0">
                    <a:pos x="T6" y="T7"/>
                  </a:cxn>
                  <a:cxn ang="0">
                    <a:pos x="T8" y="T9"/>
                  </a:cxn>
                </a:cxnLst>
                <a:rect l="0" t="0" r="r" b="b"/>
                <a:pathLst>
                  <a:path w="613" h="351">
                    <a:moveTo>
                      <a:pt x="308" y="351"/>
                    </a:moveTo>
                    <a:lnTo>
                      <a:pt x="0" y="173"/>
                    </a:lnTo>
                    <a:lnTo>
                      <a:pt x="305" y="0"/>
                    </a:lnTo>
                    <a:lnTo>
                      <a:pt x="613" y="173"/>
                    </a:lnTo>
                    <a:lnTo>
                      <a:pt x="308" y="351"/>
                    </a:lnTo>
                    <a:close/>
                  </a:path>
                </a:pathLst>
              </a:custGeom>
              <a:solidFill>
                <a:srgbClr val="55D4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dirty="0">
                  <a:solidFill>
                    <a:srgbClr val="000000"/>
                  </a:solidFill>
                </a:endParaRPr>
              </a:p>
            </p:txBody>
          </p:sp>
        </p:grpSp>
        <p:grpSp>
          <p:nvGrpSpPr>
            <p:cNvPr id="14" name="Group 13"/>
            <p:cNvGrpSpPr/>
            <p:nvPr/>
          </p:nvGrpSpPr>
          <p:grpSpPr>
            <a:xfrm>
              <a:off x="10136778" y="3451591"/>
              <a:ext cx="1520689" cy="1531312"/>
              <a:chOff x="9685432" y="3577886"/>
              <a:chExt cx="1520689" cy="1531312"/>
            </a:xfrm>
          </p:grpSpPr>
          <p:sp>
            <p:nvSpPr>
              <p:cNvPr id="18" name="Oval 13"/>
              <p:cNvSpPr>
                <a:spLocks noChangeArrowheads="1"/>
              </p:cNvSpPr>
              <p:nvPr/>
            </p:nvSpPr>
            <p:spPr bwMode="auto">
              <a:xfrm>
                <a:off x="9685432" y="3577886"/>
                <a:ext cx="1520689" cy="1531312"/>
              </a:xfrm>
              <a:prstGeom prst="ellipse">
                <a:avLst/>
              </a:prstGeom>
              <a:solidFill>
                <a:srgbClr val="4668C5">
                  <a:alpha val="85000"/>
                </a:srgbClr>
              </a:solidFill>
              <a:ln>
                <a:noFill/>
              </a:ln>
            </p:spPr>
            <p:txBody>
              <a:bodyPr vert="horz" wrap="square" lIns="91440" tIns="45720" rIns="91440" bIns="45720" numCol="1" anchor="t" anchorCtr="0" compatLnSpc="1">
                <a:prstTxWarp prst="textNoShape">
                  <a:avLst/>
                </a:prstTxWarp>
              </a:bodyPr>
              <a:lstStyle/>
              <a:p>
                <a:pPr defTabSz="932563"/>
                <a:endParaRPr lang="en-US" sz="1800" dirty="0">
                  <a:solidFill>
                    <a:srgbClr val="000000"/>
                  </a:solidFill>
                </a:endParaRPr>
              </a:p>
            </p:txBody>
          </p:sp>
          <p:sp>
            <p:nvSpPr>
              <p:cNvPr id="19" name="Freeform 14"/>
              <p:cNvSpPr>
                <a:spLocks/>
              </p:cNvSpPr>
              <p:nvPr/>
            </p:nvSpPr>
            <p:spPr bwMode="auto">
              <a:xfrm>
                <a:off x="10040039" y="4109130"/>
                <a:ext cx="406403" cy="699914"/>
              </a:xfrm>
              <a:custGeom>
                <a:avLst/>
                <a:gdLst>
                  <a:gd name="T0" fmla="*/ 306 w 306"/>
                  <a:gd name="T1" fmla="*/ 175 h 527"/>
                  <a:gd name="T2" fmla="*/ 306 w 306"/>
                  <a:gd name="T3" fmla="*/ 527 h 527"/>
                  <a:gd name="T4" fmla="*/ 0 w 306"/>
                  <a:gd name="T5" fmla="*/ 351 h 527"/>
                  <a:gd name="T6" fmla="*/ 0 w 306"/>
                  <a:gd name="T7" fmla="*/ 0 h 527"/>
                  <a:gd name="T8" fmla="*/ 306 w 306"/>
                  <a:gd name="T9" fmla="*/ 175 h 527"/>
                </a:gdLst>
                <a:ahLst/>
                <a:cxnLst>
                  <a:cxn ang="0">
                    <a:pos x="T0" y="T1"/>
                  </a:cxn>
                  <a:cxn ang="0">
                    <a:pos x="T2" y="T3"/>
                  </a:cxn>
                  <a:cxn ang="0">
                    <a:pos x="T4" y="T5"/>
                  </a:cxn>
                  <a:cxn ang="0">
                    <a:pos x="T6" y="T7"/>
                  </a:cxn>
                  <a:cxn ang="0">
                    <a:pos x="T8" y="T9"/>
                  </a:cxn>
                </a:cxnLst>
                <a:rect l="0" t="0" r="r" b="b"/>
                <a:pathLst>
                  <a:path w="306" h="527">
                    <a:moveTo>
                      <a:pt x="306" y="175"/>
                    </a:moveTo>
                    <a:lnTo>
                      <a:pt x="306" y="527"/>
                    </a:lnTo>
                    <a:lnTo>
                      <a:pt x="0" y="351"/>
                    </a:lnTo>
                    <a:lnTo>
                      <a:pt x="0" y="0"/>
                    </a:lnTo>
                    <a:lnTo>
                      <a:pt x="306" y="175"/>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dirty="0">
                  <a:solidFill>
                    <a:srgbClr val="000000"/>
                  </a:solidFill>
                </a:endParaRPr>
              </a:p>
            </p:txBody>
          </p:sp>
          <p:sp>
            <p:nvSpPr>
              <p:cNvPr id="20" name="Freeform 15"/>
              <p:cNvSpPr>
                <a:spLocks/>
              </p:cNvSpPr>
              <p:nvPr/>
            </p:nvSpPr>
            <p:spPr bwMode="auto">
              <a:xfrm>
                <a:off x="10446440" y="4109130"/>
                <a:ext cx="405074" cy="699914"/>
              </a:xfrm>
              <a:custGeom>
                <a:avLst/>
                <a:gdLst>
                  <a:gd name="T0" fmla="*/ 0 w 305"/>
                  <a:gd name="T1" fmla="*/ 175 h 527"/>
                  <a:gd name="T2" fmla="*/ 0 w 305"/>
                  <a:gd name="T3" fmla="*/ 527 h 527"/>
                  <a:gd name="T4" fmla="*/ 305 w 305"/>
                  <a:gd name="T5" fmla="*/ 351 h 527"/>
                  <a:gd name="T6" fmla="*/ 305 w 305"/>
                  <a:gd name="T7" fmla="*/ 0 h 527"/>
                  <a:gd name="T8" fmla="*/ 0 w 305"/>
                  <a:gd name="T9" fmla="*/ 175 h 527"/>
                </a:gdLst>
                <a:ahLst/>
                <a:cxnLst>
                  <a:cxn ang="0">
                    <a:pos x="T0" y="T1"/>
                  </a:cxn>
                  <a:cxn ang="0">
                    <a:pos x="T2" y="T3"/>
                  </a:cxn>
                  <a:cxn ang="0">
                    <a:pos x="T4" y="T5"/>
                  </a:cxn>
                  <a:cxn ang="0">
                    <a:pos x="T6" y="T7"/>
                  </a:cxn>
                  <a:cxn ang="0">
                    <a:pos x="T8" y="T9"/>
                  </a:cxn>
                </a:cxnLst>
                <a:rect l="0" t="0" r="r" b="b"/>
                <a:pathLst>
                  <a:path w="305" h="527">
                    <a:moveTo>
                      <a:pt x="0" y="175"/>
                    </a:moveTo>
                    <a:lnTo>
                      <a:pt x="0" y="527"/>
                    </a:lnTo>
                    <a:lnTo>
                      <a:pt x="305" y="351"/>
                    </a:lnTo>
                    <a:lnTo>
                      <a:pt x="305" y="0"/>
                    </a:lnTo>
                    <a:lnTo>
                      <a:pt x="0" y="175"/>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dirty="0">
                  <a:solidFill>
                    <a:srgbClr val="000000"/>
                  </a:solidFill>
                </a:endParaRPr>
              </a:p>
            </p:txBody>
          </p:sp>
          <p:sp>
            <p:nvSpPr>
              <p:cNvPr id="21" name="Freeform 16"/>
              <p:cNvSpPr>
                <a:spLocks/>
              </p:cNvSpPr>
              <p:nvPr/>
            </p:nvSpPr>
            <p:spPr bwMode="auto">
              <a:xfrm>
                <a:off x="10040039" y="3875383"/>
                <a:ext cx="811477" cy="466167"/>
              </a:xfrm>
              <a:custGeom>
                <a:avLst/>
                <a:gdLst>
                  <a:gd name="T0" fmla="*/ 306 w 611"/>
                  <a:gd name="T1" fmla="*/ 351 h 351"/>
                  <a:gd name="T2" fmla="*/ 0 w 611"/>
                  <a:gd name="T3" fmla="*/ 173 h 351"/>
                  <a:gd name="T4" fmla="*/ 306 w 611"/>
                  <a:gd name="T5" fmla="*/ 0 h 351"/>
                  <a:gd name="T6" fmla="*/ 611 w 611"/>
                  <a:gd name="T7" fmla="*/ 173 h 351"/>
                  <a:gd name="T8" fmla="*/ 306 w 611"/>
                  <a:gd name="T9" fmla="*/ 351 h 351"/>
                </a:gdLst>
                <a:ahLst/>
                <a:cxnLst>
                  <a:cxn ang="0">
                    <a:pos x="T0" y="T1"/>
                  </a:cxn>
                  <a:cxn ang="0">
                    <a:pos x="T2" y="T3"/>
                  </a:cxn>
                  <a:cxn ang="0">
                    <a:pos x="T4" y="T5"/>
                  </a:cxn>
                  <a:cxn ang="0">
                    <a:pos x="T6" y="T7"/>
                  </a:cxn>
                  <a:cxn ang="0">
                    <a:pos x="T8" y="T9"/>
                  </a:cxn>
                </a:cxnLst>
                <a:rect l="0" t="0" r="r" b="b"/>
                <a:pathLst>
                  <a:path w="611" h="351">
                    <a:moveTo>
                      <a:pt x="306" y="351"/>
                    </a:moveTo>
                    <a:lnTo>
                      <a:pt x="0" y="173"/>
                    </a:lnTo>
                    <a:lnTo>
                      <a:pt x="306" y="0"/>
                    </a:lnTo>
                    <a:lnTo>
                      <a:pt x="611" y="173"/>
                    </a:lnTo>
                    <a:lnTo>
                      <a:pt x="306" y="351"/>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dirty="0">
                  <a:solidFill>
                    <a:srgbClr val="000000"/>
                  </a:solidFill>
                </a:endParaRPr>
              </a:p>
            </p:txBody>
          </p:sp>
        </p:grpSp>
        <p:sp>
          <p:nvSpPr>
            <p:cNvPr id="15" name="TextBox 14"/>
            <p:cNvSpPr txBox="1"/>
            <p:nvPr/>
          </p:nvSpPr>
          <p:spPr>
            <a:xfrm>
              <a:off x="10272407" y="5327699"/>
              <a:ext cx="593726" cy="593726"/>
            </a:xfrm>
            <a:prstGeom prst="ellipse">
              <a:avLst/>
            </a:prstGeom>
            <a:solidFill>
              <a:schemeClr val="accent5"/>
            </a:solidFill>
          </p:spPr>
          <p:txBody>
            <a:bodyPr wrap="none" lIns="182880" tIns="146304" rIns="182880" bIns="146304" rtlCol="0" anchor="ctr">
              <a:noAutofit/>
            </a:bodyPr>
            <a:lstStyle/>
            <a:p>
              <a:pPr algn="ctr" defTabSz="932563">
                <a:lnSpc>
                  <a:spcPct val="90000"/>
                </a:lnSpc>
                <a:spcAft>
                  <a:spcPts val="600"/>
                </a:spcAft>
              </a:pPr>
              <a:endParaRPr lang="en-US" sz="1399" b="1" dirty="0">
                <a:solidFill>
                  <a:srgbClr val="FF8C00">
                    <a:lumMod val="40000"/>
                    <a:lumOff val="60000"/>
                  </a:srgbClr>
                </a:solidFill>
              </a:endParaRPr>
            </a:p>
          </p:txBody>
        </p:sp>
        <p:sp>
          <p:nvSpPr>
            <p:cNvPr id="16" name="TextBox 15"/>
            <p:cNvSpPr txBox="1"/>
            <p:nvPr/>
          </p:nvSpPr>
          <p:spPr>
            <a:xfrm>
              <a:off x="8991666" y="5478462"/>
              <a:ext cx="593726" cy="593726"/>
            </a:xfrm>
            <a:prstGeom prst="ellipse">
              <a:avLst/>
            </a:prstGeom>
            <a:solidFill>
              <a:schemeClr val="accent1">
                <a:lumMod val="60000"/>
                <a:lumOff val="40000"/>
              </a:schemeClr>
            </a:solidFill>
          </p:spPr>
          <p:txBody>
            <a:bodyPr wrap="none" lIns="182880" tIns="146304" rIns="182880" bIns="146304" rtlCol="0" anchor="ctr">
              <a:noAutofit/>
            </a:bodyPr>
            <a:lstStyle/>
            <a:p>
              <a:pPr algn="ctr" defTabSz="932563">
                <a:lnSpc>
                  <a:spcPct val="90000"/>
                </a:lnSpc>
                <a:spcAft>
                  <a:spcPts val="600"/>
                </a:spcAft>
              </a:pPr>
              <a:endParaRPr lang="en-US" sz="1399" b="1" dirty="0">
                <a:solidFill>
                  <a:srgbClr val="0072C6">
                    <a:lumMod val="60000"/>
                    <a:lumOff val="40000"/>
                  </a:srgbClr>
                </a:solidFill>
              </a:endParaRPr>
            </a:p>
          </p:txBody>
        </p:sp>
        <p:sp>
          <p:nvSpPr>
            <p:cNvPr id="17" name="TextBox 16"/>
            <p:cNvSpPr txBox="1"/>
            <p:nvPr/>
          </p:nvSpPr>
          <p:spPr>
            <a:xfrm>
              <a:off x="8925987" y="5964668"/>
              <a:ext cx="914400" cy="914400"/>
            </a:xfrm>
            <a:prstGeom prst="ellipse">
              <a:avLst/>
            </a:prstGeom>
            <a:solidFill>
              <a:schemeClr val="tx2"/>
            </a:solidFill>
          </p:spPr>
          <p:txBody>
            <a:bodyPr wrap="none" lIns="182880" tIns="146304" rIns="182880" bIns="146304" rtlCol="0" anchor="ctr">
              <a:noAutofit/>
            </a:bodyPr>
            <a:lstStyle/>
            <a:p>
              <a:pPr algn="ctr" defTabSz="932563">
                <a:lnSpc>
                  <a:spcPct val="90000"/>
                </a:lnSpc>
                <a:spcAft>
                  <a:spcPts val="600"/>
                </a:spcAft>
              </a:pPr>
              <a:endParaRPr lang="en-US" sz="1800" b="1" dirty="0">
                <a:solidFill>
                  <a:srgbClr val="FFFFFF">
                    <a:lumMod val="65000"/>
                  </a:srgbClr>
                </a:solidFill>
              </a:endParaRPr>
            </a:p>
          </p:txBody>
        </p:sp>
      </p:grpSp>
    </p:spTree>
    <p:extLst>
      <p:ext uri="{BB962C8B-B14F-4D97-AF65-F5344CB8AC3E}">
        <p14:creationId xmlns:p14="http://schemas.microsoft.com/office/powerpoint/2010/main" val="4134663657"/>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3">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831975"/>
          </a:xfrm>
          <a:noFill/>
        </p:spPr>
        <p:txBody>
          <a:bodyPr tIns="91440" bIns="91440" anchor="t" anchorCtr="0"/>
          <a:lstStyle>
            <a:lvl1pPr>
              <a:defRPr sz="8799"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69471795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74816850"/>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99"/>
            </a:lvl1pPr>
          </a:lstStyle>
          <a:p>
            <a:r>
              <a:rPr lang="en-US" dirty="0"/>
              <a:t>Click to edit Master title style</a:t>
            </a:r>
          </a:p>
        </p:txBody>
      </p:sp>
      <p:sp>
        <p:nvSpPr>
          <p:cNvPr id="6" name="Text Placeholder 5"/>
          <p:cNvSpPr>
            <a:spLocks noGrp="1"/>
          </p:cNvSpPr>
          <p:nvPr>
            <p:ph type="body" sz="quarter" idx="10"/>
          </p:nvPr>
        </p:nvSpPr>
        <p:spPr>
          <a:xfrm>
            <a:off x="274639" y="1140280"/>
            <a:ext cx="11887200" cy="2000548"/>
          </a:xfrm>
        </p:spPr>
        <p:txBody>
          <a:bodyPr/>
          <a:lstStyle>
            <a:lvl1pPr marL="0" indent="0">
              <a:lnSpc>
                <a:spcPct val="100000"/>
              </a:lnSpc>
              <a:spcBef>
                <a:spcPts val="600"/>
              </a:spcBef>
              <a:buNone/>
              <a:defRPr sz="3199">
                <a:gradFill>
                  <a:gsLst>
                    <a:gs pos="1250">
                      <a:schemeClr val="tx1"/>
                    </a:gs>
                    <a:gs pos="99000">
                      <a:schemeClr val="tx1"/>
                    </a:gs>
                  </a:gsLst>
                  <a:lin ang="5400000" scaled="0"/>
                </a:gradFill>
              </a:defRPr>
            </a:lvl1pPr>
            <a:lvl2pPr marL="0" indent="0">
              <a:lnSpc>
                <a:spcPct val="100000"/>
              </a:lnSpc>
              <a:spcBef>
                <a:spcPts val="600"/>
              </a:spcBef>
              <a:buFontTx/>
              <a:buNone/>
              <a:defRPr sz="1599"/>
            </a:lvl2pPr>
            <a:lvl3pPr marL="228557" indent="0">
              <a:lnSpc>
                <a:spcPct val="100000"/>
              </a:lnSpc>
              <a:spcBef>
                <a:spcPts val="600"/>
              </a:spcBef>
              <a:buNone/>
              <a:defRPr sz="1800"/>
            </a:lvl3pPr>
            <a:lvl4pPr marL="457112" indent="0">
              <a:lnSpc>
                <a:spcPct val="100000"/>
              </a:lnSpc>
              <a:spcBef>
                <a:spcPts val="600"/>
              </a:spcBef>
              <a:buNone/>
              <a:defRPr sz="1599"/>
            </a:lvl4pPr>
            <a:lvl5pPr marL="685669" indent="0">
              <a:lnSpc>
                <a:spcPct val="100000"/>
              </a:lnSpc>
              <a:spcBef>
                <a:spcPts val="600"/>
              </a:spcBef>
              <a:buNone/>
              <a:defRPr sz="1599"/>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19789439"/>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140280"/>
            <a:ext cx="11887200" cy="1938992"/>
          </a:xfrm>
        </p:spPr>
        <p:txBody>
          <a:bodyPr>
            <a:spAutoFit/>
          </a:bodyPr>
          <a:lstStyle>
            <a:lvl1pPr>
              <a:lnSpc>
                <a:spcPct val="100000"/>
              </a:lnSpc>
              <a:spcBef>
                <a:spcPts val="600"/>
              </a:spcBef>
              <a:defRPr sz="3199"/>
            </a:lvl1pPr>
            <a:lvl2pPr>
              <a:lnSpc>
                <a:spcPct val="100000"/>
              </a:lnSpc>
              <a:spcBef>
                <a:spcPts val="600"/>
              </a:spcBef>
              <a:defRPr sz="1800"/>
            </a:lvl2pPr>
            <a:lvl3pPr>
              <a:lnSpc>
                <a:spcPct val="100000"/>
              </a:lnSpc>
              <a:spcBef>
                <a:spcPts val="600"/>
              </a:spcBef>
              <a:defRPr sz="1599"/>
            </a:lvl3pPr>
            <a:lvl4pPr>
              <a:lnSpc>
                <a:spcPct val="100000"/>
              </a:lnSpc>
              <a:spcBef>
                <a:spcPts val="600"/>
              </a:spcBef>
              <a:defRPr sz="1399"/>
            </a:lvl4pPr>
            <a:lvl5pPr>
              <a:lnSpc>
                <a:spcPct val="100000"/>
              </a:lnSpc>
              <a:spcBef>
                <a:spcPts val="600"/>
              </a:spcBef>
              <a:defRPr sz="1399"/>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lvl1pPr>
              <a:defRPr sz="4399"/>
            </a:lvl1pPr>
          </a:lstStyle>
          <a:p>
            <a:r>
              <a:rPr lang="en-US" dirty="0"/>
              <a:t>Click to edit Master title style</a:t>
            </a:r>
          </a:p>
        </p:txBody>
      </p:sp>
    </p:spTree>
    <p:extLst>
      <p:ext uri="{BB962C8B-B14F-4D97-AF65-F5344CB8AC3E}">
        <p14:creationId xmlns:p14="http://schemas.microsoft.com/office/powerpoint/2010/main" val="2332661474"/>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140280"/>
            <a:ext cx="11887200" cy="1938992"/>
          </a:xfrm>
        </p:spPr>
        <p:txBody>
          <a:bodyPr>
            <a:spAutoFit/>
          </a:bodyPr>
          <a:lstStyle>
            <a:lvl1pPr>
              <a:lnSpc>
                <a:spcPct val="100000"/>
              </a:lnSpc>
              <a:spcBef>
                <a:spcPts val="600"/>
              </a:spcBef>
              <a:spcAft>
                <a:spcPts val="0"/>
              </a:spcAft>
              <a:defRPr sz="3199">
                <a:solidFill>
                  <a:schemeClr val="accent1"/>
                </a:solidFill>
                <a:latin typeface="+mj-lt"/>
              </a:defRPr>
            </a:lvl1pPr>
            <a:lvl2pPr>
              <a:lnSpc>
                <a:spcPct val="100000"/>
              </a:lnSpc>
              <a:spcBef>
                <a:spcPts val="600"/>
              </a:spcBef>
              <a:spcAft>
                <a:spcPts val="0"/>
              </a:spcAft>
              <a:defRPr sz="1800">
                <a:latin typeface="+mn-lt"/>
              </a:defRPr>
            </a:lvl2pPr>
            <a:lvl3pPr>
              <a:lnSpc>
                <a:spcPct val="100000"/>
              </a:lnSpc>
              <a:spcBef>
                <a:spcPts val="600"/>
              </a:spcBef>
              <a:spcAft>
                <a:spcPts val="0"/>
              </a:spcAft>
              <a:defRPr sz="1599">
                <a:latin typeface="+mn-lt"/>
              </a:defRPr>
            </a:lvl3pPr>
            <a:lvl4pPr>
              <a:lnSpc>
                <a:spcPct val="100000"/>
              </a:lnSpc>
              <a:spcBef>
                <a:spcPts val="600"/>
              </a:spcBef>
              <a:spcAft>
                <a:spcPts val="0"/>
              </a:spcAft>
              <a:defRPr sz="1399">
                <a:latin typeface="+mn-lt"/>
              </a:defRPr>
            </a:lvl4pPr>
            <a:lvl5pPr>
              <a:lnSpc>
                <a:spcPct val="100000"/>
              </a:lnSpc>
              <a:spcBef>
                <a:spcPts val="600"/>
              </a:spcBef>
              <a:spcAft>
                <a:spcPts val="0"/>
              </a:spcAft>
              <a:defRPr sz="1399">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lvl1pPr>
              <a:defRPr sz="4399"/>
            </a:lvl1pPr>
          </a:lstStyle>
          <a:p>
            <a:r>
              <a:rPr lang="en-US" dirty="0"/>
              <a:t>Click to edit Master title style</a:t>
            </a:r>
          </a:p>
        </p:txBody>
      </p:sp>
    </p:spTree>
    <p:extLst>
      <p:ext uri="{BB962C8B-B14F-4D97-AF65-F5344CB8AC3E}">
        <p14:creationId xmlns:p14="http://schemas.microsoft.com/office/powerpoint/2010/main" val="342481040"/>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40" y="1140279"/>
            <a:ext cx="5705247" cy="1938992"/>
          </a:xfrm>
        </p:spPr>
        <p:txBody>
          <a:bodyPr wrap="square">
            <a:spAutoFit/>
          </a:bodyPr>
          <a:lstStyle>
            <a:lvl1pPr marL="0" indent="0">
              <a:spcBef>
                <a:spcPts val="1224"/>
              </a:spcBef>
              <a:buClr>
                <a:schemeClr val="tx1"/>
              </a:buClr>
              <a:buFont typeface="Wingdings" pitchFamily="2" charset="2"/>
              <a:buNone/>
              <a:defRPr sz="3199">
                <a:solidFill>
                  <a:schemeClr val="accent1"/>
                </a:solidFill>
              </a:defRPr>
            </a:lvl1pPr>
            <a:lvl2pPr marL="0" indent="0">
              <a:buNone/>
              <a:defRPr sz="1800"/>
            </a:lvl2pPr>
            <a:lvl3pPr marL="231730" indent="0">
              <a:buNone/>
              <a:tabLst/>
              <a:defRPr sz="1800"/>
            </a:lvl3pPr>
            <a:lvl4pPr marL="460287" indent="0">
              <a:buNone/>
              <a:defRPr sz="1199"/>
            </a:lvl4pPr>
            <a:lvl5pPr marL="685669" indent="0">
              <a:buNone/>
              <a:tabLst/>
              <a:defRPr sz="1199"/>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218240" y="1140279"/>
            <a:ext cx="5943600" cy="1938992"/>
          </a:xfrm>
        </p:spPr>
        <p:txBody>
          <a:bodyPr wrap="square">
            <a:spAutoFit/>
          </a:bodyPr>
          <a:lstStyle>
            <a:lvl1pPr marL="0" indent="0">
              <a:spcBef>
                <a:spcPts val="1224"/>
              </a:spcBef>
              <a:buClr>
                <a:schemeClr val="tx1"/>
              </a:buClr>
              <a:buFont typeface="Wingdings" pitchFamily="2" charset="2"/>
              <a:buNone/>
              <a:defRPr sz="3199">
                <a:solidFill>
                  <a:schemeClr val="accent1"/>
                </a:solidFill>
              </a:defRPr>
            </a:lvl1pPr>
            <a:lvl2pPr marL="0" indent="0">
              <a:buNone/>
              <a:defRPr sz="1800"/>
            </a:lvl2pPr>
            <a:lvl3pPr marL="231730" indent="0">
              <a:buNone/>
              <a:tabLst/>
              <a:defRPr sz="1800"/>
            </a:lvl3pPr>
            <a:lvl4pPr marL="460287" indent="0">
              <a:buNone/>
              <a:defRPr sz="1199"/>
            </a:lvl4pPr>
            <a:lvl5pPr marL="685669" indent="0">
              <a:buNone/>
              <a:tabLst/>
              <a:defRPr sz="1199"/>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14721935"/>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140279"/>
            <a:ext cx="5763304" cy="1938992"/>
          </a:xfrm>
        </p:spPr>
        <p:txBody>
          <a:bodyPr wrap="square">
            <a:spAutoFit/>
          </a:bodyPr>
          <a:lstStyle>
            <a:lvl1pPr marL="0" indent="0">
              <a:spcBef>
                <a:spcPts val="1224"/>
              </a:spcBef>
              <a:buClr>
                <a:schemeClr val="tx1"/>
              </a:buClr>
              <a:buFont typeface="Wingdings" pitchFamily="2" charset="2"/>
              <a:buNone/>
              <a:defRPr sz="3199"/>
            </a:lvl1pPr>
            <a:lvl2pPr marL="0" indent="0">
              <a:buNone/>
              <a:defRPr sz="1800"/>
            </a:lvl2pPr>
            <a:lvl3pPr marL="231730" indent="0">
              <a:buNone/>
              <a:tabLst/>
              <a:defRPr sz="1800"/>
            </a:lvl3pPr>
            <a:lvl4pPr marL="460287" indent="0">
              <a:buNone/>
              <a:defRPr sz="1199"/>
            </a:lvl4pPr>
            <a:lvl5pPr marL="685669" indent="0">
              <a:buNone/>
              <a:tabLst/>
              <a:defRPr sz="1199"/>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218240" y="1140279"/>
            <a:ext cx="5943600" cy="1938992"/>
          </a:xfrm>
        </p:spPr>
        <p:txBody>
          <a:bodyPr wrap="square">
            <a:spAutoFit/>
          </a:bodyPr>
          <a:lstStyle>
            <a:lvl1pPr marL="0" indent="0">
              <a:spcBef>
                <a:spcPts val="1224"/>
              </a:spcBef>
              <a:buClr>
                <a:schemeClr val="tx1"/>
              </a:buClr>
              <a:buFont typeface="Wingdings" pitchFamily="2" charset="2"/>
              <a:buNone/>
              <a:defRPr sz="3199"/>
            </a:lvl1pPr>
            <a:lvl2pPr marL="0" indent="0">
              <a:buNone/>
              <a:defRPr sz="1800"/>
            </a:lvl2pPr>
            <a:lvl3pPr marL="231730" indent="0">
              <a:buNone/>
              <a:tabLst/>
              <a:defRPr sz="1800"/>
            </a:lvl3pPr>
            <a:lvl4pPr marL="460287" indent="0">
              <a:buNone/>
              <a:defRPr sz="1199"/>
            </a:lvl4pPr>
            <a:lvl5pPr marL="685669" indent="0">
              <a:buNone/>
              <a:tabLst/>
              <a:defRPr sz="1199"/>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03022894"/>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140280"/>
            <a:ext cx="5719762" cy="1846659"/>
          </a:xfrm>
        </p:spPr>
        <p:txBody>
          <a:bodyPr wrap="square">
            <a:spAutoFit/>
          </a:bodyPr>
          <a:lstStyle>
            <a:lvl1pPr marL="287282" indent="-287282">
              <a:spcBef>
                <a:spcPts val="1224"/>
              </a:spcBef>
              <a:buClr>
                <a:schemeClr val="tx1"/>
              </a:buClr>
              <a:buFont typeface="Arial" pitchFamily="34" charset="0"/>
              <a:buChar char="•"/>
              <a:defRPr sz="2800"/>
            </a:lvl1pPr>
            <a:lvl2pPr marL="531064" indent="-233150">
              <a:defRPr sz="1800"/>
            </a:lvl2pPr>
            <a:lvl3pPr marL="699450" indent="-168387">
              <a:tabLst/>
              <a:defRPr sz="1599"/>
            </a:lvl3pPr>
            <a:lvl4pPr marL="880789" indent="-181339">
              <a:defRPr sz="1099"/>
            </a:lvl4pPr>
            <a:lvl5pPr marL="1049175" indent="-168387">
              <a:tabLst/>
              <a:defRPr sz="1099"/>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218240" y="1140280"/>
            <a:ext cx="5943600" cy="1846659"/>
          </a:xfrm>
        </p:spPr>
        <p:txBody>
          <a:bodyPr wrap="square">
            <a:spAutoFit/>
          </a:bodyPr>
          <a:lstStyle>
            <a:lvl1pPr marL="287282" indent="-287282">
              <a:spcBef>
                <a:spcPts val="1224"/>
              </a:spcBef>
              <a:buClr>
                <a:schemeClr val="tx1"/>
              </a:buClr>
              <a:buFont typeface="Arial" pitchFamily="34" charset="0"/>
              <a:buChar char="•"/>
              <a:defRPr sz="2800"/>
            </a:lvl1pPr>
            <a:lvl2pPr marL="531064" indent="-233150">
              <a:defRPr sz="1800"/>
            </a:lvl2pPr>
            <a:lvl3pPr marL="699450" indent="-168387">
              <a:tabLst/>
              <a:defRPr sz="1599"/>
            </a:lvl3pPr>
            <a:lvl4pPr marL="880789" indent="-181339">
              <a:defRPr sz="1099"/>
            </a:lvl4pPr>
            <a:lvl5pPr marL="1049175" indent="-168387">
              <a:tabLst/>
              <a:defRPr sz="1099"/>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10028826"/>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9" y="1140280"/>
            <a:ext cx="5748790" cy="1800493"/>
          </a:xfrm>
        </p:spPr>
        <p:txBody>
          <a:bodyPr wrap="square">
            <a:spAutoFit/>
          </a:bodyPr>
          <a:lstStyle>
            <a:lvl1pPr marL="287282" indent="-287282">
              <a:spcBef>
                <a:spcPts val="1224"/>
              </a:spcBef>
              <a:buClr>
                <a:schemeClr val="accent1"/>
              </a:buClr>
              <a:buFont typeface="Arial" pitchFamily="34" charset="0"/>
              <a:buChar char="•"/>
              <a:defRPr sz="2800">
                <a:solidFill>
                  <a:schemeClr val="accent1"/>
                </a:solidFill>
              </a:defRPr>
            </a:lvl1pPr>
            <a:lvl2pPr marL="531064" indent="-233150">
              <a:defRPr sz="1800"/>
            </a:lvl2pPr>
            <a:lvl3pPr marL="699450" indent="-168387">
              <a:tabLst/>
              <a:defRPr sz="1599"/>
            </a:lvl3pPr>
            <a:lvl4pPr marL="880789" indent="-181339">
              <a:defRPr sz="1099"/>
            </a:lvl4pPr>
            <a:lvl5pPr marL="1049175" indent="-168387">
              <a:tabLst/>
              <a:defRPr sz="1099"/>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218240" y="1140280"/>
            <a:ext cx="5943600" cy="1800493"/>
          </a:xfrm>
        </p:spPr>
        <p:txBody>
          <a:bodyPr wrap="square">
            <a:spAutoFit/>
          </a:bodyPr>
          <a:lstStyle>
            <a:lvl1pPr marL="287282" indent="-287282">
              <a:spcBef>
                <a:spcPts val="1224"/>
              </a:spcBef>
              <a:buClr>
                <a:schemeClr val="accent1"/>
              </a:buClr>
              <a:buFont typeface="Arial" pitchFamily="34" charset="0"/>
              <a:buChar char="•"/>
              <a:defRPr sz="2800">
                <a:solidFill>
                  <a:schemeClr val="accent1"/>
                </a:solidFill>
              </a:defRPr>
            </a:lvl1pPr>
            <a:lvl2pPr marL="531064" indent="-233150">
              <a:defRPr sz="1800"/>
            </a:lvl2pPr>
            <a:lvl3pPr marL="699450" indent="-168387">
              <a:tabLst/>
              <a:defRPr sz="1599"/>
            </a:lvl3pPr>
            <a:lvl4pPr marL="880789" indent="-181339">
              <a:defRPr sz="1099"/>
            </a:lvl4pPr>
            <a:lvl5pPr marL="1049175" indent="-168387">
              <a:tabLst/>
              <a:defRPr sz="1099"/>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21297551"/>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quarter" idx="10"/>
          </p:nvPr>
        </p:nvSpPr>
        <p:spPr>
          <a:xfrm>
            <a:off x="287339" y="1147536"/>
            <a:ext cx="11899900" cy="170194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20816661"/>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30292320"/>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4312798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43985228"/>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6875355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58pt Title/24pt Text">
    <p:bg>
      <p:bgPr>
        <a:solidFill>
          <a:schemeClr val="accent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12322"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8" y="1589"/>
                        <a:ext cx="1587" cy="1587"/>
                      </a:xfrm>
                      <a:prstGeom prst="rect">
                        <a:avLst/>
                      </a:prstGeom>
                    </p:spPr>
                  </p:pic>
                </p:oleObj>
              </mc:Fallback>
            </mc:AlternateContent>
          </a:graphicData>
        </a:graphic>
      </p:graphicFrame>
      <p:sp>
        <p:nvSpPr>
          <p:cNvPr id="6" name="Title 1"/>
          <p:cNvSpPr>
            <a:spLocks noGrp="1"/>
          </p:cNvSpPr>
          <p:nvPr>
            <p:ph type="ctrTitle" hasCustomPrompt="1"/>
          </p:nvPr>
        </p:nvSpPr>
        <p:spPr>
          <a:xfrm>
            <a:off x="585217" y="2142637"/>
            <a:ext cx="11228387" cy="1720381"/>
          </a:xfrm>
        </p:spPr>
        <p:txBody>
          <a:bodyPr/>
          <a:lstStyle>
            <a:lvl1pPr>
              <a:defRPr sz="5999">
                <a:solidFill>
                  <a:schemeClr val="bg1"/>
                </a:solidFill>
              </a:defRPr>
            </a:lvl1pPr>
          </a:lstStyle>
          <a:p>
            <a:r>
              <a:rPr lang="en-US" dirty="0"/>
              <a:t>Title</a:t>
            </a:r>
          </a:p>
        </p:txBody>
      </p:sp>
      <p:sp>
        <p:nvSpPr>
          <p:cNvPr id="8" name="Subtitle 2"/>
          <p:cNvSpPr>
            <a:spLocks noGrp="1"/>
          </p:cNvSpPr>
          <p:nvPr>
            <p:ph type="subTitle" idx="1" hasCustomPrompt="1"/>
          </p:nvPr>
        </p:nvSpPr>
        <p:spPr>
          <a:xfrm>
            <a:off x="603504" y="3954463"/>
            <a:ext cx="11210099" cy="523220"/>
          </a:xfrm>
        </p:spPr>
        <p:txBody>
          <a:bodyPr/>
          <a:lstStyle>
            <a:lvl1pPr marL="0" indent="0" algn="l">
              <a:buNone/>
              <a:defRPr sz="2200">
                <a:solidFill>
                  <a:schemeClr val="bg1"/>
                </a:solidFill>
                <a:latin typeface="+mn-lt"/>
              </a:defRPr>
            </a:lvl1pPr>
            <a:lvl2pPr marL="457112" indent="0" algn="ctr">
              <a:buNone/>
              <a:defRPr>
                <a:solidFill>
                  <a:schemeClr val="tx1">
                    <a:tint val="75000"/>
                  </a:schemeClr>
                </a:solidFill>
              </a:defRPr>
            </a:lvl2pPr>
            <a:lvl3pPr marL="914224" indent="0" algn="ctr">
              <a:buNone/>
              <a:defRPr>
                <a:solidFill>
                  <a:schemeClr val="tx1">
                    <a:tint val="75000"/>
                  </a:schemeClr>
                </a:solidFill>
              </a:defRPr>
            </a:lvl3pPr>
            <a:lvl4pPr marL="1371336" indent="0" algn="ctr">
              <a:buNone/>
              <a:defRPr>
                <a:solidFill>
                  <a:schemeClr val="tx1">
                    <a:tint val="75000"/>
                  </a:schemeClr>
                </a:solidFill>
              </a:defRPr>
            </a:lvl4pPr>
            <a:lvl5pPr marL="1828449" indent="0" algn="ctr">
              <a:buNone/>
              <a:defRPr>
                <a:solidFill>
                  <a:schemeClr val="tx1">
                    <a:tint val="75000"/>
                  </a:schemeClr>
                </a:solidFill>
              </a:defRPr>
            </a:lvl5pPr>
            <a:lvl6pPr marL="2285561" indent="0" algn="ctr">
              <a:buNone/>
              <a:defRPr>
                <a:solidFill>
                  <a:schemeClr val="tx1">
                    <a:tint val="75000"/>
                  </a:schemeClr>
                </a:solidFill>
              </a:defRPr>
            </a:lvl6pPr>
            <a:lvl7pPr marL="2742673" indent="0" algn="ctr">
              <a:buNone/>
              <a:defRPr>
                <a:solidFill>
                  <a:schemeClr val="tx1">
                    <a:tint val="75000"/>
                  </a:schemeClr>
                </a:solidFill>
              </a:defRPr>
            </a:lvl7pPr>
            <a:lvl8pPr marL="3199785" indent="0" algn="ctr">
              <a:buNone/>
              <a:defRPr>
                <a:solidFill>
                  <a:schemeClr val="tx1">
                    <a:tint val="75000"/>
                  </a:schemeClr>
                </a:solidFill>
              </a:defRPr>
            </a:lvl8pPr>
            <a:lvl9pPr marL="3656897" indent="0" algn="ctr">
              <a:buNone/>
              <a:defRPr>
                <a:solidFill>
                  <a:schemeClr val="tx1">
                    <a:tint val="75000"/>
                  </a:schemeClr>
                </a:solidFill>
              </a:defRPr>
            </a:lvl9pPr>
          </a:lstStyle>
          <a:p>
            <a:r>
              <a:rPr lang="en-US" dirty="0"/>
              <a:t>Subtitle</a:t>
            </a:r>
          </a:p>
        </p:txBody>
      </p:sp>
    </p:spTree>
    <p:extLst>
      <p:ext uri="{BB962C8B-B14F-4D97-AF65-F5344CB8AC3E}">
        <p14:creationId xmlns:p14="http://schemas.microsoft.com/office/powerpoint/2010/main" val="1235699088"/>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_58pt Title/24pt Text">
    <p:bg>
      <p:bgPr>
        <a:solidFill>
          <a:schemeClr val="accent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13346"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8" y="1589"/>
                        <a:ext cx="1587" cy="1587"/>
                      </a:xfrm>
                      <a:prstGeom prst="rect">
                        <a:avLst/>
                      </a:prstGeom>
                    </p:spPr>
                  </p:pic>
                </p:oleObj>
              </mc:Fallback>
            </mc:AlternateContent>
          </a:graphicData>
        </a:graphic>
      </p:graphicFrame>
      <p:sp>
        <p:nvSpPr>
          <p:cNvPr id="6" name="Title 1"/>
          <p:cNvSpPr>
            <a:spLocks noGrp="1"/>
          </p:cNvSpPr>
          <p:nvPr>
            <p:ph type="ctrTitle" hasCustomPrompt="1"/>
          </p:nvPr>
        </p:nvSpPr>
        <p:spPr>
          <a:xfrm>
            <a:off x="585217" y="2142637"/>
            <a:ext cx="8248671" cy="1720381"/>
          </a:xfrm>
        </p:spPr>
        <p:txBody>
          <a:bodyPr/>
          <a:lstStyle>
            <a:lvl1pPr>
              <a:defRPr sz="5999">
                <a:solidFill>
                  <a:schemeClr val="bg1"/>
                </a:solidFill>
              </a:defRPr>
            </a:lvl1pPr>
          </a:lstStyle>
          <a:p>
            <a:r>
              <a:rPr lang="en-US" dirty="0"/>
              <a:t>Title</a:t>
            </a:r>
          </a:p>
        </p:txBody>
      </p:sp>
      <p:sp>
        <p:nvSpPr>
          <p:cNvPr id="8" name="Subtitle 2"/>
          <p:cNvSpPr>
            <a:spLocks noGrp="1"/>
          </p:cNvSpPr>
          <p:nvPr>
            <p:ph type="subTitle" idx="1" hasCustomPrompt="1"/>
          </p:nvPr>
        </p:nvSpPr>
        <p:spPr>
          <a:xfrm>
            <a:off x="603504" y="3954463"/>
            <a:ext cx="8235236" cy="523220"/>
          </a:xfrm>
        </p:spPr>
        <p:txBody>
          <a:bodyPr/>
          <a:lstStyle>
            <a:lvl1pPr marL="0" indent="0" algn="l">
              <a:buNone/>
              <a:defRPr sz="2200">
                <a:solidFill>
                  <a:schemeClr val="bg1"/>
                </a:solidFill>
                <a:latin typeface="+mn-lt"/>
              </a:defRPr>
            </a:lvl1pPr>
            <a:lvl2pPr marL="457112" indent="0" algn="ctr">
              <a:buNone/>
              <a:defRPr>
                <a:solidFill>
                  <a:schemeClr val="tx1">
                    <a:tint val="75000"/>
                  </a:schemeClr>
                </a:solidFill>
              </a:defRPr>
            </a:lvl2pPr>
            <a:lvl3pPr marL="914224" indent="0" algn="ctr">
              <a:buNone/>
              <a:defRPr>
                <a:solidFill>
                  <a:schemeClr val="tx1">
                    <a:tint val="75000"/>
                  </a:schemeClr>
                </a:solidFill>
              </a:defRPr>
            </a:lvl3pPr>
            <a:lvl4pPr marL="1371336" indent="0" algn="ctr">
              <a:buNone/>
              <a:defRPr>
                <a:solidFill>
                  <a:schemeClr val="tx1">
                    <a:tint val="75000"/>
                  </a:schemeClr>
                </a:solidFill>
              </a:defRPr>
            </a:lvl4pPr>
            <a:lvl5pPr marL="1828449" indent="0" algn="ctr">
              <a:buNone/>
              <a:defRPr>
                <a:solidFill>
                  <a:schemeClr val="tx1">
                    <a:tint val="75000"/>
                  </a:schemeClr>
                </a:solidFill>
              </a:defRPr>
            </a:lvl5pPr>
            <a:lvl6pPr marL="2285561" indent="0" algn="ctr">
              <a:buNone/>
              <a:defRPr>
                <a:solidFill>
                  <a:schemeClr val="tx1">
                    <a:tint val="75000"/>
                  </a:schemeClr>
                </a:solidFill>
              </a:defRPr>
            </a:lvl6pPr>
            <a:lvl7pPr marL="2742673" indent="0" algn="ctr">
              <a:buNone/>
              <a:defRPr>
                <a:solidFill>
                  <a:schemeClr val="tx1">
                    <a:tint val="75000"/>
                  </a:schemeClr>
                </a:solidFill>
              </a:defRPr>
            </a:lvl7pPr>
            <a:lvl8pPr marL="3199785" indent="0" algn="ctr">
              <a:buNone/>
              <a:defRPr>
                <a:solidFill>
                  <a:schemeClr val="tx1">
                    <a:tint val="75000"/>
                  </a:schemeClr>
                </a:solidFill>
              </a:defRPr>
            </a:lvl8pPr>
            <a:lvl9pPr marL="3656897" indent="0" algn="ctr">
              <a:buNone/>
              <a:defRPr>
                <a:solidFill>
                  <a:schemeClr val="tx1">
                    <a:tint val="75000"/>
                  </a:schemeClr>
                </a:solidFill>
              </a:defRPr>
            </a:lvl9pPr>
          </a:lstStyle>
          <a:p>
            <a:r>
              <a:rPr lang="en-US" dirty="0"/>
              <a:t>Subtitle</a:t>
            </a:r>
          </a:p>
        </p:txBody>
      </p:sp>
      <p:grpSp>
        <p:nvGrpSpPr>
          <p:cNvPr id="5" name="Group 4"/>
          <p:cNvGrpSpPr/>
          <p:nvPr userDrawn="1"/>
        </p:nvGrpSpPr>
        <p:grpSpPr>
          <a:xfrm>
            <a:off x="8925988" y="1341232"/>
            <a:ext cx="3510488" cy="5537837"/>
            <a:chOff x="8925987" y="1341231"/>
            <a:chExt cx="3510488" cy="5537837"/>
          </a:xfrm>
        </p:grpSpPr>
        <p:sp>
          <p:nvSpPr>
            <p:cNvPr id="7" name="Freeform 6"/>
            <p:cNvSpPr>
              <a:spLocks/>
            </p:cNvSpPr>
            <p:nvPr/>
          </p:nvSpPr>
          <p:spPr bwMode="auto">
            <a:xfrm>
              <a:off x="9080596" y="2696006"/>
              <a:ext cx="3246304" cy="4001502"/>
            </a:xfrm>
            <a:custGeom>
              <a:avLst/>
              <a:gdLst>
                <a:gd name="T0" fmla="*/ 0 w 2476"/>
                <a:gd name="T1" fmla="*/ 2588 h 3052"/>
                <a:gd name="T2" fmla="*/ 1237 w 2476"/>
                <a:gd name="T3" fmla="*/ 0 h 3052"/>
                <a:gd name="T4" fmla="*/ 2476 w 2476"/>
                <a:gd name="T5" fmla="*/ 976 h 3052"/>
                <a:gd name="T6" fmla="*/ 495 w 2476"/>
                <a:gd name="T7" fmla="*/ 3052 h 3052"/>
                <a:gd name="T8" fmla="*/ 0 w 2476"/>
                <a:gd name="T9" fmla="*/ 2588 h 3052"/>
              </a:gdLst>
              <a:ahLst/>
              <a:cxnLst>
                <a:cxn ang="0">
                  <a:pos x="T0" y="T1"/>
                </a:cxn>
                <a:cxn ang="0">
                  <a:pos x="T2" y="T3"/>
                </a:cxn>
                <a:cxn ang="0">
                  <a:pos x="T4" y="T5"/>
                </a:cxn>
                <a:cxn ang="0">
                  <a:pos x="T6" y="T7"/>
                </a:cxn>
                <a:cxn ang="0">
                  <a:pos x="T8" y="T9"/>
                </a:cxn>
              </a:cxnLst>
              <a:rect l="0" t="0" r="r" b="b"/>
              <a:pathLst>
                <a:path w="2476" h="3052">
                  <a:moveTo>
                    <a:pt x="0" y="2588"/>
                  </a:moveTo>
                  <a:lnTo>
                    <a:pt x="1237" y="0"/>
                  </a:lnTo>
                  <a:lnTo>
                    <a:pt x="2476" y="976"/>
                  </a:lnTo>
                  <a:lnTo>
                    <a:pt x="495" y="3052"/>
                  </a:lnTo>
                  <a:lnTo>
                    <a:pt x="0" y="2588"/>
                  </a:lnTo>
                  <a:close/>
                </a:path>
              </a:pathLst>
            </a:custGeom>
            <a:solidFill>
              <a:schemeClr val="accent1">
                <a:lumMod val="20000"/>
                <a:lumOff val="80000"/>
                <a:alpha val="14000"/>
              </a:schemeClr>
            </a:solidFill>
            <a:ln>
              <a:noFill/>
            </a:ln>
          </p:spPr>
          <p:txBody>
            <a:bodyPr vert="horz" wrap="square" lIns="91440" tIns="45720" rIns="91440" bIns="45720" numCol="1" anchor="t" anchorCtr="0" compatLnSpc="1">
              <a:prstTxWarp prst="textNoShape">
                <a:avLst/>
              </a:prstTxWarp>
            </a:bodyPr>
            <a:lstStyle/>
            <a:p>
              <a:pPr defTabSz="932563"/>
              <a:endParaRPr lang="en-US" sz="1800" dirty="0">
                <a:solidFill>
                  <a:srgbClr val="000000"/>
                </a:solidFill>
              </a:endParaRPr>
            </a:p>
          </p:txBody>
        </p:sp>
        <p:sp>
          <p:nvSpPr>
            <p:cNvPr id="9" name="Freeform 5"/>
            <p:cNvSpPr>
              <a:spLocks/>
            </p:cNvSpPr>
            <p:nvPr/>
          </p:nvSpPr>
          <p:spPr bwMode="auto">
            <a:xfrm>
              <a:off x="11185247" y="1341231"/>
              <a:ext cx="1239838" cy="813644"/>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3 h 690"/>
                <a:gd name="T16" fmla="*/ 851 w 1054"/>
                <a:gd name="T17" fmla="*/ 690 h 690"/>
                <a:gd name="T18" fmla="*/ 825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5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6"/>
                    <a:pt x="948" y="215"/>
                    <a:pt x="950" y="272"/>
                  </a:cubicBezTo>
                  <a:cubicBezTo>
                    <a:pt x="1012" y="312"/>
                    <a:pt x="1054" y="384"/>
                    <a:pt x="1054" y="463"/>
                  </a:cubicBezTo>
                  <a:cubicBezTo>
                    <a:pt x="1054" y="580"/>
                    <a:pt x="965" y="676"/>
                    <a:pt x="851" y="690"/>
                  </a:cubicBezTo>
                  <a:cubicBezTo>
                    <a:pt x="843" y="690"/>
                    <a:pt x="833" y="690"/>
                    <a:pt x="825" y="690"/>
                  </a:cubicBezTo>
                  <a:cubicBezTo>
                    <a:pt x="818" y="690"/>
                    <a:pt x="810" y="690"/>
                    <a:pt x="802" y="690"/>
                  </a:cubicBezTo>
                  <a:cubicBezTo>
                    <a:pt x="696" y="690"/>
                    <a:pt x="446" y="690"/>
                    <a:pt x="327" y="690"/>
                  </a:cubicBezTo>
                  <a:cubicBezTo>
                    <a:pt x="324" y="690"/>
                    <a:pt x="320" y="690"/>
                    <a:pt x="318" y="690"/>
                  </a:cubicBezTo>
                  <a:cubicBezTo>
                    <a:pt x="306" y="690"/>
                    <a:pt x="306" y="690"/>
                    <a:pt x="306" y="690"/>
                  </a:cubicBezTo>
                  <a:cubicBezTo>
                    <a:pt x="300" y="690"/>
                    <a:pt x="283" y="690"/>
                    <a:pt x="271" y="690"/>
                  </a:cubicBezTo>
                  <a:cubicBezTo>
                    <a:pt x="195" y="690"/>
                    <a:pt x="195" y="690"/>
                    <a:pt x="195" y="690"/>
                  </a:cubicBezTo>
                  <a:cubicBezTo>
                    <a:pt x="87" y="688"/>
                    <a:pt x="0" y="601"/>
                    <a:pt x="0" y="495"/>
                  </a:cubicBezTo>
                  <a:cubicBezTo>
                    <a:pt x="0" y="397"/>
                    <a:pt x="73" y="316"/>
                    <a:pt x="168" y="30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2563"/>
              <a:endParaRPr lang="en-US" sz="1800" dirty="0">
                <a:solidFill>
                  <a:srgbClr val="000000"/>
                </a:solidFill>
              </a:endParaRPr>
            </a:p>
          </p:txBody>
        </p:sp>
        <p:sp>
          <p:nvSpPr>
            <p:cNvPr id="10" name="Freeform 5"/>
            <p:cNvSpPr>
              <a:spLocks/>
            </p:cNvSpPr>
            <p:nvPr/>
          </p:nvSpPr>
          <p:spPr bwMode="auto">
            <a:xfrm>
              <a:off x="10332390" y="1583889"/>
              <a:ext cx="1239838" cy="813644"/>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3 h 690"/>
                <a:gd name="T16" fmla="*/ 851 w 1054"/>
                <a:gd name="T17" fmla="*/ 690 h 690"/>
                <a:gd name="T18" fmla="*/ 825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5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6"/>
                    <a:pt x="948" y="215"/>
                    <a:pt x="950" y="272"/>
                  </a:cubicBezTo>
                  <a:cubicBezTo>
                    <a:pt x="1012" y="312"/>
                    <a:pt x="1054" y="384"/>
                    <a:pt x="1054" y="463"/>
                  </a:cubicBezTo>
                  <a:cubicBezTo>
                    <a:pt x="1054" y="580"/>
                    <a:pt x="965" y="676"/>
                    <a:pt x="851" y="690"/>
                  </a:cubicBezTo>
                  <a:cubicBezTo>
                    <a:pt x="843" y="690"/>
                    <a:pt x="833" y="690"/>
                    <a:pt x="825" y="690"/>
                  </a:cubicBezTo>
                  <a:cubicBezTo>
                    <a:pt x="818" y="690"/>
                    <a:pt x="810" y="690"/>
                    <a:pt x="802" y="690"/>
                  </a:cubicBezTo>
                  <a:cubicBezTo>
                    <a:pt x="696" y="690"/>
                    <a:pt x="446" y="690"/>
                    <a:pt x="327" y="690"/>
                  </a:cubicBezTo>
                  <a:cubicBezTo>
                    <a:pt x="324" y="690"/>
                    <a:pt x="320" y="690"/>
                    <a:pt x="318" y="690"/>
                  </a:cubicBezTo>
                  <a:cubicBezTo>
                    <a:pt x="306" y="690"/>
                    <a:pt x="306" y="690"/>
                    <a:pt x="306" y="690"/>
                  </a:cubicBezTo>
                  <a:cubicBezTo>
                    <a:pt x="300" y="690"/>
                    <a:pt x="283" y="690"/>
                    <a:pt x="271" y="690"/>
                  </a:cubicBezTo>
                  <a:cubicBezTo>
                    <a:pt x="195" y="690"/>
                    <a:pt x="195" y="690"/>
                    <a:pt x="195" y="690"/>
                  </a:cubicBezTo>
                  <a:cubicBezTo>
                    <a:pt x="87" y="688"/>
                    <a:pt x="0" y="601"/>
                    <a:pt x="0" y="495"/>
                  </a:cubicBezTo>
                  <a:cubicBezTo>
                    <a:pt x="0" y="397"/>
                    <a:pt x="73" y="316"/>
                    <a:pt x="168" y="303"/>
                  </a:cubicBez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2563"/>
              <a:endParaRPr lang="en-US" sz="1800" dirty="0">
                <a:solidFill>
                  <a:srgbClr val="000000"/>
                </a:solidFill>
              </a:endParaRPr>
            </a:p>
          </p:txBody>
        </p:sp>
        <p:sp>
          <p:nvSpPr>
            <p:cNvPr id="11" name="Freeform 5"/>
            <p:cNvSpPr>
              <a:spLocks/>
            </p:cNvSpPr>
            <p:nvPr/>
          </p:nvSpPr>
          <p:spPr bwMode="auto">
            <a:xfrm>
              <a:off x="9405174" y="1369064"/>
              <a:ext cx="895827" cy="587887"/>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3 h 690"/>
                <a:gd name="T16" fmla="*/ 851 w 1054"/>
                <a:gd name="T17" fmla="*/ 690 h 690"/>
                <a:gd name="T18" fmla="*/ 825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5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6"/>
                    <a:pt x="948" y="215"/>
                    <a:pt x="950" y="272"/>
                  </a:cubicBezTo>
                  <a:cubicBezTo>
                    <a:pt x="1012" y="312"/>
                    <a:pt x="1054" y="384"/>
                    <a:pt x="1054" y="463"/>
                  </a:cubicBezTo>
                  <a:cubicBezTo>
                    <a:pt x="1054" y="580"/>
                    <a:pt x="965" y="676"/>
                    <a:pt x="851" y="690"/>
                  </a:cubicBezTo>
                  <a:cubicBezTo>
                    <a:pt x="843" y="690"/>
                    <a:pt x="833" y="690"/>
                    <a:pt x="825" y="690"/>
                  </a:cubicBezTo>
                  <a:cubicBezTo>
                    <a:pt x="818" y="690"/>
                    <a:pt x="810" y="690"/>
                    <a:pt x="802" y="690"/>
                  </a:cubicBezTo>
                  <a:cubicBezTo>
                    <a:pt x="696" y="690"/>
                    <a:pt x="446" y="690"/>
                    <a:pt x="327" y="690"/>
                  </a:cubicBezTo>
                  <a:cubicBezTo>
                    <a:pt x="324" y="690"/>
                    <a:pt x="320" y="690"/>
                    <a:pt x="318" y="690"/>
                  </a:cubicBezTo>
                  <a:cubicBezTo>
                    <a:pt x="306" y="690"/>
                    <a:pt x="306" y="690"/>
                    <a:pt x="306" y="690"/>
                  </a:cubicBezTo>
                  <a:cubicBezTo>
                    <a:pt x="300" y="690"/>
                    <a:pt x="283" y="690"/>
                    <a:pt x="271" y="690"/>
                  </a:cubicBezTo>
                  <a:cubicBezTo>
                    <a:pt x="195" y="690"/>
                    <a:pt x="195" y="690"/>
                    <a:pt x="195" y="690"/>
                  </a:cubicBezTo>
                  <a:cubicBezTo>
                    <a:pt x="87" y="688"/>
                    <a:pt x="0" y="601"/>
                    <a:pt x="0" y="495"/>
                  </a:cubicBezTo>
                  <a:cubicBezTo>
                    <a:pt x="0" y="397"/>
                    <a:pt x="73" y="316"/>
                    <a:pt x="168" y="30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2563"/>
              <a:endParaRPr lang="en-US" sz="1800" dirty="0">
                <a:solidFill>
                  <a:srgbClr val="000000"/>
                </a:solidFill>
              </a:endParaRPr>
            </a:p>
          </p:txBody>
        </p:sp>
        <p:grpSp>
          <p:nvGrpSpPr>
            <p:cNvPr id="12" name="Group 11"/>
            <p:cNvGrpSpPr/>
            <p:nvPr/>
          </p:nvGrpSpPr>
          <p:grpSpPr>
            <a:xfrm>
              <a:off x="11280477" y="3072737"/>
              <a:ext cx="1155998" cy="1162044"/>
              <a:chOff x="13209584" y="-2840041"/>
              <a:chExt cx="1820862" cy="1830385"/>
            </a:xfrm>
          </p:grpSpPr>
          <p:sp>
            <p:nvSpPr>
              <p:cNvPr id="26" name="Oval 5"/>
              <p:cNvSpPr>
                <a:spLocks noChangeArrowheads="1"/>
              </p:cNvSpPr>
              <p:nvPr/>
            </p:nvSpPr>
            <p:spPr bwMode="auto">
              <a:xfrm>
                <a:off x="13209584" y="-2840041"/>
                <a:ext cx="1820862" cy="1830385"/>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dirty="0">
                  <a:solidFill>
                    <a:srgbClr val="000000"/>
                  </a:solidFill>
                </a:endParaRPr>
              </a:p>
            </p:txBody>
          </p:sp>
          <p:sp>
            <p:nvSpPr>
              <p:cNvPr id="27" name="Freeform 6"/>
              <p:cNvSpPr>
                <a:spLocks/>
              </p:cNvSpPr>
              <p:nvPr/>
            </p:nvSpPr>
            <p:spPr bwMode="auto">
              <a:xfrm>
                <a:off x="13633446" y="-2205042"/>
                <a:ext cx="488950" cy="836611"/>
              </a:xfrm>
              <a:custGeom>
                <a:avLst/>
                <a:gdLst>
                  <a:gd name="T0" fmla="*/ 308 w 308"/>
                  <a:gd name="T1" fmla="*/ 175 h 527"/>
                  <a:gd name="T2" fmla="*/ 305 w 308"/>
                  <a:gd name="T3" fmla="*/ 527 h 527"/>
                  <a:gd name="T4" fmla="*/ 0 w 308"/>
                  <a:gd name="T5" fmla="*/ 351 h 527"/>
                  <a:gd name="T6" fmla="*/ 2 w 308"/>
                  <a:gd name="T7" fmla="*/ 0 h 527"/>
                  <a:gd name="T8" fmla="*/ 308 w 308"/>
                  <a:gd name="T9" fmla="*/ 175 h 527"/>
                </a:gdLst>
                <a:ahLst/>
                <a:cxnLst>
                  <a:cxn ang="0">
                    <a:pos x="T0" y="T1"/>
                  </a:cxn>
                  <a:cxn ang="0">
                    <a:pos x="T2" y="T3"/>
                  </a:cxn>
                  <a:cxn ang="0">
                    <a:pos x="T4" y="T5"/>
                  </a:cxn>
                  <a:cxn ang="0">
                    <a:pos x="T6" y="T7"/>
                  </a:cxn>
                  <a:cxn ang="0">
                    <a:pos x="T8" y="T9"/>
                  </a:cxn>
                </a:cxnLst>
                <a:rect l="0" t="0" r="r" b="b"/>
                <a:pathLst>
                  <a:path w="308" h="527">
                    <a:moveTo>
                      <a:pt x="308" y="175"/>
                    </a:moveTo>
                    <a:lnTo>
                      <a:pt x="305" y="527"/>
                    </a:lnTo>
                    <a:lnTo>
                      <a:pt x="0" y="351"/>
                    </a:lnTo>
                    <a:lnTo>
                      <a:pt x="2" y="0"/>
                    </a:lnTo>
                    <a:lnTo>
                      <a:pt x="308" y="175"/>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dirty="0">
                  <a:solidFill>
                    <a:srgbClr val="000000"/>
                  </a:solidFill>
                </a:endParaRPr>
              </a:p>
            </p:txBody>
          </p:sp>
          <p:sp>
            <p:nvSpPr>
              <p:cNvPr id="28" name="Freeform 7"/>
              <p:cNvSpPr>
                <a:spLocks/>
              </p:cNvSpPr>
              <p:nvPr/>
            </p:nvSpPr>
            <p:spPr bwMode="auto">
              <a:xfrm>
                <a:off x="14122396" y="-2205042"/>
                <a:ext cx="484187" cy="836611"/>
              </a:xfrm>
              <a:custGeom>
                <a:avLst/>
                <a:gdLst>
                  <a:gd name="T0" fmla="*/ 0 w 305"/>
                  <a:gd name="T1" fmla="*/ 175 h 527"/>
                  <a:gd name="T2" fmla="*/ 0 w 305"/>
                  <a:gd name="T3" fmla="*/ 527 h 527"/>
                  <a:gd name="T4" fmla="*/ 305 w 305"/>
                  <a:gd name="T5" fmla="*/ 351 h 527"/>
                  <a:gd name="T6" fmla="*/ 305 w 305"/>
                  <a:gd name="T7" fmla="*/ 0 h 527"/>
                  <a:gd name="T8" fmla="*/ 0 w 305"/>
                  <a:gd name="T9" fmla="*/ 175 h 527"/>
                </a:gdLst>
                <a:ahLst/>
                <a:cxnLst>
                  <a:cxn ang="0">
                    <a:pos x="T0" y="T1"/>
                  </a:cxn>
                  <a:cxn ang="0">
                    <a:pos x="T2" y="T3"/>
                  </a:cxn>
                  <a:cxn ang="0">
                    <a:pos x="T4" y="T5"/>
                  </a:cxn>
                  <a:cxn ang="0">
                    <a:pos x="T6" y="T7"/>
                  </a:cxn>
                  <a:cxn ang="0">
                    <a:pos x="T8" y="T9"/>
                  </a:cxn>
                </a:cxnLst>
                <a:rect l="0" t="0" r="r" b="b"/>
                <a:pathLst>
                  <a:path w="305" h="527">
                    <a:moveTo>
                      <a:pt x="0" y="175"/>
                    </a:moveTo>
                    <a:lnTo>
                      <a:pt x="0" y="527"/>
                    </a:lnTo>
                    <a:lnTo>
                      <a:pt x="305" y="351"/>
                    </a:lnTo>
                    <a:lnTo>
                      <a:pt x="305" y="0"/>
                    </a:lnTo>
                    <a:lnTo>
                      <a:pt x="0" y="175"/>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dirty="0">
                  <a:solidFill>
                    <a:srgbClr val="000000"/>
                  </a:solidFill>
                </a:endParaRPr>
              </a:p>
            </p:txBody>
          </p:sp>
          <p:sp>
            <p:nvSpPr>
              <p:cNvPr id="29" name="Freeform 8"/>
              <p:cNvSpPr>
                <a:spLocks/>
              </p:cNvSpPr>
              <p:nvPr/>
            </p:nvSpPr>
            <p:spPr bwMode="auto">
              <a:xfrm>
                <a:off x="13636621" y="-2484441"/>
                <a:ext cx="969962" cy="557212"/>
              </a:xfrm>
              <a:custGeom>
                <a:avLst/>
                <a:gdLst>
                  <a:gd name="T0" fmla="*/ 306 w 611"/>
                  <a:gd name="T1" fmla="*/ 351 h 351"/>
                  <a:gd name="T2" fmla="*/ 0 w 611"/>
                  <a:gd name="T3" fmla="*/ 173 h 351"/>
                  <a:gd name="T4" fmla="*/ 303 w 611"/>
                  <a:gd name="T5" fmla="*/ 0 h 351"/>
                  <a:gd name="T6" fmla="*/ 611 w 611"/>
                  <a:gd name="T7" fmla="*/ 173 h 351"/>
                  <a:gd name="T8" fmla="*/ 306 w 611"/>
                  <a:gd name="T9" fmla="*/ 351 h 351"/>
                </a:gdLst>
                <a:ahLst/>
                <a:cxnLst>
                  <a:cxn ang="0">
                    <a:pos x="T0" y="T1"/>
                  </a:cxn>
                  <a:cxn ang="0">
                    <a:pos x="T2" y="T3"/>
                  </a:cxn>
                  <a:cxn ang="0">
                    <a:pos x="T4" y="T5"/>
                  </a:cxn>
                  <a:cxn ang="0">
                    <a:pos x="T6" y="T7"/>
                  </a:cxn>
                  <a:cxn ang="0">
                    <a:pos x="T8" y="T9"/>
                  </a:cxn>
                </a:cxnLst>
                <a:rect l="0" t="0" r="r" b="b"/>
                <a:pathLst>
                  <a:path w="611" h="351">
                    <a:moveTo>
                      <a:pt x="306" y="351"/>
                    </a:moveTo>
                    <a:lnTo>
                      <a:pt x="0" y="173"/>
                    </a:lnTo>
                    <a:lnTo>
                      <a:pt x="303" y="0"/>
                    </a:lnTo>
                    <a:lnTo>
                      <a:pt x="611" y="173"/>
                    </a:lnTo>
                    <a:lnTo>
                      <a:pt x="306" y="351"/>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dirty="0">
                  <a:solidFill>
                    <a:srgbClr val="000000"/>
                  </a:solidFill>
                </a:endParaRPr>
              </a:p>
            </p:txBody>
          </p:sp>
        </p:grpSp>
        <p:grpSp>
          <p:nvGrpSpPr>
            <p:cNvPr id="13" name="Group 12"/>
            <p:cNvGrpSpPr/>
            <p:nvPr/>
          </p:nvGrpSpPr>
          <p:grpSpPr>
            <a:xfrm>
              <a:off x="10518590" y="2205906"/>
              <a:ext cx="1227128" cy="1233544"/>
              <a:chOff x="15478120" y="-2840041"/>
              <a:chExt cx="1820862" cy="1830385"/>
            </a:xfrm>
          </p:grpSpPr>
          <p:sp>
            <p:nvSpPr>
              <p:cNvPr id="22" name="Oval 9"/>
              <p:cNvSpPr>
                <a:spLocks noChangeArrowheads="1"/>
              </p:cNvSpPr>
              <p:nvPr/>
            </p:nvSpPr>
            <p:spPr bwMode="auto">
              <a:xfrm>
                <a:off x="15478120" y="-2840041"/>
                <a:ext cx="1820862" cy="1830385"/>
              </a:xfrm>
              <a:prstGeom prst="ellipse">
                <a:avLst/>
              </a:pr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dirty="0">
                  <a:solidFill>
                    <a:srgbClr val="000000"/>
                  </a:solidFill>
                </a:endParaRPr>
              </a:p>
            </p:txBody>
          </p:sp>
          <p:sp>
            <p:nvSpPr>
              <p:cNvPr id="23" name="Freeform 10"/>
              <p:cNvSpPr>
                <a:spLocks/>
              </p:cNvSpPr>
              <p:nvPr/>
            </p:nvSpPr>
            <p:spPr bwMode="auto">
              <a:xfrm>
                <a:off x="15901983" y="-2205042"/>
                <a:ext cx="488950" cy="836611"/>
              </a:xfrm>
              <a:custGeom>
                <a:avLst/>
                <a:gdLst>
                  <a:gd name="T0" fmla="*/ 308 w 308"/>
                  <a:gd name="T1" fmla="*/ 175 h 527"/>
                  <a:gd name="T2" fmla="*/ 305 w 308"/>
                  <a:gd name="T3" fmla="*/ 527 h 527"/>
                  <a:gd name="T4" fmla="*/ 0 w 308"/>
                  <a:gd name="T5" fmla="*/ 351 h 527"/>
                  <a:gd name="T6" fmla="*/ 0 w 308"/>
                  <a:gd name="T7" fmla="*/ 0 h 527"/>
                  <a:gd name="T8" fmla="*/ 308 w 308"/>
                  <a:gd name="T9" fmla="*/ 175 h 527"/>
                </a:gdLst>
                <a:ahLst/>
                <a:cxnLst>
                  <a:cxn ang="0">
                    <a:pos x="T0" y="T1"/>
                  </a:cxn>
                  <a:cxn ang="0">
                    <a:pos x="T2" y="T3"/>
                  </a:cxn>
                  <a:cxn ang="0">
                    <a:pos x="T4" y="T5"/>
                  </a:cxn>
                  <a:cxn ang="0">
                    <a:pos x="T6" y="T7"/>
                  </a:cxn>
                  <a:cxn ang="0">
                    <a:pos x="T8" y="T9"/>
                  </a:cxn>
                </a:cxnLst>
                <a:rect l="0" t="0" r="r" b="b"/>
                <a:pathLst>
                  <a:path w="308" h="527">
                    <a:moveTo>
                      <a:pt x="308" y="175"/>
                    </a:moveTo>
                    <a:lnTo>
                      <a:pt x="305" y="527"/>
                    </a:lnTo>
                    <a:lnTo>
                      <a:pt x="0" y="351"/>
                    </a:lnTo>
                    <a:lnTo>
                      <a:pt x="0" y="0"/>
                    </a:lnTo>
                    <a:lnTo>
                      <a:pt x="308" y="17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dirty="0">
                  <a:solidFill>
                    <a:srgbClr val="000000"/>
                  </a:solidFill>
                </a:endParaRPr>
              </a:p>
            </p:txBody>
          </p:sp>
          <p:sp>
            <p:nvSpPr>
              <p:cNvPr id="24" name="Freeform 11"/>
              <p:cNvSpPr>
                <a:spLocks/>
              </p:cNvSpPr>
              <p:nvPr/>
            </p:nvSpPr>
            <p:spPr bwMode="auto">
              <a:xfrm>
                <a:off x="16386170" y="-2205042"/>
                <a:ext cx="488950" cy="836611"/>
              </a:xfrm>
              <a:custGeom>
                <a:avLst/>
                <a:gdLst>
                  <a:gd name="T0" fmla="*/ 3 w 308"/>
                  <a:gd name="T1" fmla="*/ 175 h 527"/>
                  <a:gd name="T2" fmla="*/ 0 w 308"/>
                  <a:gd name="T3" fmla="*/ 527 h 527"/>
                  <a:gd name="T4" fmla="*/ 306 w 308"/>
                  <a:gd name="T5" fmla="*/ 351 h 527"/>
                  <a:gd name="T6" fmla="*/ 308 w 308"/>
                  <a:gd name="T7" fmla="*/ 0 h 527"/>
                  <a:gd name="T8" fmla="*/ 3 w 308"/>
                  <a:gd name="T9" fmla="*/ 175 h 527"/>
                </a:gdLst>
                <a:ahLst/>
                <a:cxnLst>
                  <a:cxn ang="0">
                    <a:pos x="T0" y="T1"/>
                  </a:cxn>
                  <a:cxn ang="0">
                    <a:pos x="T2" y="T3"/>
                  </a:cxn>
                  <a:cxn ang="0">
                    <a:pos x="T4" y="T5"/>
                  </a:cxn>
                  <a:cxn ang="0">
                    <a:pos x="T6" y="T7"/>
                  </a:cxn>
                  <a:cxn ang="0">
                    <a:pos x="T8" y="T9"/>
                  </a:cxn>
                </a:cxnLst>
                <a:rect l="0" t="0" r="r" b="b"/>
                <a:pathLst>
                  <a:path w="308" h="527">
                    <a:moveTo>
                      <a:pt x="3" y="175"/>
                    </a:moveTo>
                    <a:lnTo>
                      <a:pt x="0" y="527"/>
                    </a:lnTo>
                    <a:lnTo>
                      <a:pt x="306" y="351"/>
                    </a:lnTo>
                    <a:lnTo>
                      <a:pt x="308" y="0"/>
                    </a:lnTo>
                    <a:lnTo>
                      <a:pt x="3" y="175"/>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dirty="0">
                  <a:solidFill>
                    <a:srgbClr val="000000"/>
                  </a:solidFill>
                </a:endParaRPr>
              </a:p>
            </p:txBody>
          </p:sp>
          <p:sp>
            <p:nvSpPr>
              <p:cNvPr id="25" name="Freeform 12"/>
              <p:cNvSpPr>
                <a:spLocks/>
              </p:cNvSpPr>
              <p:nvPr/>
            </p:nvSpPr>
            <p:spPr bwMode="auto">
              <a:xfrm>
                <a:off x="15901983" y="-2484441"/>
                <a:ext cx="973137" cy="557212"/>
              </a:xfrm>
              <a:custGeom>
                <a:avLst/>
                <a:gdLst>
                  <a:gd name="T0" fmla="*/ 308 w 613"/>
                  <a:gd name="T1" fmla="*/ 351 h 351"/>
                  <a:gd name="T2" fmla="*/ 0 w 613"/>
                  <a:gd name="T3" fmla="*/ 173 h 351"/>
                  <a:gd name="T4" fmla="*/ 305 w 613"/>
                  <a:gd name="T5" fmla="*/ 0 h 351"/>
                  <a:gd name="T6" fmla="*/ 613 w 613"/>
                  <a:gd name="T7" fmla="*/ 173 h 351"/>
                  <a:gd name="T8" fmla="*/ 308 w 613"/>
                  <a:gd name="T9" fmla="*/ 351 h 351"/>
                </a:gdLst>
                <a:ahLst/>
                <a:cxnLst>
                  <a:cxn ang="0">
                    <a:pos x="T0" y="T1"/>
                  </a:cxn>
                  <a:cxn ang="0">
                    <a:pos x="T2" y="T3"/>
                  </a:cxn>
                  <a:cxn ang="0">
                    <a:pos x="T4" y="T5"/>
                  </a:cxn>
                  <a:cxn ang="0">
                    <a:pos x="T6" y="T7"/>
                  </a:cxn>
                  <a:cxn ang="0">
                    <a:pos x="T8" y="T9"/>
                  </a:cxn>
                </a:cxnLst>
                <a:rect l="0" t="0" r="r" b="b"/>
                <a:pathLst>
                  <a:path w="613" h="351">
                    <a:moveTo>
                      <a:pt x="308" y="351"/>
                    </a:moveTo>
                    <a:lnTo>
                      <a:pt x="0" y="173"/>
                    </a:lnTo>
                    <a:lnTo>
                      <a:pt x="305" y="0"/>
                    </a:lnTo>
                    <a:lnTo>
                      <a:pt x="613" y="173"/>
                    </a:lnTo>
                    <a:lnTo>
                      <a:pt x="308" y="351"/>
                    </a:lnTo>
                    <a:close/>
                  </a:path>
                </a:pathLst>
              </a:custGeom>
              <a:solidFill>
                <a:srgbClr val="55D4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dirty="0">
                  <a:solidFill>
                    <a:srgbClr val="000000"/>
                  </a:solidFill>
                </a:endParaRPr>
              </a:p>
            </p:txBody>
          </p:sp>
        </p:grpSp>
        <p:grpSp>
          <p:nvGrpSpPr>
            <p:cNvPr id="14" name="Group 13"/>
            <p:cNvGrpSpPr/>
            <p:nvPr/>
          </p:nvGrpSpPr>
          <p:grpSpPr>
            <a:xfrm>
              <a:off x="10136778" y="3451591"/>
              <a:ext cx="1520689" cy="1531312"/>
              <a:chOff x="9685432" y="3577886"/>
              <a:chExt cx="1520689" cy="1531312"/>
            </a:xfrm>
          </p:grpSpPr>
          <p:sp>
            <p:nvSpPr>
              <p:cNvPr id="18" name="Oval 13"/>
              <p:cNvSpPr>
                <a:spLocks noChangeArrowheads="1"/>
              </p:cNvSpPr>
              <p:nvPr/>
            </p:nvSpPr>
            <p:spPr bwMode="auto">
              <a:xfrm>
                <a:off x="9685432" y="3577886"/>
                <a:ext cx="1520689" cy="1531312"/>
              </a:xfrm>
              <a:prstGeom prst="ellipse">
                <a:avLst/>
              </a:prstGeom>
              <a:solidFill>
                <a:srgbClr val="4668C5">
                  <a:alpha val="85000"/>
                </a:srgbClr>
              </a:solidFill>
              <a:ln>
                <a:noFill/>
              </a:ln>
            </p:spPr>
            <p:txBody>
              <a:bodyPr vert="horz" wrap="square" lIns="91440" tIns="45720" rIns="91440" bIns="45720" numCol="1" anchor="t" anchorCtr="0" compatLnSpc="1">
                <a:prstTxWarp prst="textNoShape">
                  <a:avLst/>
                </a:prstTxWarp>
              </a:bodyPr>
              <a:lstStyle/>
              <a:p>
                <a:pPr defTabSz="932563"/>
                <a:endParaRPr lang="en-US" sz="1800" dirty="0">
                  <a:solidFill>
                    <a:srgbClr val="000000"/>
                  </a:solidFill>
                </a:endParaRPr>
              </a:p>
            </p:txBody>
          </p:sp>
          <p:sp>
            <p:nvSpPr>
              <p:cNvPr id="19" name="Freeform 14"/>
              <p:cNvSpPr>
                <a:spLocks/>
              </p:cNvSpPr>
              <p:nvPr/>
            </p:nvSpPr>
            <p:spPr bwMode="auto">
              <a:xfrm>
                <a:off x="10040039" y="4109130"/>
                <a:ext cx="406403" cy="699914"/>
              </a:xfrm>
              <a:custGeom>
                <a:avLst/>
                <a:gdLst>
                  <a:gd name="T0" fmla="*/ 306 w 306"/>
                  <a:gd name="T1" fmla="*/ 175 h 527"/>
                  <a:gd name="T2" fmla="*/ 306 w 306"/>
                  <a:gd name="T3" fmla="*/ 527 h 527"/>
                  <a:gd name="T4" fmla="*/ 0 w 306"/>
                  <a:gd name="T5" fmla="*/ 351 h 527"/>
                  <a:gd name="T6" fmla="*/ 0 w 306"/>
                  <a:gd name="T7" fmla="*/ 0 h 527"/>
                  <a:gd name="T8" fmla="*/ 306 w 306"/>
                  <a:gd name="T9" fmla="*/ 175 h 527"/>
                </a:gdLst>
                <a:ahLst/>
                <a:cxnLst>
                  <a:cxn ang="0">
                    <a:pos x="T0" y="T1"/>
                  </a:cxn>
                  <a:cxn ang="0">
                    <a:pos x="T2" y="T3"/>
                  </a:cxn>
                  <a:cxn ang="0">
                    <a:pos x="T4" y="T5"/>
                  </a:cxn>
                  <a:cxn ang="0">
                    <a:pos x="T6" y="T7"/>
                  </a:cxn>
                  <a:cxn ang="0">
                    <a:pos x="T8" y="T9"/>
                  </a:cxn>
                </a:cxnLst>
                <a:rect l="0" t="0" r="r" b="b"/>
                <a:pathLst>
                  <a:path w="306" h="527">
                    <a:moveTo>
                      <a:pt x="306" y="175"/>
                    </a:moveTo>
                    <a:lnTo>
                      <a:pt x="306" y="527"/>
                    </a:lnTo>
                    <a:lnTo>
                      <a:pt x="0" y="351"/>
                    </a:lnTo>
                    <a:lnTo>
                      <a:pt x="0" y="0"/>
                    </a:lnTo>
                    <a:lnTo>
                      <a:pt x="306" y="175"/>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dirty="0">
                  <a:solidFill>
                    <a:srgbClr val="000000"/>
                  </a:solidFill>
                </a:endParaRPr>
              </a:p>
            </p:txBody>
          </p:sp>
          <p:sp>
            <p:nvSpPr>
              <p:cNvPr id="20" name="Freeform 15"/>
              <p:cNvSpPr>
                <a:spLocks/>
              </p:cNvSpPr>
              <p:nvPr/>
            </p:nvSpPr>
            <p:spPr bwMode="auto">
              <a:xfrm>
                <a:off x="10446440" y="4109130"/>
                <a:ext cx="405074" cy="699914"/>
              </a:xfrm>
              <a:custGeom>
                <a:avLst/>
                <a:gdLst>
                  <a:gd name="T0" fmla="*/ 0 w 305"/>
                  <a:gd name="T1" fmla="*/ 175 h 527"/>
                  <a:gd name="T2" fmla="*/ 0 w 305"/>
                  <a:gd name="T3" fmla="*/ 527 h 527"/>
                  <a:gd name="T4" fmla="*/ 305 w 305"/>
                  <a:gd name="T5" fmla="*/ 351 h 527"/>
                  <a:gd name="T6" fmla="*/ 305 w 305"/>
                  <a:gd name="T7" fmla="*/ 0 h 527"/>
                  <a:gd name="T8" fmla="*/ 0 w 305"/>
                  <a:gd name="T9" fmla="*/ 175 h 527"/>
                </a:gdLst>
                <a:ahLst/>
                <a:cxnLst>
                  <a:cxn ang="0">
                    <a:pos x="T0" y="T1"/>
                  </a:cxn>
                  <a:cxn ang="0">
                    <a:pos x="T2" y="T3"/>
                  </a:cxn>
                  <a:cxn ang="0">
                    <a:pos x="T4" y="T5"/>
                  </a:cxn>
                  <a:cxn ang="0">
                    <a:pos x="T6" y="T7"/>
                  </a:cxn>
                  <a:cxn ang="0">
                    <a:pos x="T8" y="T9"/>
                  </a:cxn>
                </a:cxnLst>
                <a:rect l="0" t="0" r="r" b="b"/>
                <a:pathLst>
                  <a:path w="305" h="527">
                    <a:moveTo>
                      <a:pt x="0" y="175"/>
                    </a:moveTo>
                    <a:lnTo>
                      <a:pt x="0" y="527"/>
                    </a:lnTo>
                    <a:lnTo>
                      <a:pt x="305" y="351"/>
                    </a:lnTo>
                    <a:lnTo>
                      <a:pt x="305" y="0"/>
                    </a:lnTo>
                    <a:lnTo>
                      <a:pt x="0" y="175"/>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dirty="0">
                  <a:solidFill>
                    <a:srgbClr val="000000"/>
                  </a:solidFill>
                </a:endParaRPr>
              </a:p>
            </p:txBody>
          </p:sp>
          <p:sp>
            <p:nvSpPr>
              <p:cNvPr id="21" name="Freeform 16"/>
              <p:cNvSpPr>
                <a:spLocks/>
              </p:cNvSpPr>
              <p:nvPr/>
            </p:nvSpPr>
            <p:spPr bwMode="auto">
              <a:xfrm>
                <a:off x="10040039" y="3875383"/>
                <a:ext cx="811477" cy="466167"/>
              </a:xfrm>
              <a:custGeom>
                <a:avLst/>
                <a:gdLst>
                  <a:gd name="T0" fmla="*/ 306 w 611"/>
                  <a:gd name="T1" fmla="*/ 351 h 351"/>
                  <a:gd name="T2" fmla="*/ 0 w 611"/>
                  <a:gd name="T3" fmla="*/ 173 h 351"/>
                  <a:gd name="T4" fmla="*/ 306 w 611"/>
                  <a:gd name="T5" fmla="*/ 0 h 351"/>
                  <a:gd name="T6" fmla="*/ 611 w 611"/>
                  <a:gd name="T7" fmla="*/ 173 h 351"/>
                  <a:gd name="T8" fmla="*/ 306 w 611"/>
                  <a:gd name="T9" fmla="*/ 351 h 351"/>
                </a:gdLst>
                <a:ahLst/>
                <a:cxnLst>
                  <a:cxn ang="0">
                    <a:pos x="T0" y="T1"/>
                  </a:cxn>
                  <a:cxn ang="0">
                    <a:pos x="T2" y="T3"/>
                  </a:cxn>
                  <a:cxn ang="0">
                    <a:pos x="T4" y="T5"/>
                  </a:cxn>
                  <a:cxn ang="0">
                    <a:pos x="T6" y="T7"/>
                  </a:cxn>
                  <a:cxn ang="0">
                    <a:pos x="T8" y="T9"/>
                  </a:cxn>
                </a:cxnLst>
                <a:rect l="0" t="0" r="r" b="b"/>
                <a:pathLst>
                  <a:path w="611" h="351">
                    <a:moveTo>
                      <a:pt x="306" y="351"/>
                    </a:moveTo>
                    <a:lnTo>
                      <a:pt x="0" y="173"/>
                    </a:lnTo>
                    <a:lnTo>
                      <a:pt x="306" y="0"/>
                    </a:lnTo>
                    <a:lnTo>
                      <a:pt x="611" y="173"/>
                    </a:lnTo>
                    <a:lnTo>
                      <a:pt x="306" y="351"/>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dirty="0">
                  <a:solidFill>
                    <a:srgbClr val="000000"/>
                  </a:solidFill>
                </a:endParaRPr>
              </a:p>
            </p:txBody>
          </p:sp>
        </p:grpSp>
        <p:sp>
          <p:nvSpPr>
            <p:cNvPr id="15" name="TextBox 14"/>
            <p:cNvSpPr txBox="1"/>
            <p:nvPr/>
          </p:nvSpPr>
          <p:spPr>
            <a:xfrm>
              <a:off x="10272407" y="5327699"/>
              <a:ext cx="593726" cy="593726"/>
            </a:xfrm>
            <a:prstGeom prst="ellipse">
              <a:avLst/>
            </a:prstGeom>
            <a:solidFill>
              <a:schemeClr val="accent5"/>
            </a:solidFill>
          </p:spPr>
          <p:txBody>
            <a:bodyPr wrap="none" lIns="182880" tIns="146304" rIns="182880" bIns="146304" rtlCol="0" anchor="ctr">
              <a:noAutofit/>
            </a:bodyPr>
            <a:lstStyle/>
            <a:p>
              <a:pPr algn="ctr" defTabSz="932563">
                <a:lnSpc>
                  <a:spcPct val="90000"/>
                </a:lnSpc>
                <a:spcAft>
                  <a:spcPts val="600"/>
                </a:spcAft>
              </a:pPr>
              <a:endParaRPr lang="en-US" sz="1399" b="1" dirty="0">
                <a:solidFill>
                  <a:srgbClr val="FF8C00">
                    <a:lumMod val="40000"/>
                    <a:lumOff val="60000"/>
                  </a:srgbClr>
                </a:solidFill>
              </a:endParaRPr>
            </a:p>
          </p:txBody>
        </p:sp>
        <p:sp>
          <p:nvSpPr>
            <p:cNvPr id="16" name="TextBox 15"/>
            <p:cNvSpPr txBox="1"/>
            <p:nvPr/>
          </p:nvSpPr>
          <p:spPr>
            <a:xfrm>
              <a:off x="8991666" y="5478462"/>
              <a:ext cx="593726" cy="593726"/>
            </a:xfrm>
            <a:prstGeom prst="ellipse">
              <a:avLst/>
            </a:prstGeom>
            <a:solidFill>
              <a:schemeClr val="accent1">
                <a:lumMod val="60000"/>
                <a:lumOff val="40000"/>
              </a:schemeClr>
            </a:solidFill>
          </p:spPr>
          <p:txBody>
            <a:bodyPr wrap="none" lIns="182880" tIns="146304" rIns="182880" bIns="146304" rtlCol="0" anchor="ctr">
              <a:noAutofit/>
            </a:bodyPr>
            <a:lstStyle/>
            <a:p>
              <a:pPr algn="ctr" defTabSz="932563">
                <a:lnSpc>
                  <a:spcPct val="90000"/>
                </a:lnSpc>
                <a:spcAft>
                  <a:spcPts val="600"/>
                </a:spcAft>
              </a:pPr>
              <a:endParaRPr lang="en-US" sz="1399" b="1" dirty="0">
                <a:solidFill>
                  <a:srgbClr val="0072C6">
                    <a:lumMod val="60000"/>
                    <a:lumOff val="40000"/>
                  </a:srgbClr>
                </a:solidFill>
              </a:endParaRPr>
            </a:p>
          </p:txBody>
        </p:sp>
        <p:sp>
          <p:nvSpPr>
            <p:cNvPr id="17" name="TextBox 16"/>
            <p:cNvSpPr txBox="1"/>
            <p:nvPr/>
          </p:nvSpPr>
          <p:spPr>
            <a:xfrm>
              <a:off x="8925987" y="5964668"/>
              <a:ext cx="914400" cy="914400"/>
            </a:xfrm>
            <a:prstGeom prst="ellipse">
              <a:avLst/>
            </a:prstGeom>
            <a:solidFill>
              <a:schemeClr val="tx2"/>
            </a:solidFill>
          </p:spPr>
          <p:txBody>
            <a:bodyPr wrap="none" lIns="182880" tIns="146304" rIns="182880" bIns="146304" rtlCol="0" anchor="ctr">
              <a:noAutofit/>
            </a:bodyPr>
            <a:lstStyle/>
            <a:p>
              <a:pPr algn="ctr" defTabSz="932563">
                <a:lnSpc>
                  <a:spcPct val="90000"/>
                </a:lnSpc>
                <a:spcAft>
                  <a:spcPts val="600"/>
                </a:spcAft>
              </a:pPr>
              <a:endParaRPr lang="en-US" sz="1800" b="1" dirty="0">
                <a:solidFill>
                  <a:srgbClr val="FFFFFF">
                    <a:lumMod val="65000"/>
                  </a:srgbClr>
                </a:solidFill>
              </a:endParaRPr>
            </a:p>
          </p:txBody>
        </p:sp>
      </p:grpSp>
    </p:spTree>
    <p:extLst>
      <p:ext uri="{BB962C8B-B14F-4D97-AF65-F5344CB8AC3E}">
        <p14:creationId xmlns:p14="http://schemas.microsoft.com/office/powerpoint/2010/main" val="3546439996"/>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44pt Title/26pt Bullet Text">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14370"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88" y="1589"/>
                        <a:ext cx="1587" cy="1587"/>
                      </a:xfrm>
                      <a:prstGeom prst="rect">
                        <a:avLst/>
                      </a:prstGeom>
                    </p:spPr>
                  </p:pic>
                </p:oleObj>
              </mc:Fallback>
            </mc:AlternateContent>
          </a:graphicData>
        </a:graphic>
      </p:graphicFrame>
      <p:sp>
        <p:nvSpPr>
          <p:cNvPr id="2" name="Title 1"/>
          <p:cNvSpPr>
            <a:spLocks noGrp="1"/>
          </p:cNvSpPr>
          <p:nvPr>
            <p:ph type="title" hasCustomPrompt="1"/>
          </p:nvPr>
        </p:nvSpPr>
        <p:spPr>
          <a:xfrm>
            <a:off x="585216" y="264964"/>
            <a:ext cx="11226195" cy="1097302"/>
          </a:xfrm>
        </p:spPr>
        <p:txBody>
          <a:bodyPr lIns="0" tIns="91440" rIns="146304" bIns="91440"/>
          <a:lstStyle>
            <a:lvl1pPr>
              <a:lnSpc>
                <a:spcPts val="4899"/>
              </a:lnSpc>
              <a:defRPr sz="4399" baseline="0">
                <a:solidFill>
                  <a:schemeClr val="accent1"/>
                </a:solidFill>
              </a:defRPr>
            </a:lvl1pPr>
          </a:lstStyle>
          <a:p>
            <a:r>
              <a:rPr lang="en-US" dirty="0" err="1"/>
              <a:t>Lorem</a:t>
            </a:r>
            <a:r>
              <a:rPr lang="en-US" dirty="0"/>
              <a:t> </a:t>
            </a:r>
            <a:r>
              <a:rPr lang="en-US" dirty="0" err="1"/>
              <a:t>ipsum</a:t>
            </a:r>
            <a:r>
              <a:rPr lang="en-US" dirty="0"/>
              <a:t> dolor sit.</a:t>
            </a:r>
          </a:p>
        </p:txBody>
      </p:sp>
      <p:sp>
        <p:nvSpPr>
          <p:cNvPr id="3" name="Footer Placeholder 2"/>
          <p:cNvSpPr>
            <a:spLocks noGrp="1"/>
          </p:cNvSpPr>
          <p:nvPr>
            <p:ph type="ftr" sz="quarter" idx="10"/>
          </p:nvPr>
        </p:nvSpPr>
        <p:spPr>
          <a:xfrm>
            <a:off x="274639" y="6565392"/>
            <a:ext cx="3937000" cy="137160"/>
          </a:xfrm>
          <a:prstGeom prst="rect">
            <a:avLst/>
          </a:prstGeom>
        </p:spPr>
        <p:txBody>
          <a:bodyPr/>
          <a:lstStyle/>
          <a:p>
            <a:pPr defTabSz="932597"/>
            <a:endParaRPr lang="en-US" dirty="0">
              <a:solidFill>
                <a:srgbClr val="505050"/>
              </a:solidFill>
            </a:endParaRPr>
          </a:p>
        </p:txBody>
      </p:sp>
      <p:sp>
        <p:nvSpPr>
          <p:cNvPr id="4" name="Slide Number Placeholder 3"/>
          <p:cNvSpPr>
            <a:spLocks noGrp="1"/>
          </p:cNvSpPr>
          <p:nvPr>
            <p:ph type="sldNum" sz="quarter" idx="11"/>
          </p:nvPr>
        </p:nvSpPr>
        <p:spPr>
          <a:xfrm>
            <a:off x="11595101" y="6565392"/>
            <a:ext cx="566737" cy="137160"/>
          </a:xfrm>
          <a:prstGeom prst="rect">
            <a:avLst/>
          </a:prstGeom>
        </p:spPr>
        <p:txBody>
          <a:bodyPr/>
          <a:lstStyle/>
          <a:p>
            <a:pPr defTabSz="932597"/>
            <a:fld id="{27258FFF-F925-446B-8502-81C933981705}" type="slidenum">
              <a:rPr lang="en-US" smtClean="0">
                <a:solidFill>
                  <a:srgbClr val="505050"/>
                </a:solidFill>
              </a:rPr>
              <a:pPr defTabSz="932597"/>
              <a:t>‹#›</a:t>
            </a:fld>
            <a:endParaRPr lang="en-US" dirty="0">
              <a:solidFill>
                <a:srgbClr val="505050"/>
              </a:solidFill>
            </a:endParaRPr>
          </a:p>
        </p:txBody>
      </p:sp>
      <p:sp>
        <p:nvSpPr>
          <p:cNvPr id="8" name="Text Placeholder 7"/>
          <p:cNvSpPr>
            <a:spLocks noGrp="1"/>
          </p:cNvSpPr>
          <p:nvPr>
            <p:ph type="body" sz="quarter" idx="13" hasCustomPrompt="1"/>
          </p:nvPr>
        </p:nvSpPr>
        <p:spPr>
          <a:xfrm>
            <a:off x="603504" y="1545465"/>
            <a:ext cx="11226196" cy="2492477"/>
          </a:xfrm>
        </p:spPr>
        <p:txBody>
          <a:bodyPr lIns="0" tIns="0"/>
          <a:lstStyle>
            <a:lvl1pPr marL="233318" indent="-233318">
              <a:spcBef>
                <a:spcPts val="1199"/>
              </a:spcBef>
              <a:defRPr sz="2600">
                <a:latin typeface="+mn-lt"/>
              </a:defRPr>
            </a:lvl1pPr>
            <a:lvl2pPr marL="690430" indent="-233318">
              <a:spcBef>
                <a:spcPts val="1199"/>
              </a:spcBef>
              <a:buSzPct val="100000"/>
              <a:buFont typeface="Segoe UI" pitchFamily="34" charset="0"/>
              <a:buChar char="‐"/>
              <a:defRPr/>
            </a:lvl2pPr>
            <a:lvl3pPr marL="1147543" indent="-233318">
              <a:spcBef>
                <a:spcPts val="1199"/>
              </a:spcBef>
              <a:buFont typeface="Wingdings" pitchFamily="2" charset="2"/>
              <a:buChar char="§"/>
              <a:defRPr/>
            </a:lvl3pPr>
            <a:lvl4pPr marL="1599893" indent="-342834">
              <a:spcBef>
                <a:spcPts val="1199"/>
              </a:spcBef>
              <a:buFont typeface="+mj-lt"/>
              <a:buAutoNum type="arabicPeriod"/>
              <a:defRPr/>
            </a:lvl4pPr>
            <a:lvl5pPr marL="1945901" indent="-342834">
              <a:spcBef>
                <a:spcPts val="1199"/>
              </a:spcBef>
              <a:buFont typeface="+mj-lt"/>
              <a:buAutoNum type="alphaLcParenR"/>
              <a:defRPr/>
            </a:lvl5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br>
              <a:rPr lang="en-US" dirty="0"/>
            </a:br>
            <a:r>
              <a:rPr lang="en-US" dirty="0" err="1"/>
              <a:t>elit</a:t>
            </a:r>
            <a:r>
              <a:rPr lang="en-US" dirty="0"/>
              <a:t>. </a:t>
            </a:r>
            <a:r>
              <a:rPr lang="en-US" dirty="0" err="1"/>
              <a:t>Nunc</a:t>
            </a:r>
            <a:r>
              <a:rPr lang="en-US" dirty="0"/>
              <a:t> et </a:t>
            </a:r>
            <a:r>
              <a:rPr lang="en-US" dirty="0" err="1"/>
              <a:t>sagittis</a:t>
            </a:r>
            <a:r>
              <a:rPr lang="en-US" dirty="0"/>
              <a:t> ligula</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22465298"/>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44pt Title Only">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15394"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88" y="1589"/>
                        <a:ext cx="1587" cy="1587"/>
                      </a:xfrm>
                      <a:prstGeom prst="rect">
                        <a:avLst/>
                      </a:prstGeom>
                    </p:spPr>
                  </p:pic>
                </p:oleObj>
              </mc:Fallback>
            </mc:AlternateContent>
          </a:graphicData>
        </a:graphic>
      </p:graphicFrame>
      <p:sp>
        <p:nvSpPr>
          <p:cNvPr id="3" name="Footer Placeholder 2"/>
          <p:cNvSpPr>
            <a:spLocks noGrp="1"/>
          </p:cNvSpPr>
          <p:nvPr>
            <p:ph type="ftr" sz="quarter" idx="10"/>
          </p:nvPr>
        </p:nvSpPr>
        <p:spPr>
          <a:xfrm>
            <a:off x="274639" y="6565392"/>
            <a:ext cx="3937000" cy="137160"/>
          </a:xfrm>
          <a:prstGeom prst="rect">
            <a:avLst/>
          </a:prstGeom>
        </p:spPr>
        <p:txBody>
          <a:bodyPr/>
          <a:lstStyle/>
          <a:p>
            <a:pPr defTabSz="932597"/>
            <a:endParaRPr lang="en-US" dirty="0">
              <a:solidFill>
                <a:srgbClr val="505050"/>
              </a:solidFill>
            </a:endParaRPr>
          </a:p>
        </p:txBody>
      </p:sp>
      <p:sp>
        <p:nvSpPr>
          <p:cNvPr id="4" name="Slide Number Placeholder 3"/>
          <p:cNvSpPr>
            <a:spLocks noGrp="1"/>
          </p:cNvSpPr>
          <p:nvPr>
            <p:ph type="sldNum" sz="quarter" idx="11"/>
          </p:nvPr>
        </p:nvSpPr>
        <p:spPr>
          <a:xfrm>
            <a:off x="11595101" y="6565392"/>
            <a:ext cx="566737" cy="137160"/>
          </a:xfrm>
          <a:prstGeom prst="rect">
            <a:avLst/>
          </a:prstGeom>
        </p:spPr>
        <p:txBody>
          <a:bodyPr/>
          <a:lstStyle/>
          <a:p>
            <a:pPr defTabSz="932597"/>
            <a:fld id="{27258FFF-F925-446B-8502-81C933981705}" type="slidenum">
              <a:rPr lang="en-US" smtClean="0">
                <a:solidFill>
                  <a:srgbClr val="505050"/>
                </a:solidFill>
              </a:rPr>
              <a:pPr defTabSz="932597"/>
              <a:t>‹#›</a:t>
            </a:fld>
            <a:endParaRPr lang="en-US" dirty="0">
              <a:solidFill>
                <a:srgbClr val="505050"/>
              </a:solidFill>
            </a:endParaRPr>
          </a:p>
        </p:txBody>
      </p:sp>
      <p:sp>
        <p:nvSpPr>
          <p:cNvPr id="7" name="Title 1"/>
          <p:cNvSpPr>
            <a:spLocks noGrp="1"/>
          </p:cNvSpPr>
          <p:nvPr>
            <p:ph type="title" hasCustomPrompt="1"/>
          </p:nvPr>
        </p:nvSpPr>
        <p:spPr>
          <a:xfrm>
            <a:off x="585216" y="264964"/>
            <a:ext cx="11226195" cy="1097302"/>
          </a:xfrm>
        </p:spPr>
        <p:txBody>
          <a:bodyPr lIns="0" tIns="91440" rIns="146304" bIns="91440"/>
          <a:lstStyle>
            <a:lvl1pPr>
              <a:lnSpc>
                <a:spcPts val="4899"/>
              </a:lnSpc>
              <a:defRPr sz="4399" baseline="0">
                <a:solidFill>
                  <a:schemeClr val="accent1"/>
                </a:solidFill>
              </a:defRPr>
            </a:lvl1pPr>
          </a:lstStyle>
          <a:p>
            <a:r>
              <a:rPr lang="en-US" dirty="0" err="1"/>
              <a:t>Lorem</a:t>
            </a:r>
            <a:r>
              <a:rPr lang="en-US" dirty="0"/>
              <a:t> </a:t>
            </a:r>
            <a:r>
              <a:rPr lang="en-US" dirty="0" err="1"/>
              <a:t>ipsum</a:t>
            </a:r>
            <a:r>
              <a:rPr lang="en-US" dirty="0"/>
              <a:t> dolor sit.</a:t>
            </a:r>
          </a:p>
        </p:txBody>
      </p:sp>
    </p:spTree>
    <p:extLst>
      <p:ext uri="{BB962C8B-B14F-4D97-AF65-F5344CB8AC3E}">
        <p14:creationId xmlns:p14="http://schemas.microsoft.com/office/powerpoint/2010/main" val="850425733"/>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losing Slide">
    <p:bg>
      <p:bgPr>
        <a:solidFill>
          <a:schemeClr val="accent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16418"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8" y="1589"/>
                        <a:ext cx="1587" cy="1587"/>
                      </a:xfrm>
                      <a:prstGeom prst="rect">
                        <a:avLst/>
                      </a:prstGeom>
                    </p:spPr>
                  </p:pic>
                </p:oleObj>
              </mc:Fallback>
            </mc:AlternateContent>
          </a:graphicData>
        </a:graphic>
      </p:graphicFrame>
      <p:pic>
        <p:nvPicPr>
          <p:cNvPr id="5" name="Picture 4"/>
          <p:cNvPicPr>
            <a:picLocks noChangeAspect="1"/>
          </p:cNvPicPr>
          <p:nvPr userDrawn="1"/>
        </p:nvPicPr>
        <p:blipFill>
          <a:blip r:embed="rId6" cstate="email">
            <a:extLst>
              <a:ext uri="{28A0092B-C50C-407E-A947-70E740481C1C}">
                <a14:useLocalDpi xmlns:a14="http://schemas.microsoft.com/office/drawing/2010/main"/>
              </a:ext>
            </a:extLst>
          </a:blip>
          <a:stretch>
            <a:fillRect/>
          </a:stretch>
        </p:blipFill>
        <p:spPr>
          <a:xfrm>
            <a:off x="65345" y="2698812"/>
            <a:ext cx="4223512" cy="1553592"/>
          </a:xfrm>
          <a:prstGeom prst="rect">
            <a:avLst/>
          </a:prstGeom>
        </p:spPr>
      </p:pic>
    </p:spTree>
    <p:extLst>
      <p:ext uri="{BB962C8B-B14F-4D97-AF65-F5344CB8AC3E}">
        <p14:creationId xmlns:p14="http://schemas.microsoft.com/office/powerpoint/2010/main" val="3140267849"/>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1_Section Title Accent Color 3">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628222"/>
            <a:ext cx="11887200" cy="1181862"/>
          </a:xfrm>
          <a:noFill/>
        </p:spPr>
        <p:txBody>
          <a:bodyPr anchorCtr="0">
            <a:spAutoFit/>
          </a:bodyPr>
          <a:lstStyle>
            <a:lvl1pPr>
              <a:defRPr sz="7198" spc="-100" baseline="0">
                <a:gradFill>
                  <a:gsLst>
                    <a:gs pos="100000">
                      <a:schemeClr val="tx1"/>
                    </a:gs>
                    <a:gs pos="0">
                      <a:schemeClr val="tx1"/>
                    </a:gs>
                  </a:gsLst>
                  <a:lin ang="5400000" scaled="0"/>
                </a:gradFill>
              </a:defRPr>
            </a:lvl1pPr>
          </a:lstStyle>
          <a:p>
            <a:r>
              <a:rPr lang="en-US" dirty="0"/>
              <a:t>Demo</a:t>
            </a:r>
          </a:p>
        </p:txBody>
      </p:sp>
    </p:spTree>
    <p:extLst>
      <p:ext uri="{BB962C8B-B14F-4D97-AF65-F5344CB8AC3E}">
        <p14:creationId xmlns:p14="http://schemas.microsoft.com/office/powerpoint/2010/main" val="3590714197"/>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2203">
          <p15:clr>
            <a:srgbClr val="FBAE40"/>
          </p15:clr>
        </p15:guide>
        <p15:guide id="2" pos="3917">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52pt Title + Subtitl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274643" y="1139825"/>
            <a:ext cx="11033125" cy="615553"/>
          </a:xfrm>
          <a:prstGeom prst="rect">
            <a:avLst/>
          </a:prstGeom>
        </p:spPr>
        <p:txBody>
          <a:bodyPr lIns="192024"/>
          <a:lstStyle>
            <a:lvl1pPr marL="0" indent="0">
              <a:buNone/>
              <a:defRPr lang="en-US" sz="2800" kern="1200" smtClean="0">
                <a:solidFill>
                  <a:schemeClr val="tx2"/>
                </a:solidFill>
                <a:latin typeface="+mj-lt"/>
                <a:ea typeface="+mn-ea"/>
                <a:cs typeface="+mn-cs"/>
              </a:defRPr>
            </a:lvl1pPr>
            <a:lvl2pPr marL="0" indent="0">
              <a:buNone/>
              <a:defRPr lang="en-US" sz="3170" kern="1200" smtClean="0">
                <a:solidFill>
                  <a:schemeClr val="bg1"/>
                </a:solidFill>
                <a:latin typeface="+mj-lt"/>
                <a:ea typeface="+mn-ea"/>
                <a:cs typeface="+mn-cs"/>
              </a:defRPr>
            </a:lvl2pPr>
            <a:lvl3pPr marL="0" indent="0">
              <a:buNone/>
              <a:defRPr lang="en-US" sz="3170" kern="1200" smtClean="0">
                <a:solidFill>
                  <a:schemeClr val="bg1"/>
                </a:solidFill>
                <a:latin typeface="+mj-lt"/>
                <a:ea typeface="+mn-ea"/>
                <a:cs typeface="+mn-cs"/>
              </a:defRPr>
            </a:lvl3pPr>
            <a:lvl4pPr marL="0" indent="0">
              <a:buNone/>
              <a:defRPr lang="en-US" sz="3170" kern="1200" smtClean="0">
                <a:solidFill>
                  <a:schemeClr val="bg1"/>
                </a:solidFill>
                <a:latin typeface="+mj-lt"/>
                <a:ea typeface="+mn-ea"/>
                <a:cs typeface="+mn-cs"/>
              </a:defRPr>
            </a:lvl4pPr>
            <a:lvl5pPr marL="0" indent="0">
              <a:buNone/>
              <a:defRPr lang="en-US" sz="3170" kern="1200">
                <a:solidFill>
                  <a:schemeClr val="bg1"/>
                </a:solidFill>
                <a:latin typeface="+mj-lt"/>
                <a:ea typeface="+mn-ea"/>
                <a:cs typeface="+mn-cs"/>
              </a:defRPr>
            </a:lvl5pPr>
          </a:lstStyle>
          <a:p>
            <a:pPr lvl="0"/>
            <a:r>
              <a:rPr lang="en-US"/>
              <a:t>Click to edit Master text styles</a:t>
            </a:r>
          </a:p>
        </p:txBody>
      </p:sp>
      <p:sp>
        <p:nvSpPr>
          <p:cNvPr id="7" name="Title 2"/>
          <p:cNvSpPr>
            <a:spLocks noGrp="1"/>
          </p:cNvSpPr>
          <p:nvPr>
            <p:ph type="title"/>
          </p:nvPr>
        </p:nvSpPr>
        <p:spPr>
          <a:xfrm>
            <a:off x="274320" y="292082"/>
            <a:ext cx="11887200" cy="946413"/>
          </a:xfrm>
          <a:prstGeom prst="rect">
            <a:avLst/>
          </a:prstGeom>
        </p:spPr>
        <p:txBody>
          <a:bodyPr/>
          <a:lstStyle>
            <a:lvl1pPr algn="l">
              <a:defRPr sz="5198">
                <a:solidFill>
                  <a:schemeClr val="tx2"/>
                </a:solidFill>
              </a:defRPr>
            </a:lvl1pPr>
          </a:lstStyle>
          <a:p>
            <a:r>
              <a:rPr lang="en-US" dirty="0"/>
              <a:t>Click to edit Master title style</a:t>
            </a:r>
          </a:p>
        </p:txBody>
      </p:sp>
      <p:sp>
        <p:nvSpPr>
          <p:cNvPr id="4" name="Footer Placeholder 2"/>
          <p:cNvSpPr>
            <a:spLocks noGrp="1"/>
          </p:cNvSpPr>
          <p:nvPr>
            <p:ph type="ftr" sz="quarter" idx="14"/>
          </p:nvPr>
        </p:nvSpPr>
        <p:spPr>
          <a:xfrm>
            <a:off x="457200" y="6565905"/>
            <a:ext cx="3937000" cy="136525"/>
          </a:xfrm>
          <a:prstGeom prst="rect">
            <a:avLst/>
          </a:prstGeom>
        </p:spPr>
        <p:txBody>
          <a:bodyPr/>
          <a:lstStyle>
            <a:lvl1pPr fontAlgn="base">
              <a:spcBef>
                <a:spcPct val="0"/>
              </a:spcBef>
              <a:spcAft>
                <a:spcPct val="0"/>
              </a:spcAft>
              <a:defRPr>
                <a:solidFill>
                  <a:srgbClr val="505050"/>
                </a:solidFill>
              </a:defRPr>
            </a:lvl1pPr>
          </a:lstStyle>
          <a:p>
            <a:pPr defTabSz="932597">
              <a:defRPr/>
            </a:pPr>
            <a:r>
              <a:rPr lang="en-US"/>
              <a:t>Microsoft Confidential</a:t>
            </a:r>
          </a:p>
        </p:txBody>
      </p:sp>
      <p:sp>
        <p:nvSpPr>
          <p:cNvPr id="5" name="Slide Number Placeholder 3"/>
          <p:cNvSpPr>
            <a:spLocks noGrp="1"/>
          </p:cNvSpPr>
          <p:nvPr>
            <p:ph type="sldNum" sz="quarter" idx="15"/>
          </p:nvPr>
        </p:nvSpPr>
        <p:spPr>
          <a:xfrm>
            <a:off x="11595105" y="6565905"/>
            <a:ext cx="566738" cy="136525"/>
          </a:xfrm>
          <a:prstGeom prst="rect">
            <a:avLst/>
          </a:prstGeom>
        </p:spPr>
        <p:txBody>
          <a:bodyPr/>
          <a:lstStyle>
            <a:lvl1pPr>
              <a:defRPr/>
            </a:lvl1pPr>
          </a:lstStyle>
          <a:p>
            <a:pPr defTabSz="932597"/>
            <a:fld id="{6052FC3A-E1BD-E54F-9A48-71EBDEF00552}" type="slidenum">
              <a:rPr lang="en-US" smtClean="0">
                <a:solidFill>
                  <a:srgbClr val="505050"/>
                </a:solidFill>
              </a:rPr>
              <a:pPr defTabSz="932597"/>
              <a:t>‹#›</a:t>
            </a:fld>
            <a:endParaRPr lang="en-US">
              <a:solidFill>
                <a:srgbClr val="505050"/>
              </a:solidFill>
            </a:endParaRPr>
          </a:p>
        </p:txBody>
      </p:sp>
    </p:spTree>
    <p:extLst>
      <p:ext uri="{BB962C8B-B14F-4D97-AF65-F5344CB8AC3E}">
        <p14:creationId xmlns:p14="http://schemas.microsoft.com/office/powerpoint/2010/main" val="3218338465"/>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4_Title Only">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74320" y="292082"/>
            <a:ext cx="11887200" cy="946413"/>
          </a:xfrm>
          <a:prstGeom prst="rect">
            <a:avLst/>
          </a:prstGeom>
        </p:spPr>
        <p:txBody>
          <a:bodyPr/>
          <a:lstStyle>
            <a:lvl1pPr algn="l">
              <a:defRPr sz="5198">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1857245940"/>
      </p:ext>
    </p:extLst>
  </p:cSld>
  <p:clrMapOvr>
    <a:masterClrMapping/>
  </p:clrMapOvr>
  <p:transition spd="med">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999" spc="-100"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955786"/>
            <a:ext cx="9143937" cy="1828007"/>
          </a:xfrm>
          <a:noFill/>
        </p:spPr>
        <p:txBody>
          <a:bodyPr lIns="182880" tIns="146304" rIns="182880" bIns="146304">
            <a:noAutofit/>
          </a:bodyPr>
          <a:lstStyle>
            <a:lvl1pPr marL="0" indent="0">
              <a:spcBef>
                <a:spcPts val="0"/>
              </a:spcBef>
              <a:buNone/>
              <a:defRPr sz="3599" spc="0" baseline="0">
                <a:gradFill>
                  <a:gsLst>
                    <a:gs pos="5833">
                      <a:schemeClr val="tx1"/>
                    </a:gs>
                    <a:gs pos="53000">
                      <a:schemeClr val="tx1"/>
                    </a:gs>
                  </a:gsLst>
                  <a:lin ang="5400000" scaled="0"/>
                </a:gradFill>
                <a:latin typeface="+mj-lt"/>
              </a:defRPr>
            </a:lvl1pPr>
          </a:lstStyle>
          <a:p>
            <a:pPr lvl="0"/>
            <a:r>
              <a:rPr lang="en-US" dirty="0"/>
              <a:t>Speaker Name</a:t>
            </a:r>
          </a:p>
        </p:txBody>
      </p:sp>
      <p:sp>
        <p:nvSpPr>
          <p:cNvPr id="2" name="Footer Placeholder 1"/>
          <p:cNvSpPr>
            <a:spLocks noGrp="1"/>
          </p:cNvSpPr>
          <p:nvPr>
            <p:ph type="ftr" sz="quarter" idx="13"/>
          </p:nvPr>
        </p:nvSpPr>
        <p:spPr>
          <a:xfrm>
            <a:off x="274638" y="6689365"/>
            <a:ext cx="3937000" cy="137160"/>
          </a:xfrm>
          <a:prstGeom prst="rect">
            <a:avLst/>
          </a:prstGeom>
        </p:spPr>
        <p:txBody>
          <a:bodyPr/>
          <a:lstStyle/>
          <a:p>
            <a:pPr defTabSz="932597"/>
            <a:r>
              <a:rPr lang="en-US">
                <a:gradFill>
                  <a:gsLst>
                    <a:gs pos="2239">
                      <a:srgbClr val="FFFFFF"/>
                    </a:gs>
                    <a:gs pos="11940">
                      <a:srgbClr val="FFFFFF"/>
                    </a:gs>
                  </a:gsLst>
                  <a:lin ang="5400000" scaled="0"/>
                </a:gradFill>
              </a:rPr>
              <a:t>Microsoft Confidential</a:t>
            </a:r>
          </a:p>
        </p:txBody>
      </p:sp>
      <p:sp>
        <p:nvSpPr>
          <p:cNvPr id="3" name="Slide Number Placeholder 2"/>
          <p:cNvSpPr>
            <a:spLocks noGrp="1"/>
          </p:cNvSpPr>
          <p:nvPr>
            <p:ph type="sldNum" sz="quarter" idx="14"/>
          </p:nvPr>
        </p:nvSpPr>
        <p:spPr>
          <a:xfrm>
            <a:off x="11595101" y="6689365"/>
            <a:ext cx="566737" cy="137160"/>
          </a:xfrm>
          <a:prstGeom prst="rect">
            <a:avLst/>
          </a:prstGeom>
        </p:spPr>
        <p:txBody>
          <a:bodyPr/>
          <a:lstStyle/>
          <a:p>
            <a:pPr defTabSz="932597"/>
            <a:fld id="{27258FFF-F925-446B-8502-81C933981705}" type="slidenum">
              <a:rPr lang="en-US" smtClean="0">
                <a:gradFill>
                  <a:gsLst>
                    <a:gs pos="2239">
                      <a:srgbClr val="FFFFFF"/>
                    </a:gs>
                    <a:gs pos="11940">
                      <a:srgbClr val="FFFFFF"/>
                    </a:gs>
                  </a:gsLst>
                  <a:lin ang="5400000" scaled="0"/>
                </a:gradFill>
              </a:rPr>
              <a:pPr defTabSz="932597"/>
              <a:t>‹#›</a:t>
            </a:fld>
            <a:endParaRPr lang="en-US">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464355" y="479775"/>
            <a:ext cx="1639084" cy="359162"/>
          </a:xfrm>
          <a:prstGeom prst="rect">
            <a:avLst/>
          </a:prstGeom>
        </p:spPr>
      </p:pic>
    </p:spTree>
    <p:extLst>
      <p:ext uri="{BB962C8B-B14F-4D97-AF65-F5344CB8AC3E}">
        <p14:creationId xmlns:p14="http://schemas.microsoft.com/office/powerpoint/2010/main" val="1645368513"/>
      </p:ext>
    </p:extLst>
  </p:cSld>
  <p:clrMapOvr>
    <a:overrideClrMapping bg1="dk1" tx1="lt1" bg2="dk2" tx2="lt2" accent1="accent1" accent2="accent2" accent3="accent3" accent4="accent4" accent5="accent5" accent6="accent6" hlink="hlink" folHlink="folHlink"/>
  </p:clrMapOvr>
  <p:transition spd="slow">
    <p:push dir="u"/>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29941979"/>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2_58pt Title/24pt Text">
    <p:bg>
      <p:bgPr>
        <a:solidFill>
          <a:schemeClr val="accent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17442"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8" y="1589"/>
                        <a:ext cx="1587" cy="1587"/>
                      </a:xfrm>
                      <a:prstGeom prst="rect">
                        <a:avLst/>
                      </a:prstGeom>
                    </p:spPr>
                  </p:pic>
                </p:oleObj>
              </mc:Fallback>
            </mc:AlternateContent>
          </a:graphicData>
        </a:graphic>
      </p:graphicFrame>
      <p:sp>
        <p:nvSpPr>
          <p:cNvPr id="6" name="Title 1"/>
          <p:cNvSpPr>
            <a:spLocks noGrp="1"/>
          </p:cNvSpPr>
          <p:nvPr>
            <p:ph type="ctrTitle" hasCustomPrompt="1"/>
          </p:nvPr>
        </p:nvSpPr>
        <p:spPr>
          <a:xfrm>
            <a:off x="585218" y="2142638"/>
            <a:ext cx="11228387" cy="1720381"/>
          </a:xfrm>
        </p:spPr>
        <p:txBody>
          <a:bodyPr/>
          <a:lstStyle>
            <a:lvl1pPr>
              <a:defRPr sz="5998">
                <a:solidFill>
                  <a:schemeClr val="bg1"/>
                </a:solidFill>
              </a:defRPr>
            </a:lvl1pPr>
          </a:lstStyle>
          <a:p>
            <a:r>
              <a:rPr lang="en-US" dirty="0"/>
              <a:t>Title</a:t>
            </a:r>
          </a:p>
        </p:txBody>
      </p:sp>
      <p:sp>
        <p:nvSpPr>
          <p:cNvPr id="8" name="Subtitle 2"/>
          <p:cNvSpPr>
            <a:spLocks noGrp="1"/>
          </p:cNvSpPr>
          <p:nvPr>
            <p:ph type="subTitle" idx="1" hasCustomPrompt="1"/>
          </p:nvPr>
        </p:nvSpPr>
        <p:spPr>
          <a:xfrm>
            <a:off x="603505" y="3954463"/>
            <a:ext cx="11210099" cy="1055382"/>
          </a:xfrm>
        </p:spPr>
        <p:txBody>
          <a:bodyPr/>
          <a:lstStyle>
            <a:lvl1pPr marL="0" indent="0" algn="l">
              <a:buNone/>
              <a:defRPr sz="2200">
                <a:solidFill>
                  <a:schemeClr val="bg1"/>
                </a:solidFill>
                <a:latin typeface="+mn-lt"/>
              </a:defRPr>
            </a:lvl1pPr>
            <a:lvl2pPr marL="457024" indent="0" algn="ctr">
              <a:buNone/>
              <a:defRPr>
                <a:solidFill>
                  <a:schemeClr val="tx1">
                    <a:tint val="75000"/>
                  </a:schemeClr>
                </a:solidFill>
              </a:defRPr>
            </a:lvl2pPr>
            <a:lvl3pPr marL="914049" indent="0" algn="ctr">
              <a:buNone/>
              <a:defRPr>
                <a:solidFill>
                  <a:schemeClr val="tx1">
                    <a:tint val="75000"/>
                  </a:schemeClr>
                </a:solidFill>
              </a:defRPr>
            </a:lvl3pPr>
            <a:lvl4pPr marL="1371073" indent="0" algn="ctr">
              <a:buNone/>
              <a:defRPr>
                <a:solidFill>
                  <a:schemeClr val="tx1">
                    <a:tint val="75000"/>
                  </a:schemeClr>
                </a:solidFill>
              </a:defRPr>
            </a:lvl4pPr>
            <a:lvl5pPr marL="1828098" indent="0" algn="ctr">
              <a:buNone/>
              <a:defRPr>
                <a:solidFill>
                  <a:schemeClr val="tx1">
                    <a:tint val="75000"/>
                  </a:schemeClr>
                </a:solidFill>
              </a:defRPr>
            </a:lvl5pPr>
            <a:lvl6pPr marL="2285122" indent="0" algn="ctr">
              <a:buNone/>
              <a:defRPr>
                <a:solidFill>
                  <a:schemeClr val="tx1">
                    <a:tint val="75000"/>
                  </a:schemeClr>
                </a:solidFill>
              </a:defRPr>
            </a:lvl6pPr>
            <a:lvl7pPr marL="2742146" indent="0" algn="ctr">
              <a:buNone/>
              <a:defRPr>
                <a:solidFill>
                  <a:schemeClr val="tx1">
                    <a:tint val="75000"/>
                  </a:schemeClr>
                </a:solidFill>
              </a:defRPr>
            </a:lvl7pPr>
            <a:lvl8pPr marL="3199170" indent="0" algn="ctr">
              <a:buNone/>
              <a:defRPr>
                <a:solidFill>
                  <a:schemeClr val="tx1">
                    <a:tint val="75000"/>
                  </a:schemeClr>
                </a:solidFill>
              </a:defRPr>
            </a:lvl8pPr>
            <a:lvl9pPr marL="3656195" indent="0" algn="ctr">
              <a:buNone/>
              <a:defRPr>
                <a:solidFill>
                  <a:schemeClr val="tx1">
                    <a:tint val="75000"/>
                  </a:schemeClr>
                </a:solidFill>
              </a:defRPr>
            </a:lvl9pPr>
          </a:lstStyle>
          <a:p>
            <a:r>
              <a:rPr lang="en-US" dirty="0"/>
              <a:t>Subtitle</a:t>
            </a:r>
          </a:p>
        </p:txBody>
      </p:sp>
    </p:spTree>
    <p:extLst>
      <p:ext uri="{BB962C8B-B14F-4D97-AF65-F5344CB8AC3E}">
        <p14:creationId xmlns:p14="http://schemas.microsoft.com/office/powerpoint/2010/main" val="1929950707"/>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cSld name="Developer Code Layou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5" name="Text Placeholder 4"/>
          <p:cNvSpPr>
            <a:spLocks noGrp="1"/>
          </p:cNvSpPr>
          <p:nvPr>
            <p:ph type="body" sz="quarter" idx="10"/>
          </p:nvPr>
        </p:nvSpPr>
        <p:spPr>
          <a:xfrm>
            <a:off x="274638" y="1221159"/>
            <a:ext cx="11887199" cy="1995931"/>
          </a:xfrm>
        </p:spPr>
        <p:txBody>
          <a:bodyPr/>
          <a:lstStyle>
            <a:lvl1pPr marL="0" indent="0">
              <a:buNone/>
              <a:defRPr sz="3298">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2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38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24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59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24628921"/>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0" y="1212851"/>
            <a:ext cx="11887200" cy="2053060"/>
          </a:xfrm>
        </p:spPr>
        <p:txBody>
          <a:bodyPr/>
          <a:lstStyle>
            <a:lvl1pPr>
              <a:defRPr sz="3598"/>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38326639"/>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1_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052950901"/>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2_Interior4">
    <p:bg>
      <p:bgPr>
        <a:solidFill>
          <a:schemeClr val="bg1"/>
        </a:solidFill>
        <a:effectLst/>
      </p:bgPr>
    </p:bg>
    <p:spTree>
      <p:nvGrpSpPr>
        <p:cNvPr id="1" name=""/>
        <p:cNvGrpSpPr/>
        <p:nvPr/>
      </p:nvGrpSpPr>
      <p:grpSpPr>
        <a:xfrm>
          <a:off x="0" y="0"/>
          <a:ext cx="0" cy="0"/>
          <a:chOff x="0" y="0"/>
          <a:chExt cx="0" cy="0"/>
        </a:xfrm>
      </p:grpSpPr>
      <p:sp>
        <p:nvSpPr>
          <p:cNvPr id="12" name="Rectangle 11"/>
          <p:cNvSpPr>
            <a:spLocks/>
          </p:cNvSpPr>
          <p:nvPr userDrawn="1"/>
        </p:nvSpPr>
        <p:spPr>
          <a:xfrm>
            <a:off x="0" y="-1"/>
            <a:ext cx="4770437" cy="6994525"/>
          </a:xfrm>
          <a:prstGeom prst="rect">
            <a:avLst/>
          </a:prstGeom>
          <a:solidFill>
            <a:srgbClr val="0072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32597"/>
            <a:endParaRPr lang="en-US" sz="2448" dirty="0">
              <a:solidFill>
                <a:prstClr val="white"/>
              </a:solidFill>
            </a:endParaRPr>
          </a:p>
        </p:txBody>
      </p:sp>
      <p:sp>
        <p:nvSpPr>
          <p:cNvPr id="9" name="Title 1"/>
          <p:cNvSpPr>
            <a:spLocks noGrp="1" noChangeAspect="1"/>
          </p:cNvSpPr>
          <p:nvPr>
            <p:ph type="title"/>
          </p:nvPr>
        </p:nvSpPr>
        <p:spPr>
          <a:xfrm>
            <a:off x="274637" y="571498"/>
            <a:ext cx="3733799" cy="5783265"/>
          </a:xfrm>
          <a:prstGeom prst="rect">
            <a:avLst/>
          </a:prstGeom>
        </p:spPr>
        <p:txBody>
          <a:bodyPr lIns="91440" tIns="91440" bIns="91440" anchor="ctr"/>
          <a:lstStyle>
            <a:lvl1pPr algn="l">
              <a:defRPr sz="4080">
                <a:solidFill>
                  <a:srgbClr val="FFFFFF"/>
                </a:solidFill>
                <a:latin typeface="Segoe UI Light"/>
                <a:cs typeface="Segoe UI Light"/>
              </a:defRPr>
            </a:lvl1pPr>
          </a:lstStyle>
          <a:p>
            <a:r>
              <a:rPr lang="en-US" dirty="0"/>
              <a:t>Click to edit Master title style</a:t>
            </a:r>
          </a:p>
        </p:txBody>
      </p:sp>
    </p:spTree>
    <p:extLst>
      <p:ext uri="{BB962C8B-B14F-4D97-AF65-F5344CB8AC3E}">
        <p14:creationId xmlns:p14="http://schemas.microsoft.com/office/powerpoint/2010/main" val="250841433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85891810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p>
        </p:txBody>
      </p:sp>
      <p:sp>
        <p:nvSpPr>
          <p:cNvPr id="3" name="Subtitle 2"/>
          <p:cNvSpPr>
            <a:spLocks noGrp="1"/>
          </p:cNvSpPr>
          <p:nvPr>
            <p:ph type="subTitle" idx="1"/>
          </p:nvPr>
        </p:nvSpPr>
        <p:spPr>
          <a:xfrm>
            <a:off x="1554560" y="3673745"/>
            <a:ext cx="9327356" cy="1688724"/>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
        <p:nvSpPr>
          <p:cNvPr id="4" name="Date Placeholder 3"/>
          <p:cNvSpPr>
            <a:spLocks noGrp="1"/>
          </p:cNvSpPr>
          <p:nvPr>
            <p:ph type="dt" sz="half" idx="10"/>
          </p:nvPr>
        </p:nvSpPr>
        <p:spPr/>
        <p:txBody>
          <a:bodyPr/>
          <a:lstStyle/>
          <a:p>
            <a:fld id="{D01120C9-890A-4013-ADCB-1DF4AE2150B6}" type="datetimeFigureOut">
              <a:rPr lang="en-US" smtClean="0"/>
              <a:t>8/28/2018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EC3BC81-F2B5-4BD2-808C-0E2507328F7C}" type="slidenum">
              <a:rPr lang="en-US" smtClean="0"/>
              <a:t>‹#›</a:t>
            </a:fld>
            <a:endParaRPr lang="en-US"/>
          </a:p>
        </p:txBody>
      </p:sp>
    </p:spTree>
    <p:extLst>
      <p:ext uri="{BB962C8B-B14F-4D97-AF65-F5344CB8AC3E}">
        <p14:creationId xmlns:p14="http://schemas.microsoft.com/office/powerpoint/2010/main" val="337345346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01120C9-890A-4013-ADCB-1DF4AE2150B6}" type="datetimeFigureOut">
              <a:rPr lang="en-US" smtClean="0"/>
              <a:t>8/28/2018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EC3BC81-F2B5-4BD2-808C-0E2507328F7C}" type="slidenum">
              <a:rPr lang="en-US" smtClean="0"/>
              <a:t>‹#›</a:t>
            </a:fld>
            <a:endParaRPr lang="en-US"/>
          </a:p>
        </p:txBody>
      </p:sp>
    </p:spTree>
    <p:extLst>
      <p:ext uri="{BB962C8B-B14F-4D97-AF65-F5344CB8AC3E}">
        <p14:creationId xmlns:p14="http://schemas.microsoft.com/office/powerpoint/2010/main" val="719974592"/>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48530" y="1743775"/>
            <a:ext cx="10726460" cy="2909528"/>
          </a:xfrm>
        </p:spPr>
        <p:txBody>
          <a:bodyPr anchor="b"/>
          <a:lstStyle>
            <a:lvl1pPr>
              <a:defRPr sz="6119"/>
            </a:lvl1pPr>
          </a:lstStyle>
          <a:p>
            <a:r>
              <a:rPr lang="en-US"/>
              <a:t>Click to edit Master title style</a:t>
            </a:r>
          </a:p>
        </p:txBody>
      </p:sp>
      <p:sp>
        <p:nvSpPr>
          <p:cNvPr id="3" name="Text Placeholder 2"/>
          <p:cNvSpPr>
            <a:spLocks noGrp="1"/>
          </p:cNvSpPr>
          <p:nvPr>
            <p:ph type="body" idx="1"/>
          </p:nvPr>
        </p:nvSpPr>
        <p:spPr>
          <a:xfrm>
            <a:off x="848530" y="4680828"/>
            <a:ext cx="10726460" cy="1530052"/>
          </a:xfrm>
        </p:spPr>
        <p:txBody>
          <a:bodyPr/>
          <a:lstStyle>
            <a:lvl1pPr marL="0" indent="0">
              <a:buNone/>
              <a:defRPr sz="2448">
                <a:solidFill>
                  <a:schemeClr val="tx1">
                    <a:tint val="75000"/>
                  </a:schemeClr>
                </a:solidFill>
              </a:defRPr>
            </a:lvl1pPr>
            <a:lvl2pPr marL="466298" indent="0">
              <a:buNone/>
              <a:defRPr sz="2040">
                <a:solidFill>
                  <a:schemeClr val="tx1">
                    <a:tint val="75000"/>
                  </a:schemeClr>
                </a:solidFill>
              </a:defRPr>
            </a:lvl2pPr>
            <a:lvl3pPr marL="932597" indent="0">
              <a:buNone/>
              <a:defRPr sz="1836">
                <a:solidFill>
                  <a:schemeClr val="tx1">
                    <a:tint val="75000"/>
                  </a:schemeClr>
                </a:solidFill>
              </a:defRPr>
            </a:lvl3pPr>
            <a:lvl4pPr marL="1398895" indent="0">
              <a:buNone/>
              <a:defRPr sz="1632">
                <a:solidFill>
                  <a:schemeClr val="tx1">
                    <a:tint val="75000"/>
                  </a:schemeClr>
                </a:solidFill>
              </a:defRPr>
            </a:lvl4pPr>
            <a:lvl5pPr marL="1865193" indent="0">
              <a:buNone/>
              <a:defRPr sz="1632">
                <a:solidFill>
                  <a:schemeClr val="tx1">
                    <a:tint val="75000"/>
                  </a:schemeClr>
                </a:solidFill>
              </a:defRPr>
            </a:lvl5pPr>
            <a:lvl6pPr marL="2331491" indent="0">
              <a:buNone/>
              <a:defRPr sz="1632">
                <a:solidFill>
                  <a:schemeClr val="tx1">
                    <a:tint val="75000"/>
                  </a:schemeClr>
                </a:solidFill>
              </a:defRPr>
            </a:lvl6pPr>
            <a:lvl7pPr marL="2797790" indent="0">
              <a:buNone/>
              <a:defRPr sz="1632">
                <a:solidFill>
                  <a:schemeClr val="tx1">
                    <a:tint val="75000"/>
                  </a:schemeClr>
                </a:solidFill>
              </a:defRPr>
            </a:lvl7pPr>
            <a:lvl8pPr marL="3264088" indent="0">
              <a:buNone/>
              <a:defRPr sz="1632">
                <a:solidFill>
                  <a:schemeClr val="tx1">
                    <a:tint val="75000"/>
                  </a:schemeClr>
                </a:solidFill>
              </a:defRPr>
            </a:lvl8pPr>
            <a:lvl9pPr marL="3730386" indent="0">
              <a:buNone/>
              <a:defRPr sz="1632">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D01120C9-890A-4013-ADCB-1DF4AE2150B6}" type="datetimeFigureOut">
              <a:rPr lang="en-US" smtClean="0"/>
              <a:t>8/28/2018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EC3BC81-F2B5-4BD2-808C-0E2507328F7C}" type="slidenum">
              <a:rPr lang="en-US" smtClean="0"/>
              <a:t>‹#›</a:t>
            </a:fld>
            <a:endParaRPr lang="en-US"/>
          </a:p>
        </p:txBody>
      </p:sp>
    </p:spTree>
    <p:extLst>
      <p:ext uri="{BB962C8B-B14F-4D97-AF65-F5344CB8AC3E}">
        <p14:creationId xmlns:p14="http://schemas.microsoft.com/office/powerpoint/2010/main" val="3151559353"/>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55008" y="1861968"/>
            <a:ext cx="5285502" cy="44379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95965" y="1861968"/>
            <a:ext cx="5285502" cy="44379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01120C9-890A-4013-ADCB-1DF4AE2150B6}" type="datetimeFigureOut">
              <a:rPr lang="en-US" smtClean="0"/>
              <a:t>8/28/2018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EC3BC81-F2B5-4BD2-808C-0E2507328F7C}" type="slidenum">
              <a:rPr lang="en-US" smtClean="0"/>
              <a:t>‹#›</a:t>
            </a:fld>
            <a:endParaRPr lang="en-US"/>
          </a:p>
        </p:txBody>
      </p:sp>
    </p:spTree>
    <p:extLst>
      <p:ext uri="{BB962C8B-B14F-4D97-AF65-F5344CB8AC3E}">
        <p14:creationId xmlns:p14="http://schemas.microsoft.com/office/powerpoint/2010/main" val="27507423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53196831"/>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56627" y="372394"/>
            <a:ext cx="10726460" cy="1351952"/>
          </a:xfrm>
        </p:spPr>
        <p:txBody>
          <a:bodyPr/>
          <a:lstStyle/>
          <a:p>
            <a:r>
              <a:rPr lang="en-US"/>
              <a:t>Click to edit Master title style</a:t>
            </a:r>
          </a:p>
        </p:txBody>
      </p:sp>
      <p:sp>
        <p:nvSpPr>
          <p:cNvPr id="3" name="Text Placeholder 2"/>
          <p:cNvSpPr>
            <a:spLocks noGrp="1"/>
          </p:cNvSpPr>
          <p:nvPr>
            <p:ph type="body" idx="1"/>
          </p:nvPr>
        </p:nvSpPr>
        <p:spPr>
          <a:xfrm>
            <a:off x="856628" y="1714631"/>
            <a:ext cx="5261211"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Edit Master text styles</a:t>
            </a:r>
          </a:p>
        </p:txBody>
      </p:sp>
      <p:sp>
        <p:nvSpPr>
          <p:cNvPr id="4" name="Content Placeholder 3"/>
          <p:cNvSpPr>
            <a:spLocks noGrp="1"/>
          </p:cNvSpPr>
          <p:nvPr>
            <p:ph sz="half" idx="2"/>
          </p:nvPr>
        </p:nvSpPr>
        <p:spPr>
          <a:xfrm>
            <a:off x="856628" y="2554944"/>
            <a:ext cx="5261211" cy="375793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95965" y="1714631"/>
            <a:ext cx="5287122"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Edit Master text styles</a:t>
            </a:r>
          </a:p>
        </p:txBody>
      </p:sp>
      <p:sp>
        <p:nvSpPr>
          <p:cNvPr id="6" name="Content Placeholder 5"/>
          <p:cNvSpPr>
            <a:spLocks noGrp="1"/>
          </p:cNvSpPr>
          <p:nvPr>
            <p:ph sz="quarter" idx="4"/>
          </p:nvPr>
        </p:nvSpPr>
        <p:spPr>
          <a:xfrm>
            <a:off x="6295965" y="2554944"/>
            <a:ext cx="5287122" cy="375793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01120C9-890A-4013-ADCB-1DF4AE2150B6}" type="datetimeFigureOut">
              <a:rPr lang="en-US" smtClean="0"/>
              <a:t>8/28/2018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EC3BC81-F2B5-4BD2-808C-0E2507328F7C}" type="slidenum">
              <a:rPr lang="en-US" smtClean="0"/>
              <a:t>‹#›</a:t>
            </a:fld>
            <a:endParaRPr lang="en-US"/>
          </a:p>
        </p:txBody>
      </p:sp>
    </p:spTree>
    <p:extLst>
      <p:ext uri="{BB962C8B-B14F-4D97-AF65-F5344CB8AC3E}">
        <p14:creationId xmlns:p14="http://schemas.microsoft.com/office/powerpoint/2010/main" val="892455031"/>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01120C9-890A-4013-ADCB-1DF4AE2150B6}" type="datetimeFigureOut">
              <a:rPr lang="en-US" smtClean="0"/>
              <a:t>8/28/2018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EC3BC81-F2B5-4BD2-808C-0E2507328F7C}" type="slidenum">
              <a:rPr lang="en-US" smtClean="0"/>
              <a:t>‹#›</a:t>
            </a:fld>
            <a:endParaRPr lang="en-US"/>
          </a:p>
        </p:txBody>
      </p:sp>
    </p:spTree>
    <p:extLst>
      <p:ext uri="{BB962C8B-B14F-4D97-AF65-F5344CB8AC3E}">
        <p14:creationId xmlns:p14="http://schemas.microsoft.com/office/powerpoint/2010/main" val="3377180055"/>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01120C9-890A-4013-ADCB-1DF4AE2150B6}" type="datetimeFigureOut">
              <a:rPr lang="en-US" smtClean="0"/>
              <a:t>8/28/2018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EC3BC81-F2B5-4BD2-808C-0E2507328F7C}" type="slidenum">
              <a:rPr lang="en-US" smtClean="0"/>
              <a:t>‹#›</a:t>
            </a:fld>
            <a:endParaRPr lang="en-US"/>
          </a:p>
        </p:txBody>
      </p:sp>
    </p:spTree>
    <p:extLst>
      <p:ext uri="{BB962C8B-B14F-4D97-AF65-F5344CB8AC3E}">
        <p14:creationId xmlns:p14="http://schemas.microsoft.com/office/powerpoint/2010/main" val="3178275705"/>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28" y="466302"/>
            <a:ext cx="4011087" cy="1632056"/>
          </a:xfrm>
        </p:spPr>
        <p:txBody>
          <a:bodyPr anchor="b"/>
          <a:lstStyle>
            <a:lvl1pPr>
              <a:defRPr sz="3264"/>
            </a:lvl1pPr>
          </a:lstStyle>
          <a:p>
            <a:r>
              <a:rPr lang="en-US"/>
              <a:t>Click to edit Master title style</a:t>
            </a:r>
          </a:p>
        </p:txBody>
      </p:sp>
      <p:sp>
        <p:nvSpPr>
          <p:cNvPr id="3" name="Content Placeholder 2"/>
          <p:cNvSpPr>
            <a:spLocks noGrp="1"/>
          </p:cNvSpPr>
          <p:nvPr>
            <p:ph idx="1"/>
          </p:nvPr>
        </p:nvSpPr>
        <p:spPr>
          <a:xfrm>
            <a:off x="5287122" y="1007083"/>
            <a:ext cx="6295965" cy="4970646"/>
          </a:xfrm>
        </p:spPr>
        <p:txBody>
          <a:bodyPr/>
          <a:lstStyle>
            <a:lvl1pPr>
              <a:defRPr sz="3264"/>
            </a:lvl1pPr>
            <a:lvl2pPr>
              <a:defRPr sz="2856"/>
            </a:lvl2pPr>
            <a:lvl3pPr>
              <a:defRPr sz="2448"/>
            </a:lvl3pPr>
            <a:lvl4pPr>
              <a:defRPr sz="2040"/>
            </a:lvl4pPr>
            <a:lvl5pPr>
              <a:defRPr sz="2040"/>
            </a:lvl5pPr>
            <a:lvl6pPr>
              <a:defRPr sz="2040"/>
            </a:lvl6pPr>
            <a:lvl7pPr>
              <a:defRPr sz="2040"/>
            </a:lvl7pPr>
            <a:lvl8pPr>
              <a:defRPr sz="2040"/>
            </a:lvl8pPr>
            <a:lvl9pPr>
              <a:defRPr sz="204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Edit Master text styles</a:t>
            </a:r>
          </a:p>
        </p:txBody>
      </p:sp>
      <p:sp>
        <p:nvSpPr>
          <p:cNvPr id="5" name="Date Placeholder 4"/>
          <p:cNvSpPr>
            <a:spLocks noGrp="1"/>
          </p:cNvSpPr>
          <p:nvPr>
            <p:ph type="dt" sz="half" idx="10"/>
          </p:nvPr>
        </p:nvSpPr>
        <p:spPr/>
        <p:txBody>
          <a:bodyPr/>
          <a:lstStyle/>
          <a:p>
            <a:fld id="{D01120C9-890A-4013-ADCB-1DF4AE2150B6}" type="datetimeFigureOut">
              <a:rPr lang="en-US" smtClean="0"/>
              <a:t>8/28/2018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EC3BC81-F2B5-4BD2-808C-0E2507328F7C}" type="slidenum">
              <a:rPr lang="en-US" smtClean="0"/>
              <a:t>‹#›</a:t>
            </a:fld>
            <a:endParaRPr lang="en-US"/>
          </a:p>
        </p:txBody>
      </p:sp>
    </p:spTree>
    <p:extLst>
      <p:ext uri="{BB962C8B-B14F-4D97-AF65-F5344CB8AC3E}">
        <p14:creationId xmlns:p14="http://schemas.microsoft.com/office/powerpoint/2010/main" val="3964882891"/>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28" y="466302"/>
            <a:ext cx="4011087" cy="1632056"/>
          </a:xfrm>
        </p:spPr>
        <p:txBody>
          <a:bodyPr anchor="b"/>
          <a:lstStyle>
            <a:lvl1pPr>
              <a:defRPr sz="3264"/>
            </a:lvl1pPr>
          </a:lstStyle>
          <a:p>
            <a:r>
              <a:rPr lang="en-US"/>
              <a:t>Click to edit Master title style</a:t>
            </a:r>
          </a:p>
        </p:txBody>
      </p:sp>
      <p:sp>
        <p:nvSpPr>
          <p:cNvPr id="3" name="Picture Placeholder 2"/>
          <p:cNvSpPr>
            <a:spLocks noGrp="1"/>
          </p:cNvSpPr>
          <p:nvPr>
            <p:ph type="pic" idx="1"/>
          </p:nvPr>
        </p:nvSpPr>
        <p:spPr>
          <a:xfrm>
            <a:off x="5287122" y="1007083"/>
            <a:ext cx="6295965" cy="4970646"/>
          </a:xfrm>
        </p:spPr>
        <p:txBody>
          <a:bodyPr/>
          <a:lstStyle>
            <a:lvl1pPr marL="0" indent="0">
              <a:buNone/>
              <a:defRPr sz="3264"/>
            </a:lvl1pPr>
            <a:lvl2pPr marL="466298" indent="0">
              <a:buNone/>
              <a:defRPr sz="2856"/>
            </a:lvl2pPr>
            <a:lvl3pPr marL="932597" indent="0">
              <a:buNone/>
              <a:defRPr sz="2448"/>
            </a:lvl3pPr>
            <a:lvl4pPr marL="1398895" indent="0">
              <a:buNone/>
              <a:defRPr sz="2040"/>
            </a:lvl4pPr>
            <a:lvl5pPr marL="1865193" indent="0">
              <a:buNone/>
              <a:defRPr sz="2040"/>
            </a:lvl5pPr>
            <a:lvl6pPr marL="2331491" indent="0">
              <a:buNone/>
              <a:defRPr sz="2040"/>
            </a:lvl6pPr>
            <a:lvl7pPr marL="2797790" indent="0">
              <a:buNone/>
              <a:defRPr sz="2040"/>
            </a:lvl7pPr>
            <a:lvl8pPr marL="3264088" indent="0">
              <a:buNone/>
              <a:defRPr sz="2040"/>
            </a:lvl8pPr>
            <a:lvl9pPr marL="3730386" indent="0">
              <a:buNone/>
              <a:defRPr sz="2040"/>
            </a:lvl9pPr>
          </a:lstStyle>
          <a:p>
            <a:endParaRPr lang="en-US"/>
          </a:p>
        </p:txBody>
      </p:sp>
      <p:sp>
        <p:nvSpPr>
          <p:cNvPr id="4" name="Text Placeholder 3"/>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Edit Master text styles</a:t>
            </a:r>
          </a:p>
        </p:txBody>
      </p:sp>
      <p:sp>
        <p:nvSpPr>
          <p:cNvPr id="5" name="Date Placeholder 4"/>
          <p:cNvSpPr>
            <a:spLocks noGrp="1"/>
          </p:cNvSpPr>
          <p:nvPr>
            <p:ph type="dt" sz="half" idx="10"/>
          </p:nvPr>
        </p:nvSpPr>
        <p:spPr/>
        <p:txBody>
          <a:bodyPr/>
          <a:lstStyle/>
          <a:p>
            <a:fld id="{D01120C9-890A-4013-ADCB-1DF4AE2150B6}" type="datetimeFigureOut">
              <a:rPr lang="en-US" smtClean="0"/>
              <a:t>8/28/2018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EC3BC81-F2B5-4BD2-808C-0E2507328F7C}" type="slidenum">
              <a:rPr lang="en-US" smtClean="0"/>
              <a:t>‹#›</a:t>
            </a:fld>
            <a:endParaRPr lang="en-US"/>
          </a:p>
        </p:txBody>
      </p:sp>
    </p:spTree>
    <p:extLst>
      <p:ext uri="{BB962C8B-B14F-4D97-AF65-F5344CB8AC3E}">
        <p14:creationId xmlns:p14="http://schemas.microsoft.com/office/powerpoint/2010/main" val="4191339215"/>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01120C9-890A-4013-ADCB-1DF4AE2150B6}" type="datetimeFigureOut">
              <a:rPr lang="en-US" smtClean="0"/>
              <a:t>8/28/2018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EC3BC81-F2B5-4BD2-808C-0E2507328F7C}" type="slidenum">
              <a:rPr lang="en-US" smtClean="0"/>
              <a:t>‹#›</a:t>
            </a:fld>
            <a:endParaRPr lang="en-US"/>
          </a:p>
        </p:txBody>
      </p:sp>
    </p:spTree>
    <p:extLst>
      <p:ext uri="{BB962C8B-B14F-4D97-AF65-F5344CB8AC3E}">
        <p14:creationId xmlns:p14="http://schemas.microsoft.com/office/powerpoint/2010/main" val="124346674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99852" y="372394"/>
            <a:ext cx="2681615" cy="59275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55008" y="372394"/>
            <a:ext cx="7889389" cy="592753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01120C9-890A-4013-ADCB-1DF4AE2150B6}" type="datetimeFigureOut">
              <a:rPr lang="en-US" smtClean="0"/>
              <a:t>8/28/2018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EC3BC81-F2B5-4BD2-808C-0E2507328F7C}" type="slidenum">
              <a:rPr lang="en-US" smtClean="0"/>
              <a:t>‹#›</a:t>
            </a:fld>
            <a:endParaRPr lang="en-US"/>
          </a:p>
        </p:txBody>
      </p:sp>
    </p:spTree>
    <p:extLst>
      <p:ext uri="{BB962C8B-B14F-4D97-AF65-F5344CB8AC3E}">
        <p14:creationId xmlns:p14="http://schemas.microsoft.com/office/powerpoint/2010/main" val="2278274000"/>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2_Title Only_3">
    <p:spTree>
      <p:nvGrpSpPr>
        <p:cNvPr id="1" name=""/>
        <p:cNvGrpSpPr/>
        <p:nvPr/>
      </p:nvGrpSpPr>
      <p:grpSpPr>
        <a:xfrm>
          <a:off x="0" y="0"/>
          <a:ext cx="0" cy="0"/>
          <a:chOff x="0" y="0"/>
          <a:chExt cx="0" cy="0"/>
        </a:xfrm>
      </p:grpSpPr>
      <p:sp>
        <p:nvSpPr>
          <p:cNvPr id="3" name="Rectangle 2"/>
          <p:cNvSpPr/>
          <p:nvPr userDrawn="1"/>
        </p:nvSpPr>
        <p:spPr>
          <a:xfrm>
            <a:off x="2" y="1456904"/>
            <a:ext cx="12436474" cy="5553836"/>
          </a:xfrm>
          <a:prstGeom prst="rect">
            <a:avLst/>
          </a:prstGeom>
          <a:solidFill>
            <a:srgbClr val="E5F1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836" kern="0">
              <a:solidFill>
                <a:sysClr val="windowText" lastClr="000000"/>
              </a:solidFill>
            </a:endParaRPr>
          </a:p>
        </p:txBody>
      </p:sp>
      <p:sp>
        <p:nvSpPr>
          <p:cNvPr id="5" name="Title 4"/>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845168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68534032"/>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18839873"/>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98371309"/>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slideLayout" Target="../slideLayouts/slideLayout38.xml"/><Relationship Id="rId18" Type="http://schemas.openxmlformats.org/officeDocument/2006/relationships/slideLayout" Target="../slideLayouts/slideLayout43.xml"/><Relationship Id="rId26" Type="http://schemas.openxmlformats.org/officeDocument/2006/relationships/slideLayout" Target="../slideLayouts/slideLayout51.xml"/><Relationship Id="rId3" Type="http://schemas.openxmlformats.org/officeDocument/2006/relationships/slideLayout" Target="../slideLayouts/slideLayout28.xml"/><Relationship Id="rId21" Type="http://schemas.openxmlformats.org/officeDocument/2006/relationships/slideLayout" Target="../slideLayouts/slideLayout46.xml"/><Relationship Id="rId34" Type="http://schemas.openxmlformats.org/officeDocument/2006/relationships/oleObject" Target="../embeddings/oleObject2.bin"/><Relationship Id="rId7" Type="http://schemas.openxmlformats.org/officeDocument/2006/relationships/slideLayout" Target="../slideLayouts/slideLayout32.xml"/><Relationship Id="rId12" Type="http://schemas.openxmlformats.org/officeDocument/2006/relationships/slideLayout" Target="../slideLayouts/slideLayout37.xml"/><Relationship Id="rId17" Type="http://schemas.openxmlformats.org/officeDocument/2006/relationships/slideLayout" Target="../slideLayouts/slideLayout42.xml"/><Relationship Id="rId25" Type="http://schemas.openxmlformats.org/officeDocument/2006/relationships/slideLayout" Target="../slideLayouts/slideLayout50.xml"/><Relationship Id="rId33" Type="http://schemas.openxmlformats.org/officeDocument/2006/relationships/tags" Target="../tags/tag2.xml"/><Relationship Id="rId2" Type="http://schemas.openxmlformats.org/officeDocument/2006/relationships/slideLayout" Target="../slideLayouts/slideLayout27.xml"/><Relationship Id="rId16" Type="http://schemas.openxmlformats.org/officeDocument/2006/relationships/slideLayout" Target="../slideLayouts/slideLayout41.xml"/><Relationship Id="rId20" Type="http://schemas.openxmlformats.org/officeDocument/2006/relationships/slideLayout" Target="../slideLayouts/slideLayout45.xml"/><Relationship Id="rId29" Type="http://schemas.openxmlformats.org/officeDocument/2006/relationships/slideLayout" Target="../slideLayouts/slideLayout54.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24" Type="http://schemas.openxmlformats.org/officeDocument/2006/relationships/slideLayout" Target="../slideLayouts/slideLayout49.xml"/><Relationship Id="rId32" Type="http://schemas.openxmlformats.org/officeDocument/2006/relationships/vmlDrawing" Target="../drawings/vmlDrawing2.vml"/><Relationship Id="rId5" Type="http://schemas.openxmlformats.org/officeDocument/2006/relationships/slideLayout" Target="../slideLayouts/slideLayout30.xml"/><Relationship Id="rId15" Type="http://schemas.openxmlformats.org/officeDocument/2006/relationships/slideLayout" Target="../slideLayouts/slideLayout40.xml"/><Relationship Id="rId23" Type="http://schemas.openxmlformats.org/officeDocument/2006/relationships/slideLayout" Target="../slideLayouts/slideLayout48.xml"/><Relationship Id="rId28" Type="http://schemas.openxmlformats.org/officeDocument/2006/relationships/slideLayout" Target="../slideLayouts/slideLayout53.xml"/><Relationship Id="rId10" Type="http://schemas.openxmlformats.org/officeDocument/2006/relationships/slideLayout" Target="../slideLayouts/slideLayout35.xml"/><Relationship Id="rId19" Type="http://schemas.openxmlformats.org/officeDocument/2006/relationships/slideLayout" Target="../slideLayouts/slideLayout44.xml"/><Relationship Id="rId31" Type="http://schemas.openxmlformats.org/officeDocument/2006/relationships/theme" Target="../theme/theme2.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slideLayout" Target="../slideLayouts/slideLayout39.xml"/><Relationship Id="rId22" Type="http://schemas.openxmlformats.org/officeDocument/2006/relationships/slideLayout" Target="../slideLayouts/slideLayout47.xml"/><Relationship Id="rId27" Type="http://schemas.openxmlformats.org/officeDocument/2006/relationships/slideLayout" Target="../slideLayouts/slideLayout52.xml"/><Relationship Id="rId30" Type="http://schemas.openxmlformats.org/officeDocument/2006/relationships/slideLayout" Target="../slideLayouts/slideLayout55.xml"/><Relationship Id="rId35" Type="http://schemas.openxmlformats.org/officeDocument/2006/relationships/image" Target="../media/image8.emf"/></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3.xml"/><Relationship Id="rId13" Type="http://schemas.openxmlformats.org/officeDocument/2006/relationships/theme" Target="../theme/theme3.xml"/><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slideLayout" Target="../slideLayouts/slideLayout67.xml"/><Relationship Id="rId2" Type="http://schemas.openxmlformats.org/officeDocument/2006/relationships/slideLayout" Target="../slideLayouts/slideLayout57.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0" Type="http://schemas.openxmlformats.org/officeDocument/2006/relationships/slideLayout" Target="../slideLayouts/slideLayout65.xml"/><Relationship Id="rId4" Type="http://schemas.openxmlformats.org/officeDocument/2006/relationships/slideLayout" Target="../slideLayouts/slideLayout59.xml"/><Relationship Id="rId9" Type="http://schemas.openxmlformats.org/officeDocument/2006/relationships/slideLayout" Target="../slideLayouts/slideLayout6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27" cstate="email">
            <a:extLst>
              <a:ext uri="{28A0092B-C50C-407E-A947-70E740481C1C}">
                <a14:useLocalDpi xmlns:a14="http://schemas.microsoft.com/office/drawing/2010/main"/>
              </a:ext>
            </a:extLst>
          </a:blip>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170" r:id="rId1"/>
    <p:sldLayoutId id="2147484167" r:id="rId2"/>
    <p:sldLayoutId id="2147484087" r:id="rId3"/>
    <p:sldLayoutId id="2147484098" r:id="rId4"/>
    <p:sldLayoutId id="2147484107" r:id="rId5"/>
    <p:sldLayoutId id="2147484086" r:id="rId6"/>
    <p:sldLayoutId id="2147484099" r:id="rId7"/>
    <p:sldLayoutId id="2147484100" r:id="rId8"/>
    <p:sldLayoutId id="2147484106" r:id="rId9"/>
    <p:sldLayoutId id="2147484089" r:id="rId10"/>
    <p:sldLayoutId id="2147484092" r:id="rId11"/>
    <p:sldLayoutId id="2147484105" r:id="rId12"/>
    <p:sldLayoutId id="2147484182" r:id="rId13"/>
    <p:sldLayoutId id="2147484130" r:id="rId14"/>
    <p:sldLayoutId id="2147484101" r:id="rId15"/>
    <p:sldLayoutId id="2147484102" r:id="rId16"/>
    <p:sldLayoutId id="2147484189" r:id="rId17"/>
    <p:sldLayoutId id="2147484093" r:id="rId18"/>
    <p:sldLayoutId id="2147484127" r:id="rId19"/>
    <p:sldLayoutId id="2147484128" r:id="rId20"/>
    <p:sldLayoutId id="2147484129" r:id="rId21"/>
    <p:sldLayoutId id="2147484094" r:id="rId22"/>
    <p:sldLayoutId id="2147484195" r:id="rId23"/>
    <p:sldLayoutId id="2147484096" r:id="rId24"/>
    <p:sldLayoutId id="2147484310" r:id="rId25"/>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9" name="Object 8" hidden="1"/>
          <p:cNvGraphicFramePr>
            <a:graphicFrameLocks noChangeAspect="1"/>
          </p:cNvGraphicFramePr>
          <p:nvPr>
            <p:custDataLst>
              <p:tags r:id="rId33"/>
            </p:custDataLst>
            <p:ext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8226" name="think-cell Slide" r:id="rId34" imgW="377" imgH="377" progId="TCLayout.ActiveDocument.1">
                  <p:embed/>
                </p:oleObj>
              </mc:Choice>
              <mc:Fallback>
                <p:oleObj name="think-cell Slide" r:id="rId34" imgW="377" imgH="377" progId="TCLayout.ActiveDocument.1">
                  <p:embed/>
                  <p:pic>
                    <p:nvPicPr>
                      <p:cNvPr id="9" name="Object 8" hidden="1"/>
                      <p:cNvPicPr/>
                      <p:nvPr/>
                    </p:nvPicPr>
                    <p:blipFill>
                      <a:blip r:embed="rId35"/>
                      <a:stretch>
                        <a:fillRect/>
                      </a:stretch>
                    </p:blipFill>
                    <p:spPr>
                      <a:xfrm>
                        <a:off x="1588" y="1589"/>
                        <a:ext cx="1587" cy="1587"/>
                      </a:xfrm>
                      <a:prstGeom prst="rect">
                        <a:avLst/>
                      </a:prstGeom>
                    </p:spPr>
                  </p:pic>
                </p:oleObj>
              </mc:Fallback>
            </mc:AlternateContent>
          </a:graphicData>
        </a:graphic>
      </p:graphicFrame>
      <p:sp>
        <p:nvSpPr>
          <p:cNvPr id="2" name="Title Placeholder 1"/>
          <p:cNvSpPr>
            <a:spLocks noGrp="1"/>
          </p:cNvSpPr>
          <p:nvPr>
            <p:ph type="title"/>
          </p:nvPr>
        </p:nvSpPr>
        <p:spPr>
          <a:xfrm>
            <a:off x="274639" y="26123"/>
            <a:ext cx="11889564" cy="917575"/>
          </a:xfrm>
          <a:prstGeom prst="rect">
            <a:avLst/>
          </a:prstGeom>
        </p:spPr>
        <p:txBody>
          <a:bodyPr vert="horz" wrap="square" lIns="146304" tIns="91440" rIns="146304" bIns="91440" rtlCol="0" anchor="ctr">
            <a:noAutofit/>
          </a:bodyPr>
          <a:lstStyle/>
          <a:p>
            <a:r>
              <a:rPr lang="en-US" dirty="0"/>
              <a:t>Click to edit Master title style</a:t>
            </a:r>
          </a:p>
        </p:txBody>
      </p:sp>
      <p:sp>
        <p:nvSpPr>
          <p:cNvPr id="4" name="Text Placeholder 3"/>
          <p:cNvSpPr>
            <a:spLocks noGrp="1"/>
          </p:cNvSpPr>
          <p:nvPr>
            <p:ph type="body" idx="1"/>
          </p:nvPr>
        </p:nvSpPr>
        <p:spPr>
          <a:xfrm>
            <a:off x="274641" y="1146856"/>
            <a:ext cx="11887198" cy="1723549"/>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41708097"/>
      </p:ext>
    </p:extLst>
  </p:cSld>
  <p:clrMap bg1="lt1" tx1="dk1" bg2="lt2" tx2="dk2" accent1="accent1" accent2="accent2" accent3="accent3" accent4="accent4" accent5="accent5" accent6="accent6" hlink="hlink" folHlink="folHlink"/>
  <p:sldLayoutIdLst>
    <p:sldLayoutId id="2147484579" r:id="rId1"/>
    <p:sldLayoutId id="2147484580" r:id="rId2"/>
    <p:sldLayoutId id="2147484581" r:id="rId3"/>
    <p:sldLayoutId id="2147484582" r:id="rId4"/>
    <p:sldLayoutId id="2147484583" r:id="rId5"/>
    <p:sldLayoutId id="2147484584" r:id="rId6"/>
    <p:sldLayoutId id="2147484585" r:id="rId7"/>
    <p:sldLayoutId id="2147484586" r:id="rId8"/>
    <p:sldLayoutId id="2147484587" r:id="rId9"/>
    <p:sldLayoutId id="2147484588" r:id="rId10"/>
    <p:sldLayoutId id="2147484589" r:id="rId11"/>
    <p:sldLayoutId id="2147484590" r:id="rId12"/>
    <p:sldLayoutId id="2147484591" r:id="rId13"/>
    <p:sldLayoutId id="2147484592" r:id="rId14"/>
    <p:sldLayoutId id="2147484593" r:id="rId15"/>
    <p:sldLayoutId id="2147484594" r:id="rId16"/>
    <p:sldLayoutId id="2147484595" r:id="rId17"/>
    <p:sldLayoutId id="2147484596" r:id="rId18"/>
    <p:sldLayoutId id="2147484597" r:id="rId19"/>
    <p:sldLayoutId id="2147484598" r:id="rId20"/>
    <p:sldLayoutId id="2147484599" r:id="rId21"/>
    <p:sldLayoutId id="2147484600" r:id="rId22"/>
    <p:sldLayoutId id="2147484601" r:id="rId23"/>
    <p:sldLayoutId id="2147484602" r:id="rId24"/>
    <p:sldLayoutId id="2147484603" r:id="rId25"/>
    <p:sldLayoutId id="2147484604" r:id="rId26"/>
    <p:sldLayoutId id="2147484605" r:id="rId27"/>
    <p:sldLayoutId id="2147484606" r:id="rId28"/>
    <p:sldLayoutId id="2147484607" r:id="rId29"/>
    <p:sldLayoutId id="2147485069" r:id="rId30"/>
  </p:sldLayoutIdLst>
  <p:transition>
    <p:fade/>
  </p:transition>
  <p:hf sldNum="0" hdr="0" ftr="0" dt="0"/>
  <p:txStyles>
    <p:titleStyle>
      <a:lvl1pPr algn="l" defTabSz="932563" rtl="0" eaLnBrk="1" latinLnBrk="0" hangingPunct="1">
        <a:lnSpc>
          <a:spcPct val="90000"/>
        </a:lnSpc>
        <a:spcBef>
          <a:spcPct val="0"/>
        </a:spcBef>
        <a:buNone/>
        <a:defRPr lang="en-US" sz="3599" b="0" kern="1200" cap="none" spc="-102" baseline="0" dirty="0" smtClean="0">
          <a:ln w="3175">
            <a:noFill/>
          </a:ln>
          <a:solidFill>
            <a:schemeClr val="bg1"/>
          </a:solidFill>
          <a:effectLst/>
          <a:latin typeface="+mj-lt"/>
          <a:ea typeface="+mn-ea"/>
          <a:cs typeface="Segoe UI" pitchFamily="34" charset="0"/>
        </a:defRPr>
      </a:lvl1pPr>
    </p:titleStyle>
    <p:bodyStyle>
      <a:lvl1pPr marL="342834" marR="0" indent="-342834" algn="l" defTabSz="932563" rtl="0" eaLnBrk="1" fontAlgn="auto" latinLnBrk="0" hangingPunct="1">
        <a:lnSpc>
          <a:spcPct val="100000"/>
        </a:lnSpc>
        <a:spcBef>
          <a:spcPts val="600"/>
        </a:spcBef>
        <a:spcAft>
          <a:spcPts val="0"/>
        </a:spcAft>
        <a:buClrTx/>
        <a:buSzPct val="90000"/>
        <a:buFont typeface="Arial" pitchFamily="34" charset="0"/>
        <a:buChar char="•"/>
        <a:tabLst/>
        <a:defRPr sz="1399" kern="1200" spc="0" baseline="0">
          <a:gradFill>
            <a:gsLst>
              <a:gs pos="1250">
                <a:schemeClr val="tx1"/>
              </a:gs>
              <a:gs pos="100000">
                <a:schemeClr val="tx1"/>
              </a:gs>
            </a:gsLst>
            <a:lin ang="5400000" scaled="0"/>
          </a:gradFill>
          <a:latin typeface="+mn-lt"/>
          <a:ea typeface="+mn-ea"/>
          <a:cs typeface="+mn-cs"/>
        </a:defRPr>
      </a:lvl1pPr>
      <a:lvl2pPr marL="584088" marR="0" indent="-241253" algn="l" defTabSz="932563" rtl="0" eaLnBrk="1" fontAlgn="auto" latinLnBrk="0" hangingPunct="1">
        <a:lnSpc>
          <a:spcPct val="100000"/>
        </a:lnSpc>
        <a:spcBef>
          <a:spcPts val="600"/>
        </a:spcBef>
        <a:spcAft>
          <a:spcPts val="0"/>
        </a:spcAft>
        <a:buClrTx/>
        <a:buSzPct val="90000"/>
        <a:buFont typeface="Arial" pitchFamily="34" charset="0"/>
        <a:buChar char="•"/>
        <a:tabLst/>
        <a:defRPr sz="1599"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100000"/>
        </a:lnSpc>
        <a:spcBef>
          <a:spcPts val="600"/>
        </a:spcBef>
        <a:spcAft>
          <a:spcPts val="0"/>
        </a:spcAft>
        <a:buClrTx/>
        <a:buSzPct val="90000"/>
        <a:buFont typeface="Arial" pitchFamily="34" charset="0"/>
        <a:buChar char="•"/>
        <a:tabLst/>
        <a:defRPr sz="1599"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100000"/>
        </a:lnSpc>
        <a:spcBef>
          <a:spcPts val="600"/>
        </a:spcBef>
        <a:spcAft>
          <a:spcPts val="0"/>
        </a:spcAft>
        <a:buClrTx/>
        <a:buSzPct val="90000"/>
        <a:buFont typeface="Arial" pitchFamily="34" charset="0"/>
        <a:buChar char="•"/>
        <a:tabLst/>
        <a:defRPr sz="1599"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100000"/>
        </a:lnSpc>
        <a:spcBef>
          <a:spcPts val="600"/>
        </a:spcBef>
        <a:spcAft>
          <a:spcPts val="0"/>
        </a:spcAft>
        <a:buClrTx/>
        <a:buSzPct val="90000"/>
        <a:buFont typeface="Arial" pitchFamily="34" charset="0"/>
        <a:buChar char="•"/>
        <a:tabLst/>
        <a:defRPr sz="1599"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73">
          <p15:clr>
            <a:srgbClr val="F26B43"/>
          </p15:clr>
        </p15:guide>
        <p15:guide id="2" orient="horz" pos="187">
          <p15:clr>
            <a:srgbClr val="F26B43"/>
          </p15:clr>
        </p15:guide>
        <p15:guide id="3" pos="749">
          <p15:clr>
            <a:srgbClr val="F26B43"/>
          </p15:clr>
        </p15:guide>
        <p15:guide id="4" pos="7661">
          <p15:clr>
            <a:srgbClr val="F26B43"/>
          </p15:clr>
        </p15:guide>
        <p15:guide id="5" pos="1325">
          <p15:clr>
            <a:srgbClr val="F26B43"/>
          </p15:clr>
        </p15:guide>
        <p15:guide id="6" pos="1901">
          <p15:clr>
            <a:srgbClr val="F26B43"/>
          </p15:clr>
        </p15:guide>
        <p15:guide id="7" pos="2477">
          <p15:clr>
            <a:srgbClr val="F26B43"/>
          </p15:clr>
        </p15:guide>
        <p15:guide id="8" pos="3053">
          <p15:clr>
            <a:srgbClr val="F26B43"/>
          </p15:clr>
        </p15:guide>
        <p15:guide id="9" pos="3629">
          <p15:clr>
            <a:srgbClr val="F26B43"/>
          </p15:clr>
        </p15:guide>
        <p15:guide id="10" pos="4781">
          <p15:clr>
            <a:srgbClr val="F26B43"/>
          </p15:clr>
        </p15:guide>
        <p15:guide id="11" pos="4205">
          <p15:clr>
            <a:srgbClr val="F26B43"/>
          </p15:clr>
        </p15:guide>
        <p15:guide id="12" pos="5357">
          <p15:clr>
            <a:srgbClr val="F26B43"/>
          </p15:clr>
        </p15:guide>
        <p15:guide id="13" pos="5933">
          <p15:clr>
            <a:srgbClr val="F26B43"/>
          </p15:clr>
        </p15:guide>
        <p15:guide id="14" pos="6509">
          <p15:clr>
            <a:srgbClr val="F26B43"/>
          </p15:clr>
        </p15:guide>
        <p15:guide id="15" pos="7085">
          <p15:clr>
            <a:srgbClr val="F26B43"/>
          </p15:clr>
        </p15:guide>
        <p15:guide id="16" orient="horz" pos="763">
          <p15:clr>
            <a:srgbClr val="F26B43"/>
          </p15:clr>
        </p15:guide>
        <p15:guide id="17" orient="horz" pos="1339">
          <p15:clr>
            <a:srgbClr val="F26B43"/>
          </p15:clr>
        </p15:guide>
        <p15:guide id="18" orient="horz" pos="1915">
          <p15:clr>
            <a:srgbClr val="F26B43"/>
          </p15:clr>
        </p15:guide>
        <p15:guide id="19" orient="horz" pos="2491">
          <p15:clr>
            <a:srgbClr val="F26B43"/>
          </p15:clr>
        </p15:guide>
        <p15:guide id="20" orient="horz" pos="3067">
          <p15:clr>
            <a:srgbClr val="F26B43"/>
          </p15:clr>
        </p15:guide>
        <p15:guide id="21" orient="horz" pos="3643">
          <p15:clr>
            <a:srgbClr val="F26B43"/>
          </p15:clr>
        </p15:guide>
        <p15:guide id="22" orient="horz" pos="4219">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55008" y="372394"/>
            <a:ext cx="10726460" cy="135195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55008" y="1861968"/>
            <a:ext cx="10726460" cy="443796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55008" y="6482889"/>
            <a:ext cx="2798207" cy="372394"/>
          </a:xfrm>
          <a:prstGeom prst="rect">
            <a:avLst/>
          </a:prstGeom>
        </p:spPr>
        <p:txBody>
          <a:bodyPr vert="horz" lIns="91440" tIns="45720" rIns="91440" bIns="45720" rtlCol="0" anchor="ctr"/>
          <a:lstStyle>
            <a:lvl1pPr algn="l">
              <a:defRPr sz="1224">
                <a:solidFill>
                  <a:schemeClr val="tx1">
                    <a:tint val="75000"/>
                  </a:schemeClr>
                </a:solidFill>
              </a:defRPr>
            </a:lvl1pPr>
          </a:lstStyle>
          <a:p>
            <a:fld id="{D01120C9-890A-4013-ADCB-1DF4AE2150B6}" type="datetimeFigureOut">
              <a:rPr lang="en-US" smtClean="0"/>
              <a:t>8/28/2018</a:t>
            </a:fld>
            <a:endParaRPr lang="en-US"/>
          </a:p>
        </p:txBody>
      </p:sp>
      <p:sp>
        <p:nvSpPr>
          <p:cNvPr id="5" name="Footer Placeholder 4"/>
          <p:cNvSpPr>
            <a:spLocks noGrp="1"/>
          </p:cNvSpPr>
          <p:nvPr>
            <p:ph type="ftr" sz="quarter" idx="3"/>
          </p:nvPr>
        </p:nvSpPr>
        <p:spPr>
          <a:xfrm>
            <a:off x="4119583" y="6482889"/>
            <a:ext cx="4197310" cy="372394"/>
          </a:xfrm>
          <a:prstGeom prst="rect">
            <a:avLst/>
          </a:prstGeom>
        </p:spPr>
        <p:txBody>
          <a:bodyPr vert="horz" lIns="91440" tIns="45720" rIns="91440" bIns="45720" rtlCol="0" anchor="ctr"/>
          <a:lstStyle>
            <a:lvl1pPr algn="ctr">
              <a:defRPr sz="1224">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83260" y="6482889"/>
            <a:ext cx="2798207" cy="372394"/>
          </a:xfrm>
          <a:prstGeom prst="rect">
            <a:avLst/>
          </a:prstGeom>
        </p:spPr>
        <p:txBody>
          <a:bodyPr vert="horz" lIns="91440" tIns="45720" rIns="91440" bIns="45720" rtlCol="0" anchor="ctr"/>
          <a:lstStyle>
            <a:lvl1pPr algn="r">
              <a:defRPr sz="1224">
                <a:solidFill>
                  <a:schemeClr val="tx1">
                    <a:tint val="75000"/>
                  </a:schemeClr>
                </a:solidFill>
              </a:defRPr>
            </a:lvl1pPr>
          </a:lstStyle>
          <a:p>
            <a:fld id="{3EC3BC81-F2B5-4BD2-808C-0E2507328F7C}" type="slidenum">
              <a:rPr lang="en-US" smtClean="0"/>
              <a:t>‹#›</a:t>
            </a:fld>
            <a:endParaRPr lang="en-US"/>
          </a:p>
        </p:txBody>
      </p:sp>
    </p:spTree>
    <p:extLst>
      <p:ext uri="{BB962C8B-B14F-4D97-AF65-F5344CB8AC3E}">
        <p14:creationId xmlns:p14="http://schemas.microsoft.com/office/powerpoint/2010/main" val="3647251797"/>
      </p:ext>
    </p:extLst>
  </p:cSld>
  <p:clrMap bg1="lt1" tx1="dk1" bg2="lt2" tx2="dk2" accent1="accent1" accent2="accent2" accent3="accent3" accent4="accent4" accent5="accent5" accent6="accent6" hlink="hlink" folHlink="folHlink"/>
  <p:sldLayoutIdLst>
    <p:sldLayoutId id="2147485096" r:id="rId1"/>
    <p:sldLayoutId id="2147485097" r:id="rId2"/>
    <p:sldLayoutId id="2147485098" r:id="rId3"/>
    <p:sldLayoutId id="2147485099" r:id="rId4"/>
    <p:sldLayoutId id="2147485100" r:id="rId5"/>
    <p:sldLayoutId id="2147485101" r:id="rId6"/>
    <p:sldLayoutId id="2147485102" r:id="rId7"/>
    <p:sldLayoutId id="2147485103" r:id="rId8"/>
    <p:sldLayoutId id="2147485104" r:id="rId9"/>
    <p:sldLayoutId id="2147485105" r:id="rId10"/>
    <p:sldLayoutId id="2147485106" r:id="rId11"/>
    <p:sldLayoutId id="2147485107" r:id="rId12"/>
  </p:sldLayoutIdLst>
  <p:txStyles>
    <p:titleStyle>
      <a:lvl1pPr algn="l" defTabSz="932597" rtl="0" eaLnBrk="1" latinLnBrk="0" hangingPunct="1">
        <a:lnSpc>
          <a:spcPct val="90000"/>
        </a:lnSpc>
        <a:spcBef>
          <a:spcPct val="0"/>
        </a:spcBef>
        <a:buNone/>
        <a:defRPr sz="4488" kern="1200">
          <a:solidFill>
            <a:schemeClr val="tx1"/>
          </a:solidFill>
          <a:latin typeface="+mj-lt"/>
          <a:ea typeface="+mj-ea"/>
          <a:cs typeface="+mj-cs"/>
        </a:defRPr>
      </a:lvl1pPr>
    </p:titleStyle>
    <p:body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6.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5.xml"/></Relationships>
</file>

<file path=ppt/slides/_rels/slide20.xml.rels><?xml version="1.0" encoding="UTF-8" standalone="yes"?>
<Relationships xmlns="http://schemas.openxmlformats.org/package/2006/relationships"><Relationship Id="rId8" Type="http://schemas.microsoft.com/office/2007/relationships/hdphoto" Target="../media/hdphoto1.wdp"/><Relationship Id="rId13" Type="http://schemas.openxmlformats.org/officeDocument/2006/relationships/image" Target="../media/image31.emf"/><Relationship Id="rId3" Type="http://schemas.openxmlformats.org/officeDocument/2006/relationships/image" Target="../media/image23.emf"/><Relationship Id="rId7" Type="http://schemas.openxmlformats.org/officeDocument/2006/relationships/image" Target="../media/image27.png"/><Relationship Id="rId12" Type="http://schemas.openxmlformats.org/officeDocument/2006/relationships/image" Target="../media/image30.emf"/><Relationship Id="rId2" Type="http://schemas.openxmlformats.org/officeDocument/2006/relationships/notesSlide" Target="../notesSlides/notesSlide20.xml"/><Relationship Id="rId1" Type="http://schemas.openxmlformats.org/officeDocument/2006/relationships/slideLayout" Target="../slideLayouts/slideLayout11.xml"/><Relationship Id="rId6" Type="http://schemas.openxmlformats.org/officeDocument/2006/relationships/image" Target="../media/image26.emf"/><Relationship Id="rId11" Type="http://schemas.openxmlformats.org/officeDocument/2006/relationships/image" Target="../media/image29.emf"/><Relationship Id="rId5" Type="http://schemas.openxmlformats.org/officeDocument/2006/relationships/image" Target="../media/image25.emf"/><Relationship Id="rId10" Type="http://schemas.microsoft.com/office/2007/relationships/hdphoto" Target="../media/hdphoto2.wdp"/><Relationship Id="rId4" Type="http://schemas.openxmlformats.org/officeDocument/2006/relationships/image" Target="../media/image24.emf"/><Relationship Id="rId9" Type="http://schemas.openxmlformats.org/officeDocument/2006/relationships/image" Target="../media/image28.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2.xml"/><Relationship Id="rId1" Type="http://schemas.openxmlformats.org/officeDocument/2006/relationships/slideLayout" Target="../slideLayouts/slideLayout11.xml"/><Relationship Id="rId4" Type="http://schemas.openxmlformats.org/officeDocument/2006/relationships/hyperlink" Target="http://dtucalculator.azurewebsites.net/"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3.xml"/><Relationship Id="rId1" Type="http://schemas.openxmlformats.org/officeDocument/2006/relationships/slideLayout" Target="../slideLayouts/slideLayout11.xml"/><Relationship Id="rId4" Type="http://schemas.openxmlformats.org/officeDocument/2006/relationships/image" Target="../media/image34.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5.xml"/></Relationships>
</file>

<file path=ppt/slides/_rels/slide3.xml.rels><?xml version="1.0" encoding="UTF-8" standalone="yes"?>
<Relationships xmlns="http://schemas.openxmlformats.org/package/2006/relationships"><Relationship Id="rId8" Type="http://schemas.openxmlformats.org/officeDocument/2006/relationships/image" Target="../media/image17.emf"/><Relationship Id="rId13" Type="http://schemas.openxmlformats.org/officeDocument/2006/relationships/diagramColors" Target="../diagrams/colors1.xml"/><Relationship Id="rId3" Type="http://schemas.openxmlformats.org/officeDocument/2006/relationships/image" Target="../media/image12.emf"/><Relationship Id="rId7" Type="http://schemas.openxmlformats.org/officeDocument/2006/relationships/image" Target="../media/image16.emf"/><Relationship Id="rId12" Type="http://schemas.openxmlformats.org/officeDocument/2006/relationships/diagramQuickStyle" Target="../diagrams/quickStyle1.xml"/><Relationship Id="rId2" Type="http://schemas.openxmlformats.org/officeDocument/2006/relationships/notesSlide" Target="../notesSlides/notesSlide3.xml"/><Relationship Id="rId1" Type="http://schemas.openxmlformats.org/officeDocument/2006/relationships/slideLayout" Target="../slideLayouts/slideLayout11.xml"/><Relationship Id="rId6" Type="http://schemas.openxmlformats.org/officeDocument/2006/relationships/image" Target="../media/image15.emf"/><Relationship Id="rId11" Type="http://schemas.openxmlformats.org/officeDocument/2006/relationships/diagramLayout" Target="../diagrams/layout1.xml"/><Relationship Id="rId5" Type="http://schemas.openxmlformats.org/officeDocument/2006/relationships/image" Target="../media/image14.emf"/><Relationship Id="rId10" Type="http://schemas.openxmlformats.org/officeDocument/2006/relationships/diagramData" Target="../diagrams/data1.xml"/><Relationship Id="rId4" Type="http://schemas.openxmlformats.org/officeDocument/2006/relationships/image" Target="../media/image13.emf"/><Relationship Id="rId9" Type="http://schemas.openxmlformats.org/officeDocument/2006/relationships/image" Target="../media/image18.emf"/><Relationship Id="rId14" Type="http://schemas.microsoft.com/office/2007/relationships/diagramDrawing" Target="../diagrams/drawing1.xml"/></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0.xml"/><Relationship Id="rId1" Type="http://schemas.openxmlformats.org/officeDocument/2006/relationships/slideLayout" Target="../slideLayouts/slideLayout11.xml"/><Relationship Id="rId4" Type="http://schemas.openxmlformats.org/officeDocument/2006/relationships/image" Target="../media/image36.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image" Target="../media/image37.png"/><Relationship Id="rId7" Type="http://schemas.openxmlformats.org/officeDocument/2006/relationships/diagramQuickStyle" Target="../diagrams/quickStyle2.xml"/><Relationship Id="rId2" Type="http://schemas.openxmlformats.org/officeDocument/2006/relationships/notesSlide" Target="../notesSlides/notesSlide32.xml"/><Relationship Id="rId1" Type="http://schemas.openxmlformats.org/officeDocument/2006/relationships/slideLayout" Target="../slideLayouts/slideLayout11.xml"/><Relationship Id="rId6" Type="http://schemas.openxmlformats.org/officeDocument/2006/relationships/diagramLayout" Target="../diagrams/layout2.xml"/><Relationship Id="rId5" Type="http://schemas.openxmlformats.org/officeDocument/2006/relationships/diagramData" Target="../diagrams/data2.xml"/><Relationship Id="rId4" Type="http://schemas.microsoft.com/office/2007/relationships/hdphoto" Target="../media/hdphoto3.wdp"/><Relationship Id="rId9" Type="http://schemas.microsoft.com/office/2007/relationships/diagramDrawing" Target="../diagrams/drawing2.xml"/></Relationships>
</file>

<file path=ppt/slides/_rels/slide3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3.xml"/><Relationship Id="rId1" Type="http://schemas.openxmlformats.org/officeDocument/2006/relationships/slideLayout" Target="../slideLayouts/slideLayout11.xml"/><Relationship Id="rId4" Type="http://schemas.openxmlformats.org/officeDocument/2006/relationships/image" Target="../media/image39.png"/></Relationships>
</file>

<file path=ppt/slides/_rels/slide3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4.xml"/><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45.emf"/><Relationship Id="rId2" Type="http://schemas.openxmlformats.org/officeDocument/2006/relationships/notesSlide" Target="../notesSlides/notesSlide35.xml"/><Relationship Id="rId1" Type="http://schemas.openxmlformats.org/officeDocument/2006/relationships/slideLayout" Target="../slideLayouts/slideLayout11.xml"/><Relationship Id="rId6" Type="http://schemas.openxmlformats.org/officeDocument/2006/relationships/image" Target="../media/image44.emf"/><Relationship Id="rId5" Type="http://schemas.openxmlformats.org/officeDocument/2006/relationships/image" Target="../media/image43.emf"/><Relationship Id="rId4" Type="http://schemas.openxmlformats.org/officeDocument/2006/relationships/image" Target="../media/image42.emf"/></Relationships>
</file>

<file path=ppt/slides/_rels/slide3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5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8.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9.xml"/><Relationship Id="rId1" Type="http://schemas.openxmlformats.org/officeDocument/2006/relationships/slideLayout" Target="../slideLayouts/slideLayout56.xml"/><Relationship Id="rId4" Type="http://schemas.openxmlformats.org/officeDocument/2006/relationships/image" Target="../media/image49.svg"/></Relationships>
</file>

<file path=ppt/slides/_rels/slide4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0.xml"/><Relationship Id="rId1" Type="http://schemas.openxmlformats.org/officeDocument/2006/relationships/slideLayout" Target="../slideLayouts/slideLayout56.xml"/><Relationship Id="rId4" Type="http://schemas.openxmlformats.org/officeDocument/2006/relationships/image" Target="../media/image51.svg"/></Relationships>
</file>

<file path=ppt/slides/_rels/slide4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1.xml"/><Relationship Id="rId1" Type="http://schemas.openxmlformats.org/officeDocument/2006/relationships/slideLayout" Target="../slideLayouts/slideLayout56.xml"/><Relationship Id="rId4" Type="http://schemas.openxmlformats.org/officeDocument/2006/relationships/image" Target="../media/image53.svg"/></Relationships>
</file>

<file path=ppt/slides/_rels/slide4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2.xml"/><Relationship Id="rId1" Type="http://schemas.openxmlformats.org/officeDocument/2006/relationships/slideLayout" Target="../slideLayouts/slideLayout56.xml"/><Relationship Id="rId4" Type="http://schemas.openxmlformats.org/officeDocument/2006/relationships/image" Target="../media/image55.svg"/></Relationships>
</file>

<file path=ppt/slides/_rels/slide4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3.xml"/><Relationship Id="rId1" Type="http://schemas.openxmlformats.org/officeDocument/2006/relationships/slideLayout" Target="../slideLayouts/slideLayout56.xml"/><Relationship Id="rId4" Type="http://schemas.openxmlformats.org/officeDocument/2006/relationships/image" Target="../media/image57.sv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56.xml"/></Relationships>
</file>

<file path=ppt/slides/_rels/slide4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5.xml"/><Relationship Id="rId1" Type="http://schemas.openxmlformats.org/officeDocument/2006/relationships/slideLayout" Target="../slideLayouts/slideLayout56.xml"/><Relationship Id="rId4" Type="http://schemas.openxmlformats.org/officeDocument/2006/relationships/image" Target="../media/image59.svg"/></Relationships>
</file>

<file path=ppt/slides/_rels/slide4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6.xml"/><Relationship Id="rId1" Type="http://schemas.openxmlformats.org/officeDocument/2006/relationships/slideLayout" Target="../slideLayouts/slideLayout56.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56.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55.xml"/></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1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50.xml.rels><?xml version="1.0" encoding="UTF-8" standalone="yes"?>
<Relationships xmlns="http://schemas.openxmlformats.org/package/2006/relationships"><Relationship Id="rId8" Type="http://schemas.openxmlformats.org/officeDocument/2006/relationships/hyperlink" Target="https://docs.microsoft.com/en-us/azure/hdinsight/" TargetMode="External"/><Relationship Id="rId3" Type="http://schemas.openxmlformats.org/officeDocument/2006/relationships/hyperlink" Target="https://docs.microsoft.com/en-us/azure/data-catalog/" TargetMode="External"/><Relationship Id="rId7" Type="http://schemas.openxmlformats.org/officeDocument/2006/relationships/hyperlink" Target="https://docs.microsoft.com/en-us/azure/analysis-services/" TargetMode="External"/><Relationship Id="rId2" Type="http://schemas.openxmlformats.org/officeDocument/2006/relationships/notesSlide" Target="../notesSlides/notesSlide49.xml"/><Relationship Id="rId1" Type="http://schemas.openxmlformats.org/officeDocument/2006/relationships/slideLayout" Target="../slideLayouts/slideLayout11.xml"/><Relationship Id="rId6" Type="http://schemas.openxmlformats.org/officeDocument/2006/relationships/hyperlink" Target="https://docs.microsoft.com/en-us/azure/data-lake-analytics/" TargetMode="External"/><Relationship Id="rId5" Type="http://schemas.openxmlformats.org/officeDocument/2006/relationships/hyperlink" Target="https://docs.microsoft.com/en-us/azure/sql-data-warehouse/" TargetMode="External"/><Relationship Id="rId4" Type="http://schemas.openxmlformats.org/officeDocument/2006/relationships/hyperlink" Target="https://docs.microsoft.com/en-us/azure/data-factory/" TargetMode="External"/></Relationships>
</file>

<file path=ppt/slides/_rels/slide5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0.xml"/><Relationship Id="rId1" Type="http://schemas.openxmlformats.org/officeDocument/2006/relationships/slideLayout" Target="../slideLayouts/slideLayout11.xml"/><Relationship Id="rId4" Type="http://schemas.openxmlformats.org/officeDocument/2006/relationships/image" Target="../media/image62.svg"/></Relationships>
</file>

<file path=ppt/slides/_rels/slide5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1.xml"/><Relationship Id="rId1" Type="http://schemas.openxmlformats.org/officeDocument/2006/relationships/slideLayout" Target="../slideLayouts/slideLayout11.xml"/><Relationship Id="rId4" Type="http://schemas.openxmlformats.org/officeDocument/2006/relationships/image" Target="../media/image64.svg"/></Relationships>
</file>

<file path=ppt/slides/_rels/slide5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52.xml"/><Relationship Id="rId1" Type="http://schemas.openxmlformats.org/officeDocument/2006/relationships/slideLayout" Target="../slideLayouts/slideLayout11.xml"/><Relationship Id="rId4" Type="http://schemas.openxmlformats.org/officeDocument/2006/relationships/image" Target="../media/image66.svg"/></Relationships>
</file>

<file path=ppt/slides/_rels/slide5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3.xml"/><Relationship Id="rId1" Type="http://schemas.openxmlformats.org/officeDocument/2006/relationships/slideLayout" Target="../slideLayouts/slideLayout11.xml"/><Relationship Id="rId4" Type="http://schemas.openxmlformats.org/officeDocument/2006/relationships/image" Target="../media/image68.svg"/></Relationships>
</file>

<file path=ppt/slides/_rels/slide5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54.xml"/><Relationship Id="rId1" Type="http://schemas.openxmlformats.org/officeDocument/2006/relationships/slideLayout" Target="../slideLayouts/slideLayout11.xml"/><Relationship Id="rId4" Type="http://schemas.openxmlformats.org/officeDocument/2006/relationships/image" Target="../media/image70.svg"/></Relationships>
</file>

<file path=ppt/slides/_rels/slide5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55.xml"/><Relationship Id="rId1" Type="http://schemas.openxmlformats.org/officeDocument/2006/relationships/slideLayout" Target="../slideLayouts/slideLayout11.xml"/><Relationship Id="rId4" Type="http://schemas.openxmlformats.org/officeDocument/2006/relationships/image" Target="../media/image72.sv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55.xml"/></Relationships>
</file>

<file path=ppt/slides/_rels/slide58.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55.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4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hyperlink" Target="https://docs.microsoft.com/en-us/azure/storage/common/storage-introduction#queue-storage" TargetMode="External"/><Relationship Id="rId2" Type="http://schemas.openxmlformats.org/officeDocument/2006/relationships/notesSlide" Target="../notesSlides/notesSlide7.xml"/><Relationship Id="rId1" Type="http://schemas.openxmlformats.org/officeDocument/2006/relationships/slideLayout" Target="../slideLayouts/slideLayout11.xml"/><Relationship Id="rId5" Type="http://schemas.openxmlformats.org/officeDocument/2006/relationships/hyperlink" Target="https://docs.microsoft.com/en-us/azure/service-bus-messaging/service-bus-premium-messaging" TargetMode="External"/><Relationship Id="rId4" Type="http://schemas.openxmlformats.org/officeDocument/2006/relationships/hyperlink" Target="https://docs.microsoft.com/en-us/azure/service-bus-messaging/service-bus-partitioning"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go.microsoft.com/fwlink/?LinkId=613759" TargetMode="External"/><Relationship Id="rId2" Type="http://schemas.openxmlformats.org/officeDocument/2006/relationships/notesSlide" Target="../notesSlides/notesSlide8.xml"/><Relationship Id="rId1" Type="http://schemas.openxmlformats.org/officeDocument/2006/relationships/slideLayout" Target="../slideLayouts/slideLayout11.xml"/><Relationship Id="rId5" Type="http://schemas.openxmlformats.org/officeDocument/2006/relationships/hyperlink" Target="https://docs.microsoft.com/en-us/dotnet/api/microsoft.servicebus.messaging.brokeredmessage.renewlock#Microsoft_ServiceBus_Messaging_BrokeredMessage_RenewLock" TargetMode="External"/><Relationship Id="rId4" Type="http://schemas.openxmlformats.org/officeDocument/2006/relationships/hyperlink" Target="https://docs.microsoft.com/en-us/dotnet/api/microsoft.servicebus.messaging.queueclient.onmessage#Microsoft_ServiceBus_Messaging_QueueClient_OnMessage_System_Action_Microsoft_ServiceBus_Messaging_BrokeredMessage__" TargetMode="Externa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9E1AD3-466F-4518-A1F6-B07FF287871D}"/>
              </a:ext>
            </a:extLst>
          </p:cNvPr>
          <p:cNvSpPr>
            <a:spLocks noGrp="1"/>
          </p:cNvSpPr>
          <p:nvPr>
            <p:ph type="ctrTitle"/>
          </p:nvPr>
        </p:nvSpPr>
        <p:spPr>
          <a:xfrm>
            <a:off x="264921" y="1689709"/>
            <a:ext cx="8528701" cy="1720381"/>
          </a:xfrm>
        </p:spPr>
        <p:txBody>
          <a:bodyPr/>
          <a:lstStyle/>
          <a:p>
            <a:r>
              <a:rPr lang="en-US" sz="4800" dirty="0"/>
              <a:t>Design Data Implementation</a:t>
            </a:r>
          </a:p>
        </p:txBody>
      </p:sp>
    </p:spTree>
    <p:extLst>
      <p:ext uri="{BB962C8B-B14F-4D97-AF65-F5344CB8AC3E}">
        <p14:creationId xmlns:p14="http://schemas.microsoft.com/office/powerpoint/2010/main" val="1371690037"/>
      </p:ext>
    </p:extLst>
  </p:cSld>
  <p:clrMapOvr>
    <a:masterClrMapping/>
  </p:clrMapOvr>
  <p:transition spd="med">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07A14BA-BF2B-4DB4-8A4E-EFEC29CFB75E}"/>
              </a:ext>
            </a:extLst>
          </p:cNvPr>
          <p:cNvSpPr txBox="1">
            <a:spLocks/>
          </p:cNvSpPr>
          <p:nvPr/>
        </p:nvSpPr>
        <p:spPr>
          <a:xfrm>
            <a:off x="883" y="498"/>
            <a:ext cx="12435592" cy="1289219"/>
          </a:xfrm>
          <a:prstGeom prst="rect">
            <a:avLst/>
          </a:prstGeom>
          <a:solidFill>
            <a:schemeClr val="accent1"/>
          </a:solidFill>
          <a:effectLst/>
        </p:spPr>
        <p:txBody>
          <a:bodyPr vert="horz" wrap="square" lIns="146304" tIns="91440" rIns="146304" bIns="91440"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lang="en-US" spc="0" dirty="0">
                <a:ln/>
                <a:solidFill>
                  <a:srgbClr val="FFFFFF"/>
                </a:solidFill>
                <a:latin typeface="Segoe UI Light"/>
              </a:rPr>
              <a:t>Storage for VM disks (Page Blobs)</a:t>
            </a:r>
            <a:endParaRPr kumimoji="0" lang="en-US" sz="4800" i="0" u="none" strike="noStrike" kern="1200" cap="none" spc="0" normalizeH="0" baseline="0" noProof="0" dirty="0">
              <a:ln/>
              <a:solidFill>
                <a:srgbClr val="FFFFFF"/>
              </a:solidFill>
              <a:uLnTx/>
              <a:uFillTx/>
              <a:latin typeface="Segoe UI Light"/>
              <a:ea typeface="+mn-ea"/>
              <a:cs typeface="Segoe UI" pitchFamily="34" charset="0"/>
            </a:endParaRPr>
          </a:p>
        </p:txBody>
      </p:sp>
      <p:graphicFrame>
        <p:nvGraphicFramePr>
          <p:cNvPr id="3" name="Table 2">
            <a:extLst>
              <a:ext uri="{FF2B5EF4-FFF2-40B4-BE49-F238E27FC236}">
                <a16:creationId xmlns:a16="http://schemas.microsoft.com/office/drawing/2014/main" id="{792ABFB5-34D1-4B9D-894E-749788E33465}"/>
              </a:ext>
            </a:extLst>
          </p:cNvPr>
          <p:cNvGraphicFramePr>
            <a:graphicFrameLocks noGrp="1"/>
          </p:cNvGraphicFramePr>
          <p:nvPr>
            <p:extLst>
              <p:ext uri="{D42A27DB-BD31-4B8C-83A1-F6EECF244321}">
                <p14:modId xmlns:p14="http://schemas.microsoft.com/office/powerpoint/2010/main" val="3022580215"/>
              </p:ext>
            </p:extLst>
          </p:nvPr>
        </p:nvGraphicFramePr>
        <p:xfrm>
          <a:off x="306879" y="1433991"/>
          <a:ext cx="11822715" cy="5440680"/>
        </p:xfrm>
        <a:graphic>
          <a:graphicData uri="http://schemas.openxmlformats.org/drawingml/2006/table">
            <a:tbl>
              <a:tblPr firstRow="1" firstCol="1" bandRow="1">
                <a:tableStyleId>{5C22544A-7EE6-4342-B048-85BDC9FD1C3A}</a:tableStyleId>
              </a:tblPr>
              <a:tblGrid>
                <a:gridCol w="2618896">
                  <a:extLst>
                    <a:ext uri="{9D8B030D-6E8A-4147-A177-3AD203B41FA5}">
                      <a16:colId xmlns:a16="http://schemas.microsoft.com/office/drawing/2014/main" val="4173304429"/>
                    </a:ext>
                  </a:extLst>
                </a:gridCol>
                <a:gridCol w="4731257">
                  <a:extLst>
                    <a:ext uri="{9D8B030D-6E8A-4147-A177-3AD203B41FA5}">
                      <a16:colId xmlns:a16="http://schemas.microsoft.com/office/drawing/2014/main" val="4114889562"/>
                    </a:ext>
                  </a:extLst>
                </a:gridCol>
                <a:gridCol w="4472562">
                  <a:extLst>
                    <a:ext uri="{9D8B030D-6E8A-4147-A177-3AD203B41FA5}">
                      <a16:colId xmlns:a16="http://schemas.microsoft.com/office/drawing/2014/main" val="2984255589"/>
                    </a:ext>
                  </a:extLst>
                </a:gridCol>
              </a:tblGrid>
              <a:tr h="370840">
                <a:tc>
                  <a:txBody>
                    <a:bodyPr/>
                    <a:lstStyle/>
                    <a:p>
                      <a:pPr algn="l" fontAlgn="b"/>
                      <a:endParaRPr lang="en-US" sz="1400" b="0" dirty="0">
                        <a:effectLst/>
                        <a:latin typeface="segoe-ui_semibold"/>
                      </a:endParaRPr>
                    </a:p>
                  </a:txBody>
                  <a:tcPr marL="152400" marR="152400" marT="114300" marB="114300" anchor="b"/>
                </a:tc>
                <a:tc>
                  <a:txBody>
                    <a:bodyPr/>
                    <a:lstStyle/>
                    <a:p>
                      <a:pPr algn="l" fontAlgn="b"/>
                      <a:r>
                        <a:rPr lang="en-US" sz="1400" b="0">
                          <a:effectLst/>
                          <a:latin typeface="segoe-ui_semibold"/>
                        </a:rPr>
                        <a:t>Azure Premium Disk</a:t>
                      </a:r>
                    </a:p>
                  </a:txBody>
                  <a:tcPr marL="152400" marR="152400" marT="114300" marB="114300" anchor="b"/>
                </a:tc>
                <a:tc>
                  <a:txBody>
                    <a:bodyPr/>
                    <a:lstStyle/>
                    <a:p>
                      <a:pPr algn="l" fontAlgn="b"/>
                      <a:r>
                        <a:rPr lang="en-US" sz="1400" b="0">
                          <a:effectLst/>
                          <a:latin typeface="segoe-ui_semibold"/>
                        </a:rPr>
                        <a:t>Azure Standard Disk</a:t>
                      </a:r>
                    </a:p>
                  </a:txBody>
                  <a:tcPr marL="152400" marR="152400" marT="114300" marB="114300" anchor="b"/>
                </a:tc>
                <a:extLst>
                  <a:ext uri="{0D108BD9-81ED-4DB2-BD59-A6C34878D82A}">
                    <a16:rowId xmlns:a16="http://schemas.microsoft.com/office/drawing/2014/main" val="1497865967"/>
                  </a:ext>
                </a:extLst>
              </a:tr>
              <a:tr h="370840">
                <a:tc>
                  <a:txBody>
                    <a:bodyPr/>
                    <a:lstStyle/>
                    <a:p>
                      <a:pPr fontAlgn="t"/>
                      <a:r>
                        <a:rPr lang="en-US" sz="1400" dirty="0">
                          <a:effectLst/>
                        </a:rPr>
                        <a:t>Disk Type</a:t>
                      </a:r>
                    </a:p>
                  </a:txBody>
                  <a:tcPr marL="152400" marR="152400" marT="114300" marB="114300"/>
                </a:tc>
                <a:tc>
                  <a:txBody>
                    <a:bodyPr/>
                    <a:lstStyle/>
                    <a:p>
                      <a:pPr fontAlgn="t"/>
                      <a:r>
                        <a:rPr lang="en-US" sz="1400" dirty="0">
                          <a:effectLst/>
                        </a:rPr>
                        <a:t>Solid State Drives (SSD)</a:t>
                      </a:r>
                    </a:p>
                  </a:txBody>
                  <a:tcPr marL="152400" marR="152400" marT="114300" marB="114300"/>
                </a:tc>
                <a:tc>
                  <a:txBody>
                    <a:bodyPr/>
                    <a:lstStyle/>
                    <a:p>
                      <a:pPr fontAlgn="t"/>
                      <a:r>
                        <a:rPr lang="en-US" sz="1400">
                          <a:effectLst/>
                        </a:rPr>
                        <a:t>Hard Disk Drives (HDD)</a:t>
                      </a:r>
                    </a:p>
                  </a:txBody>
                  <a:tcPr marL="152400" marR="152400" marT="114300" marB="114300"/>
                </a:tc>
                <a:extLst>
                  <a:ext uri="{0D108BD9-81ED-4DB2-BD59-A6C34878D82A}">
                    <a16:rowId xmlns:a16="http://schemas.microsoft.com/office/drawing/2014/main" val="2500566090"/>
                  </a:ext>
                </a:extLst>
              </a:tr>
              <a:tr h="370840">
                <a:tc>
                  <a:txBody>
                    <a:bodyPr/>
                    <a:lstStyle/>
                    <a:p>
                      <a:pPr fontAlgn="t"/>
                      <a:r>
                        <a:rPr lang="en-US" sz="1400" dirty="0">
                          <a:effectLst/>
                        </a:rPr>
                        <a:t>Overview</a:t>
                      </a:r>
                    </a:p>
                  </a:txBody>
                  <a:tcPr marL="152400" marR="152400" marT="114300" marB="114300"/>
                </a:tc>
                <a:tc>
                  <a:txBody>
                    <a:bodyPr/>
                    <a:lstStyle/>
                    <a:p>
                      <a:pPr fontAlgn="t"/>
                      <a:r>
                        <a:rPr lang="en-US" sz="1400" dirty="0">
                          <a:effectLst/>
                        </a:rPr>
                        <a:t>SSD-based high-performance, low-latency disk support for VMs running IO-intensive workloads or hosting mission critical production environment</a:t>
                      </a:r>
                    </a:p>
                  </a:txBody>
                  <a:tcPr marL="152400" marR="152400" marT="114300" marB="114300"/>
                </a:tc>
                <a:tc>
                  <a:txBody>
                    <a:bodyPr/>
                    <a:lstStyle/>
                    <a:p>
                      <a:pPr fontAlgn="t"/>
                      <a:r>
                        <a:rPr lang="en-US" sz="1400">
                          <a:effectLst/>
                        </a:rPr>
                        <a:t>HDD-based cost effective disk support for Dev/Test VM scenarios</a:t>
                      </a:r>
                    </a:p>
                  </a:txBody>
                  <a:tcPr marL="152400" marR="152400" marT="114300" marB="114300"/>
                </a:tc>
                <a:extLst>
                  <a:ext uri="{0D108BD9-81ED-4DB2-BD59-A6C34878D82A}">
                    <a16:rowId xmlns:a16="http://schemas.microsoft.com/office/drawing/2014/main" val="2493247722"/>
                  </a:ext>
                </a:extLst>
              </a:tr>
              <a:tr h="370840">
                <a:tc>
                  <a:txBody>
                    <a:bodyPr/>
                    <a:lstStyle/>
                    <a:p>
                      <a:pPr fontAlgn="t"/>
                      <a:r>
                        <a:rPr lang="en-US" sz="1400">
                          <a:effectLst/>
                        </a:rPr>
                        <a:t>Scenario</a:t>
                      </a:r>
                    </a:p>
                  </a:txBody>
                  <a:tcPr marL="152400" marR="152400" marT="114300" marB="114300"/>
                </a:tc>
                <a:tc>
                  <a:txBody>
                    <a:bodyPr/>
                    <a:lstStyle/>
                    <a:p>
                      <a:pPr fontAlgn="t"/>
                      <a:r>
                        <a:rPr lang="en-US" sz="1400" dirty="0">
                          <a:effectLst/>
                        </a:rPr>
                        <a:t>Production and performance sensitive workloads</a:t>
                      </a:r>
                    </a:p>
                  </a:txBody>
                  <a:tcPr marL="152400" marR="152400" marT="114300" marB="114300"/>
                </a:tc>
                <a:tc>
                  <a:txBody>
                    <a:bodyPr/>
                    <a:lstStyle/>
                    <a:p>
                      <a:pPr fontAlgn="t"/>
                      <a:r>
                        <a:rPr lang="en-US" sz="1400" dirty="0">
                          <a:effectLst/>
                        </a:rPr>
                        <a:t>Dev/Test, non-critical, Infrequent access</a:t>
                      </a:r>
                    </a:p>
                  </a:txBody>
                  <a:tcPr marL="152400" marR="152400" marT="114300" marB="114300"/>
                </a:tc>
                <a:extLst>
                  <a:ext uri="{0D108BD9-81ED-4DB2-BD59-A6C34878D82A}">
                    <a16:rowId xmlns:a16="http://schemas.microsoft.com/office/drawing/2014/main" val="486880960"/>
                  </a:ext>
                </a:extLst>
              </a:tr>
              <a:tr h="370840">
                <a:tc>
                  <a:txBody>
                    <a:bodyPr/>
                    <a:lstStyle/>
                    <a:p>
                      <a:pPr fontAlgn="t"/>
                      <a:r>
                        <a:rPr lang="en-US" sz="1400">
                          <a:effectLst/>
                        </a:rPr>
                        <a:t>Disk Size</a:t>
                      </a:r>
                    </a:p>
                  </a:txBody>
                  <a:tcPr marL="152400" marR="152400" marT="114300" marB="114300"/>
                </a:tc>
                <a:tc>
                  <a:txBody>
                    <a:bodyPr/>
                    <a:lstStyle/>
                    <a:p>
                      <a:pPr fontAlgn="t"/>
                      <a:r>
                        <a:rPr lang="en-US" sz="1400" dirty="0">
                          <a:effectLst/>
                        </a:rPr>
                        <a:t>P4: 32 GB (Managed Disks only)</a:t>
                      </a:r>
                      <a:br>
                        <a:rPr lang="en-US" sz="1400" dirty="0">
                          <a:effectLst/>
                        </a:rPr>
                      </a:br>
                      <a:r>
                        <a:rPr lang="en-US" sz="1400" dirty="0">
                          <a:effectLst/>
                        </a:rPr>
                        <a:t>P6: 64 GB (Managed Disks only)</a:t>
                      </a:r>
                      <a:br>
                        <a:rPr lang="en-US" sz="1400" dirty="0">
                          <a:effectLst/>
                        </a:rPr>
                      </a:br>
                      <a:r>
                        <a:rPr lang="en-US" sz="1400" dirty="0">
                          <a:effectLst/>
                        </a:rPr>
                        <a:t>P10: 128 GB</a:t>
                      </a:r>
                      <a:br>
                        <a:rPr lang="en-US" sz="1400" dirty="0">
                          <a:effectLst/>
                        </a:rPr>
                      </a:br>
                      <a:r>
                        <a:rPr lang="en-US" sz="1400" dirty="0">
                          <a:effectLst/>
                        </a:rPr>
                        <a:t>P20: 512 GB</a:t>
                      </a:r>
                      <a:br>
                        <a:rPr lang="en-US" sz="1400" dirty="0">
                          <a:effectLst/>
                        </a:rPr>
                      </a:br>
                      <a:r>
                        <a:rPr lang="en-US" sz="1400" dirty="0">
                          <a:effectLst/>
                        </a:rPr>
                        <a:t>P30: 1024 GB</a:t>
                      </a:r>
                      <a:br>
                        <a:rPr lang="en-US" sz="1400" dirty="0">
                          <a:effectLst/>
                        </a:rPr>
                      </a:br>
                      <a:r>
                        <a:rPr lang="en-US" sz="1400" dirty="0">
                          <a:effectLst/>
                        </a:rPr>
                        <a:t>P40: 2048 GB</a:t>
                      </a:r>
                      <a:br>
                        <a:rPr lang="en-US" sz="1400" dirty="0">
                          <a:effectLst/>
                        </a:rPr>
                      </a:br>
                      <a:r>
                        <a:rPr lang="en-US" sz="1400" dirty="0">
                          <a:effectLst/>
                        </a:rPr>
                        <a:t>P50: 4095 GB</a:t>
                      </a:r>
                    </a:p>
                  </a:txBody>
                  <a:tcPr marL="152400" marR="152400" marT="114300" marB="114300"/>
                </a:tc>
                <a:tc>
                  <a:txBody>
                    <a:bodyPr/>
                    <a:lstStyle/>
                    <a:p>
                      <a:pPr fontAlgn="t"/>
                      <a:r>
                        <a:rPr lang="en-US" sz="1400" dirty="0">
                          <a:effectLst/>
                        </a:rPr>
                        <a:t>Unmanaged Disks: 1 GB – 4 TB (4095 GB) </a:t>
                      </a:r>
                      <a:br>
                        <a:rPr lang="en-US" sz="1400" dirty="0">
                          <a:effectLst/>
                        </a:rPr>
                      </a:br>
                      <a:br>
                        <a:rPr lang="en-US" sz="1400" dirty="0">
                          <a:effectLst/>
                        </a:rPr>
                      </a:br>
                      <a:r>
                        <a:rPr lang="en-US" sz="1400" dirty="0">
                          <a:effectLst/>
                        </a:rPr>
                        <a:t>Managed Disks:</a:t>
                      </a:r>
                      <a:br>
                        <a:rPr lang="en-US" sz="1400" dirty="0">
                          <a:effectLst/>
                        </a:rPr>
                      </a:br>
                      <a:r>
                        <a:rPr lang="en-US" sz="1400" dirty="0">
                          <a:effectLst/>
                        </a:rPr>
                        <a:t>S4: 32 GB </a:t>
                      </a:r>
                      <a:br>
                        <a:rPr lang="en-US" sz="1400" dirty="0">
                          <a:effectLst/>
                        </a:rPr>
                      </a:br>
                      <a:r>
                        <a:rPr lang="en-US" sz="1400" dirty="0">
                          <a:effectLst/>
                        </a:rPr>
                        <a:t>S6: 64 GB </a:t>
                      </a:r>
                      <a:br>
                        <a:rPr lang="en-US" sz="1400" dirty="0">
                          <a:effectLst/>
                        </a:rPr>
                      </a:br>
                      <a:r>
                        <a:rPr lang="en-US" sz="1400" dirty="0">
                          <a:effectLst/>
                        </a:rPr>
                        <a:t>S10: 128 GB </a:t>
                      </a:r>
                      <a:br>
                        <a:rPr lang="en-US" sz="1400" dirty="0">
                          <a:effectLst/>
                        </a:rPr>
                      </a:br>
                      <a:r>
                        <a:rPr lang="en-US" sz="1400" dirty="0">
                          <a:effectLst/>
                        </a:rPr>
                        <a:t>S20: 512 GB </a:t>
                      </a:r>
                      <a:br>
                        <a:rPr lang="en-US" sz="1400" dirty="0">
                          <a:effectLst/>
                        </a:rPr>
                      </a:br>
                      <a:r>
                        <a:rPr lang="en-US" sz="1400" dirty="0">
                          <a:effectLst/>
                        </a:rPr>
                        <a:t>S30: 1024 GB </a:t>
                      </a:r>
                      <a:br>
                        <a:rPr lang="en-US" sz="1400" dirty="0">
                          <a:effectLst/>
                        </a:rPr>
                      </a:br>
                      <a:r>
                        <a:rPr lang="en-US" sz="1400" dirty="0">
                          <a:effectLst/>
                        </a:rPr>
                        <a:t>S40: 2048 GB</a:t>
                      </a:r>
                      <a:br>
                        <a:rPr lang="en-US" sz="1400" dirty="0">
                          <a:effectLst/>
                        </a:rPr>
                      </a:br>
                      <a:r>
                        <a:rPr lang="en-US" sz="1400" dirty="0">
                          <a:effectLst/>
                        </a:rPr>
                        <a:t>S50: 4095 GB</a:t>
                      </a:r>
                    </a:p>
                  </a:txBody>
                  <a:tcPr marL="152400" marR="152400" marT="114300" marB="114300"/>
                </a:tc>
                <a:extLst>
                  <a:ext uri="{0D108BD9-81ED-4DB2-BD59-A6C34878D82A}">
                    <a16:rowId xmlns:a16="http://schemas.microsoft.com/office/drawing/2014/main" val="1908343672"/>
                  </a:ext>
                </a:extLst>
              </a:tr>
              <a:tr h="370840">
                <a:tc>
                  <a:txBody>
                    <a:bodyPr/>
                    <a:lstStyle/>
                    <a:p>
                      <a:pPr fontAlgn="t"/>
                      <a:r>
                        <a:rPr lang="en-US" sz="1400">
                          <a:effectLst/>
                        </a:rPr>
                        <a:t>Max Throughput per Disk</a:t>
                      </a:r>
                    </a:p>
                  </a:txBody>
                  <a:tcPr marL="152400" marR="152400" marT="114300" marB="114300"/>
                </a:tc>
                <a:tc>
                  <a:txBody>
                    <a:bodyPr/>
                    <a:lstStyle/>
                    <a:p>
                      <a:pPr fontAlgn="t"/>
                      <a:r>
                        <a:rPr lang="en-US" sz="1400">
                          <a:effectLst/>
                        </a:rPr>
                        <a:t>250 MB/s</a:t>
                      </a:r>
                    </a:p>
                  </a:txBody>
                  <a:tcPr marL="152400" marR="152400" marT="114300" marB="114300"/>
                </a:tc>
                <a:tc>
                  <a:txBody>
                    <a:bodyPr/>
                    <a:lstStyle/>
                    <a:p>
                      <a:pPr fontAlgn="t"/>
                      <a:r>
                        <a:rPr lang="en-US" sz="1400" dirty="0">
                          <a:effectLst/>
                        </a:rPr>
                        <a:t>60 MB/s</a:t>
                      </a:r>
                    </a:p>
                  </a:txBody>
                  <a:tcPr marL="152400" marR="152400" marT="114300" marB="114300"/>
                </a:tc>
                <a:extLst>
                  <a:ext uri="{0D108BD9-81ED-4DB2-BD59-A6C34878D82A}">
                    <a16:rowId xmlns:a16="http://schemas.microsoft.com/office/drawing/2014/main" val="2836120825"/>
                  </a:ext>
                </a:extLst>
              </a:tr>
              <a:tr h="370840">
                <a:tc>
                  <a:txBody>
                    <a:bodyPr/>
                    <a:lstStyle/>
                    <a:p>
                      <a:pPr fontAlgn="t"/>
                      <a:r>
                        <a:rPr lang="en-US" sz="1400">
                          <a:effectLst/>
                        </a:rPr>
                        <a:t>Max IOPS per Disk</a:t>
                      </a:r>
                    </a:p>
                  </a:txBody>
                  <a:tcPr marL="152400" marR="152400" marT="114300" marB="114300"/>
                </a:tc>
                <a:tc>
                  <a:txBody>
                    <a:bodyPr/>
                    <a:lstStyle/>
                    <a:p>
                      <a:pPr fontAlgn="t"/>
                      <a:r>
                        <a:rPr lang="en-US" sz="1400">
                          <a:effectLst/>
                        </a:rPr>
                        <a:t>7500 IOPS</a:t>
                      </a:r>
                    </a:p>
                  </a:txBody>
                  <a:tcPr marL="152400" marR="152400" marT="114300" marB="114300"/>
                </a:tc>
                <a:tc>
                  <a:txBody>
                    <a:bodyPr/>
                    <a:lstStyle/>
                    <a:p>
                      <a:pPr fontAlgn="t"/>
                      <a:r>
                        <a:rPr lang="en-US" sz="1400" dirty="0">
                          <a:effectLst/>
                        </a:rPr>
                        <a:t>500 IOPS</a:t>
                      </a:r>
                    </a:p>
                  </a:txBody>
                  <a:tcPr marL="152400" marR="152400" marT="114300" marB="114300"/>
                </a:tc>
                <a:extLst>
                  <a:ext uri="{0D108BD9-81ED-4DB2-BD59-A6C34878D82A}">
                    <a16:rowId xmlns:a16="http://schemas.microsoft.com/office/drawing/2014/main" val="4107314800"/>
                  </a:ext>
                </a:extLst>
              </a:tr>
            </a:tbl>
          </a:graphicData>
        </a:graphic>
      </p:graphicFrame>
    </p:spTree>
    <p:extLst>
      <p:ext uri="{BB962C8B-B14F-4D97-AF65-F5344CB8AC3E}">
        <p14:creationId xmlns:p14="http://schemas.microsoft.com/office/powerpoint/2010/main" val="3068310216"/>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07A14BA-BF2B-4DB4-8A4E-EFEC29CFB75E}"/>
              </a:ext>
            </a:extLst>
          </p:cNvPr>
          <p:cNvSpPr txBox="1">
            <a:spLocks/>
          </p:cNvSpPr>
          <p:nvPr/>
        </p:nvSpPr>
        <p:spPr>
          <a:xfrm>
            <a:off x="883" y="498"/>
            <a:ext cx="12435592" cy="1289219"/>
          </a:xfrm>
          <a:prstGeom prst="rect">
            <a:avLst/>
          </a:prstGeom>
          <a:solidFill>
            <a:schemeClr val="accent1"/>
          </a:solidFill>
          <a:effectLst/>
        </p:spPr>
        <p:txBody>
          <a:bodyPr vert="horz" wrap="square" lIns="146304" tIns="91440" rIns="146304" bIns="91440"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lang="en-US" spc="0" dirty="0">
                <a:ln/>
                <a:solidFill>
                  <a:srgbClr val="FFFFFF"/>
                </a:solidFill>
                <a:latin typeface="Segoe UI Light"/>
              </a:rPr>
              <a:t>Storage Account Cost Model</a:t>
            </a:r>
            <a:endParaRPr kumimoji="0" lang="en-US" sz="4800" i="0" u="none" strike="noStrike" kern="1200" cap="none" spc="0" normalizeH="0" baseline="0" noProof="0" dirty="0">
              <a:ln/>
              <a:solidFill>
                <a:srgbClr val="FFFFFF"/>
              </a:solidFill>
              <a:uLnTx/>
              <a:uFillTx/>
              <a:latin typeface="Segoe UI Light"/>
              <a:ea typeface="+mn-ea"/>
              <a:cs typeface="Segoe UI" pitchFamily="34" charset="0"/>
            </a:endParaRPr>
          </a:p>
        </p:txBody>
      </p:sp>
      <p:sp>
        <p:nvSpPr>
          <p:cNvPr id="3" name="TextBox 2">
            <a:extLst>
              <a:ext uri="{FF2B5EF4-FFF2-40B4-BE49-F238E27FC236}">
                <a16:creationId xmlns:a16="http://schemas.microsoft.com/office/drawing/2014/main" id="{FE3CD513-AD15-449F-BE00-34D4FF5E1744}"/>
              </a:ext>
            </a:extLst>
          </p:cNvPr>
          <p:cNvSpPr txBox="1"/>
          <p:nvPr/>
        </p:nvSpPr>
        <p:spPr>
          <a:xfrm>
            <a:off x="735048" y="1610964"/>
            <a:ext cx="11835925" cy="2120581"/>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400" b="1" dirty="0">
                <a:gradFill>
                  <a:gsLst>
                    <a:gs pos="2917">
                      <a:schemeClr val="tx1"/>
                    </a:gs>
                    <a:gs pos="30000">
                      <a:schemeClr val="tx1"/>
                    </a:gs>
                  </a:gsLst>
                  <a:lin ang="5400000" scaled="0"/>
                </a:gradFill>
                <a:latin typeface="+mj-lt"/>
              </a:rPr>
              <a:t>Cost Components:</a:t>
            </a:r>
          </a:p>
          <a:p>
            <a:pPr marL="809271" lvl="1" indent="-342900">
              <a:lnSpc>
                <a:spcPct val="90000"/>
              </a:lnSpc>
              <a:spcAft>
                <a:spcPts val="600"/>
              </a:spcAft>
              <a:buFont typeface="Arial" panose="020B0604020202020204" pitchFamily="34" charset="0"/>
              <a:buChar char="•"/>
            </a:pPr>
            <a:r>
              <a:rPr lang="en-US" sz="1600" b="1" u="sng" dirty="0">
                <a:gradFill>
                  <a:gsLst>
                    <a:gs pos="2917">
                      <a:schemeClr val="tx1"/>
                    </a:gs>
                    <a:gs pos="30000">
                      <a:schemeClr val="tx1"/>
                    </a:gs>
                  </a:gsLst>
                  <a:lin ang="5400000" scaled="0"/>
                </a:gradFill>
                <a:latin typeface="+mj-lt"/>
              </a:rPr>
              <a:t>Storage cost</a:t>
            </a:r>
            <a:r>
              <a:rPr lang="en-US" sz="1600" b="1" dirty="0">
                <a:gradFill>
                  <a:gsLst>
                    <a:gs pos="2917">
                      <a:schemeClr val="tx1"/>
                    </a:gs>
                    <a:gs pos="30000">
                      <a:schemeClr val="tx1"/>
                    </a:gs>
                  </a:gsLst>
                  <a:lin ang="5400000" scaled="0"/>
                </a:gradFill>
                <a:latin typeface="+mj-lt"/>
              </a:rPr>
              <a:t>:  </a:t>
            </a:r>
            <a:r>
              <a:rPr lang="en-US" sz="1600" dirty="0">
                <a:gradFill>
                  <a:gsLst>
                    <a:gs pos="2917">
                      <a:schemeClr val="tx1"/>
                    </a:gs>
                    <a:gs pos="30000">
                      <a:schemeClr val="tx1"/>
                    </a:gs>
                  </a:gsLst>
                  <a:lin ang="5400000" scaled="0"/>
                </a:gradFill>
                <a:latin typeface="+mj-lt"/>
              </a:rPr>
              <a:t>the cost of the provisioned data</a:t>
            </a:r>
          </a:p>
          <a:p>
            <a:pPr marL="809271" lvl="1" indent="-342900">
              <a:lnSpc>
                <a:spcPct val="90000"/>
              </a:lnSpc>
              <a:spcAft>
                <a:spcPts val="600"/>
              </a:spcAft>
              <a:buFont typeface="Arial" panose="020B0604020202020204" pitchFamily="34" charset="0"/>
              <a:buChar char="•"/>
            </a:pPr>
            <a:r>
              <a:rPr lang="en-US" sz="1600" b="1" u="sng" dirty="0">
                <a:gradFill>
                  <a:gsLst>
                    <a:gs pos="2917">
                      <a:schemeClr val="tx1"/>
                    </a:gs>
                    <a:gs pos="30000">
                      <a:schemeClr val="tx1"/>
                    </a:gs>
                  </a:gsLst>
                  <a:lin ang="5400000" scaled="0"/>
                </a:gradFill>
                <a:latin typeface="+mj-lt"/>
              </a:rPr>
              <a:t>Data access cost</a:t>
            </a:r>
            <a:r>
              <a:rPr lang="en-US" sz="1600" b="1" dirty="0">
                <a:gradFill>
                  <a:gsLst>
                    <a:gs pos="2917">
                      <a:schemeClr val="tx1"/>
                    </a:gs>
                    <a:gs pos="30000">
                      <a:schemeClr val="tx1"/>
                    </a:gs>
                  </a:gsLst>
                  <a:lin ang="5400000" scaled="0"/>
                </a:gradFill>
                <a:latin typeface="+mj-lt"/>
              </a:rPr>
              <a:t>:  </a:t>
            </a:r>
            <a:r>
              <a:rPr lang="en-US" sz="1600" dirty="0">
                <a:gradFill>
                  <a:gsLst>
                    <a:gs pos="2917">
                      <a:schemeClr val="tx1"/>
                    </a:gs>
                    <a:gs pos="30000">
                      <a:schemeClr val="tx1"/>
                    </a:gs>
                  </a:gsLst>
                  <a:lin ang="5400000" scaled="0"/>
                </a:gradFill>
                <a:latin typeface="+mj-lt"/>
              </a:rPr>
              <a:t>data retrieval when changing access storage tier from cool to hot</a:t>
            </a:r>
          </a:p>
          <a:p>
            <a:pPr marL="809271" lvl="1" indent="-342900">
              <a:lnSpc>
                <a:spcPct val="90000"/>
              </a:lnSpc>
              <a:spcAft>
                <a:spcPts val="600"/>
              </a:spcAft>
              <a:buFont typeface="Arial" panose="020B0604020202020204" pitchFamily="34" charset="0"/>
              <a:buChar char="•"/>
            </a:pPr>
            <a:r>
              <a:rPr lang="en-US" sz="1600" b="1" u="sng" dirty="0">
                <a:gradFill>
                  <a:gsLst>
                    <a:gs pos="2917">
                      <a:schemeClr val="tx1"/>
                    </a:gs>
                    <a:gs pos="30000">
                      <a:schemeClr val="tx1"/>
                    </a:gs>
                  </a:gsLst>
                  <a:lin ang="5400000" scaled="0"/>
                </a:gradFill>
                <a:latin typeface="+mj-lt"/>
              </a:rPr>
              <a:t>Transaction costs</a:t>
            </a:r>
            <a:r>
              <a:rPr lang="en-US" sz="1600" b="1" dirty="0">
                <a:gradFill>
                  <a:gsLst>
                    <a:gs pos="2917">
                      <a:schemeClr val="tx1"/>
                    </a:gs>
                    <a:gs pos="30000">
                      <a:schemeClr val="tx1"/>
                    </a:gs>
                  </a:gsLst>
                  <a:lin ang="5400000" scaled="0"/>
                </a:gradFill>
                <a:latin typeface="+mj-lt"/>
              </a:rPr>
              <a:t>:  </a:t>
            </a:r>
            <a:r>
              <a:rPr lang="en-US" sz="1600" dirty="0">
                <a:gradFill>
                  <a:gsLst>
                    <a:gs pos="2917">
                      <a:schemeClr val="tx1"/>
                    </a:gs>
                    <a:gs pos="30000">
                      <a:schemeClr val="tx1"/>
                    </a:gs>
                  </a:gsLst>
                  <a:lin ang="5400000" scaled="0"/>
                </a:gradFill>
                <a:latin typeface="+mj-lt"/>
              </a:rPr>
              <a:t>read, write, list, and create container operations</a:t>
            </a:r>
          </a:p>
          <a:p>
            <a:pPr marL="809271" lvl="1" indent="-342900">
              <a:lnSpc>
                <a:spcPct val="90000"/>
              </a:lnSpc>
              <a:spcAft>
                <a:spcPts val="600"/>
              </a:spcAft>
              <a:buFont typeface="Arial" panose="020B0604020202020204" pitchFamily="34" charset="0"/>
              <a:buChar char="•"/>
            </a:pPr>
            <a:r>
              <a:rPr lang="en-US" sz="1600" b="1" u="sng" dirty="0">
                <a:gradFill>
                  <a:gsLst>
                    <a:gs pos="2917">
                      <a:schemeClr val="tx1"/>
                    </a:gs>
                    <a:gs pos="30000">
                      <a:schemeClr val="tx1"/>
                    </a:gs>
                  </a:gsLst>
                  <a:lin ang="5400000" scaled="0"/>
                </a:gradFill>
                <a:latin typeface="+mj-lt"/>
              </a:rPr>
              <a:t>Geo-replication data transfer costs</a:t>
            </a:r>
            <a:r>
              <a:rPr lang="en-US" sz="1600" b="1" dirty="0">
                <a:gradFill>
                  <a:gsLst>
                    <a:gs pos="2917">
                      <a:schemeClr val="tx1"/>
                    </a:gs>
                    <a:gs pos="30000">
                      <a:schemeClr val="tx1"/>
                    </a:gs>
                  </a:gsLst>
                  <a:lin ang="5400000" scaled="0"/>
                </a:gradFill>
                <a:latin typeface="+mj-lt"/>
              </a:rPr>
              <a:t>:  </a:t>
            </a:r>
            <a:r>
              <a:rPr lang="en-US" sz="1600" dirty="0">
                <a:gradFill>
                  <a:gsLst>
                    <a:gs pos="2917">
                      <a:schemeClr val="tx1"/>
                    </a:gs>
                    <a:gs pos="30000">
                      <a:schemeClr val="tx1"/>
                    </a:gs>
                  </a:gsLst>
                  <a:lin ang="5400000" scaled="0"/>
                </a:gradFill>
                <a:latin typeface="+mj-lt"/>
              </a:rPr>
              <a:t>data leaving an Azure region via built-in replication features</a:t>
            </a:r>
          </a:p>
          <a:p>
            <a:pPr marL="809271" lvl="1" indent="-342900">
              <a:lnSpc>
                <a:spcPct val="90000"/>
              </a:lnSpc>
              <a:spcAft>
                <a:spcPts val="600"/>
              </a:spcAft>
              <a:buFont typeface="Arial" panose="020B0604020202020204" pitchFamily="34" charset="0"/>
              <a:buChar char="•"/>
            </a:pPr>
            <a:r>
              <a:rPr lang="en-US" sz="1600" b="1" u="sng" dirty="0">
                <a:gradFill>
                  <a:gsLst>
                    <a:gs pos="2917">
                      <a:schemeClr val="tx1"/>
                    </a:gs>
                    <a:gs pos="30000">
                      <a:schemeClr val="tx1"/>
                    </a:gs>
                  </a:gsLst>
                  <a:lin ang="5400000" scaled="0"/>
                </a:gradFill>
                <a:latin typeface="+mj-lt"/>
              </a:rPr>
              <a:t>Outbound data transfer</a:t>
            </a:r>
            <a:r>
              <a:rPr lang="en-US" sz="1600" b="1" dirty="0">
                <a:gradFill>
                  <a:gsLst>
                    <a:gs pos="2917">
                      <a:schemeClr val="tx1"/>
                    </a:gs>
                    <a:gs pos="30000">
                      <a:schemeClr val="tx1"/>
                    </a:gs>
                  </a:gsLst>
                  <a:lin ang="5400000" scaled="0"/>
                </a:gradFill>
                <a:latin typeface="+mj-lt"/>
              </a:rPr>
              <a:t>:  </a:t>
            </a:r>
            <a:r>
              <a:rPr lang="en-US" sz="1600" dirty="0">
                <a:gradFill>
                  <a:gsLst>
                    <a:gs pos="2917">
                      <a:schemeClr val="tx1"/>
                    </a:gs>
                    <a:gs pos="30000">
                      <a:schemeClr val="tx1"/>
                    </a:gs>
                  </a:gsLst>
                  <a:lin ang="5400000" scaled="0"/>
                </a:gradFill>
                <a:latin typeface="+mj-lt"/>
              </a:rPr>
              <a:t>data leaving an Azure region for any use other than built-in replication features</a:t>
            </a:r>
          </a:p>
        </p:txBody>
      </p:sp>
      <p:graphicFrame>
        <p:nvGraphicFramePr>
          <p:cNvPr id="2" name="Table 1">
            <a:extLst>
              <a:ext uri="{FF2B5EF4-FFF2-40B4-BE49-F238E27FC236}">
                <a16:creationId xmlns:a16="http://schemas.microsoft.com/office/drawing/2014/main" id="{9447EC48-DAB3-454B-81DA-28ABAC8F7B9A}"/>
              </a:ext>
            </a:extLst>
          </p:cNvPr>
          <p:cNvGraphicFramePr>
            <a:graphicFrameLocks noGrp="1"/>
          </p:cNvGraphicFramePr>
          <p:nvPr>
            <p:extLst>
              <p:ext uri="{D42A27DB-BD31-4B8C-83A1-F6EECF244321}">
                <p14:modId xmlns:p14="http://schemas.microsoft.com/office/powerpoint/2010/main" val="388361180"/>
              </p:ext>
            </p:extLst>
          </p:nvPr>
        </p:nvGraphicFramePr>
        <p:xfrm>
          <a:off x="1257403" y="3787709"/>
          <a:ext cx="9921668" cy="3062739"/>
        </p:xfrm>
        <a:graphic>
          <a:graphicData uri="http://schemas.openxmlformats.org/drawingml/2006/table">
            <a:tbl>
              <a:tblPr firstRow="1" firstCol="1" bandRow="1">
                <a:tableStyleId>{5C22544A-7EE6-4342-B048-85BDC9FD1C3A}</a:tableStyleId>
              </a:tblPr>
              <a:tblGrid>
                <a:gridCol w="2480417">
                  <a:extLst>
                    <a:ext uri="{9D8B030D-6E8A-4147-A177-3AD203B41FA5}">
                      <a16:colId xmlns:a16="http://schemas.microsoft.com/office/drawing/2014/main" val="877178648"/>
                    </a:ext>
                  </a:extLst>
                </a:gridCol>
                <a:gridCol w="2480417">
                  <a:extLst>
                    <a:ext uri="{9D8B030D-6E8A-4147-A177-3AD203B41FA5}">
                      <a16:colId xmlns:a16="http://schemas.microsoft.com/office/drawing/2014/main" val="1046192834"/>
                    </a:ext>
                  </a:extLst>
                </a:gridCol>
                <a:gridCol w="2480417">
                  <a:extLst>
                    <a:ext uri="{9D8B030D-6E8A-4147-A177-3AD203B41FA5}">
                      <a16:colId xmlns:a16="http://schemas.microsoft.com/office/drawing/2014/main" val="1419607448"/>
                    </a:ext>
                  </a:extLst>
                </a:gridCol>
                <a:gridCol w="2480417">
                  <a:extLst>
                    <a:ext uri="{9D8B030D-6E8A-4147-A177-3AD203B41FA5}">
                      <a16:colId xmlns:a16="http://schemas.microsoft.com/office/drawing/2014/main" val="2024024444"/>
                    </a:ext>
                  </a:extLst>
                </a:gridCol>
              </a:tblGrid>
              <a:tr h="339333">
                <a:tc>
                  <a:txBody>
                    <a:bodyPr/>
                    <a:lstStyle/>
                    <a:p>
                      <a:pPr algn="l" fontAlgn="b"/>
                      <a:endParaRPr lang="en-US" sz="1200" b="0" dirty="0">
                        <a:effectLst/>
                        <a:latin typeface="segoe-ui_semibold"/>
                      </a:endParaRPr>
                    </a:p>
                  </a:txBody>
                  <a:tcPr marL="45720" marR="45720" anchor="b"/>
                </a:tc>
                <a:tc>
                  <a:txBody>
                    <a:bodyPr/>
                    <a:lstStyle/>
                    <a:p>
                      <a:pPr algn="l" fontAlgn="b"/>
                      <a:r>
                        <a:rPr lang="en-US" sz="1200" b="1">
                          <a:effectLst/>
                          <a:latin typeface="segoe-ui_bold"/>
                        </a:rPr>
                        <a:t>Hot storage tier</a:t>
                      </a:r>
                      <a:endParaRPr lang="en-US" sz="1200" b="0">
                        <a:effectLst/>
                        <a:latin typeface="segoe-ui_semibold"/>
                      </a:endParaRPr>
                    </a:p>
                  </a:txBody>
                  <a:tcPr marL="45720" marR="45720" anchor="b"/>
                </a:tc>
                <a:tc>
                  <a:txBody>
                    <a:bodyPr/>
                    <a:lstStyle/>
                    <a:p>
                      <a:pPr algn="l" fontAlgn="b"/>
                      <a:r>
                        <a:rPr lang="en-US" sz="1200" b="1">
                          <a:effectLst/>
                          <a:latin typeface="segoe-ui_bold"/>
                        </a:rPr>
                        <a:t>Cool storage tier</a:t>
                      </a:r>
                      <a:endParaRPr lang="en-US" sz="1200" b="0">
                        <a:effectLst/>
                        <a:latin typeface="segoe-ui_semibold"/>
                      </a:endParaRPr>
                    </a:p>
                  </a:txBody>
                  <a:tcPr marL="45720" marR="45720" anchor="b"/>
                </a:tc>
                <a:tc>
                  <a:txBody>
                    <a:bodyPr/>
                    <a:lstStyle/>
                    <a:p>
                      <a:pPr algn="l" fontAlgn="b"/>
                      <a:r>
                        <a:rPr lang="en-US" sz="1200" b="1">
                          <a:effectLst/>
                          <a:latin typeface="segoe-ui_bold"/>
                        </a:rPr>
                        <a:t>Archive storage tier</a:t>
                      </a:r>
                      <a:endParaRPr lang="en-US" sz="1200" b="0">
                        <a:effectLst/>
                        <a:latin typeface="segoe-ui_semibold"/>
                      </a:endParaRPr>
                    </a:p>
                  </a:txBody>
                  <a:tcPr marL="45720" marR="45720" anchor="b"/>
                </a:tc>
                <a:extLst>
                  <a:ext uri="{0D108BD9-81ED-4DB2-BD59-A6C34878D82A}">
                    <a16:rowId xmlns:a16="http://schemas.microsoft.com/office/drawing/2014/main" val="1092028571"/>
                  </a:ext>
                </a:extLst>
              </a:tr>
              <a:tr h="298202">
                <a:tc>
                  <a:txBody>
                    <a:bodyPr/>
                    <a:lstStyle/>
                    <a:p>
                      <a:pPr fontAlgn="t"/>
                      <a:r>
                        <a:rPr lang="en-US" sz="1200" b="1">
                          <a:solidFill>
                            <a:schemeClr val="bg1"/>
                          </a:solidFill>
                          <a:effectLst/>
                          <a:latin typeface="segoe-ui_bold"/>
                        </a:rPr>
                        <a:t>Availability</a:t>
                      </a:r>
                      <a:endParaRPr lang="en-US" sz="1200">
                        <a:solidFill>
                          <a:schemeClr val="bg1"/>
                        </a:solidFill>
                        <a:effectLst/>
                      </a:endParaRPr>
                    </a:p>
                  </a:txBody>
                  <a:tcPr marL="45720" marR="45720"/>
                </a:tc>
                <a:tc>
                  <a:txBody>
                    <a:bodyPr/>
                    <a:lstStyle/>
                    <a:p>
                      <a:pPr fontAlgn="t"/>
                      <a:r>
                        <a:rPr lang="en-US" sz="1200" dirty="0">
                          <a:effectLst/>
                        </a:rPr>
                        <a:t>99.9%</a:t>
                      </a:r>
                    </a:p>
                  </a:txBody>
                  <a:tcPr marL="45720" marR="45720"/>
                </a:tc>
                <a:tc>
                  <a:txBody>
                    <a:bodyPr/>
                    <a:lstStyle/>
                    <a:p>
                      <a:pPr fontAlgn="t"/>
                      <a:r>
                        <a:rPr lang="en-US" sz="1200">
                          <a:effectLst/>
                        </a:rPr>
                        <a:t>99%</a:t>
                      </a:r>
                    </a:p>
                  </a:txBody>
                  <a:tcPr marL="45720" marR="45720"/>
                </a:tc>
                <a:tc>
                  <a:txBody>
                    <a:bodyPr/>
                    <a:lstStyle/>
                    <a:p>
                      <a:pPr fontAlgn="t"/>
                      <a:r>
                        <a:rPr lang="en-US" sz="1200">
                          <a:effectLst/>
                        </a:rPr>
                        <a:t>N/A</a:t>
                      </a:r>
                    </a:p>
                  </a:txBody>
                  <a:tcPr marL="45720" marR="45720"/>
                </a:tc>
                <a:extLst>
                  <a:ext uri="{0D108BD9-81ED-4DB2-BD59-A6C34878D82A}">
                    <a16:rowId xmlns:a16="http://schemas.microsoft.com/office/drawing/2014/main" val="4073906735"/>
                  </a:ext>
                </a:extLst>
              </a:tr>
              <a:tr h="442161">
                <a:tc>
                  <a:txBody>
                    <a:bodyPr/>
                    <a:lstStyle/>
                    <a:p>
                      <a:pPr fontAlgn="t"/>
                      <a:r>
                        <a:rPr lang="en-US" sz="1200" b="1">
                          <a:solidFill>
                            <a:schemeClr val="bg1"/>
                          </a:solidFill>
                          <a:effectLst/>
                          <a:latin typeface="segoe-ui_bold"/>
                        </a:rPr>
                        <a:t>Availability</a:t>
                      </a:r>
                      <a:r>
                        <a:rPr lang="en-US" sz="1200">
                          <a:solidFill>
                            <a:schemeClr val="bg1"/>
                          </a:solidFill>
                          <a:effectLst/>
                        </a:rPr>
                        <a:t> </a:t>
                      </a:r>
                      <a:br>
                        <a:rPr lang="en-US" sz="1200">
                          <a:solidFill>
                            <a:schemeClr val="bg1"/>
                          </a:solidFill>
                          <a:effectLst/>
                        </a:rPr>
                      </a:br>
                      <a:r>
                        <a:rPr lang="en-US" sz="1200" b="1">
                          <a:solidFill>
                            <a:schemeClr val="bg1"/>
                          </a:solidFill>
                          <a:effectLst/>
                          <a:latin typeface="segoe-ui_bold"/>
                        </a:rPr>
                        <a:t>(RA-GRS reads)</a:t>
                      </a:r>
                      <a:endParaRPr lang="en-US" sz="1200">
                        <a:solidFill>
                          <a:schemeClr val="bg1"/>
                        </a:solidFill>
                        <a:effectLst/>
                      </a:endParaRPr>
                    </a:p>
                  </a:txBody>
                  <a:tcPr marL="45720" marR="45720"/>
                </a:tc>
                <a:tc>
                  <a:txBody>
                    <a:bodyPr/>
                    <a:lstStyle/>
                    <a:p>
                      <a:pPr fontAlgn="t"/>
                      <a:r>
                        <a:rPr lang="en-US" sz="1200">
                          <a:effectLst/>
                        </a:rPr>
                        <a:t>99.99%</a:t>
                      </a:r>
                    </a:p>
                  </a:txBody>
                  <a:tcPr marL="45720" marR="45720"/>
                </a:tc>
                <a:tc>
                  <a:txBody>
                    <a:bodyPr/>
                    <a:lstStyle/>
                    <a:p>
                      <a:pPr fontAlgn="t"/>
                      <a:r>
                        <a:rPr lang="en-US" sz="1200">
                          <a:effectLst/>
                        </a:rPr>
                        <a:t>99.9%</a:t>
                      </a:r>
                    </a:p>
                  </a:txBody>
                  <a:tcPr marL="45720" marR="45720"/>
                </a:tc>
                <a:tc>
                  <a:txBody>
                    <a:bodyPr/>
                    <a:lstStyle/>
                    <a:p>
                      <a:pPr fontAlgn="t"/>
                      <a:r>
                        <a:rPr lang="en-US" sz="1200">
                          <a:effectLst/>
                        </a:rPr>
                        <a:t>N/A</a:t>
                      </a:r>
                    </a:p>
                  </a:txBody>
                  <a:tcPr marL="45720" marR="45720"/>
                </a:tc>
                <a:extLst>
                  <a:ext uri="{0D108BD9-81ED-4DB2-BD59-A6C34878D82A}">
                    <a16:rowId xmlns:a16="http://schemas.microsoft.com/office/drawing/2014/main" val="2250888711"/>
                  </a:ext>
                </a:extLst>
              </a:tr>
              <a:tr h="442161">
                <a:tc>
                  <a:txBody>
                    <a:bodyPr/>
                    <a:lstStyle/>
                    <a:p>
                      <a:pPr fontAlgn="t"/>
                      <a:r>
                        <a:rPr lang="en-US" sz="1200" b="1">
                          <a:solidFill>
                            <a:schemeClr val="bg1"/>
                          </a:solidFill>
                          <a:effectLst/>
                          <a:latin typeface="segoe-ui_bold"/>
                        </a:rPr>
                        <a:t>Usage charges</a:t>
                      </a:r>
                      <a:endParaRPr lang="en-US" sz="1200">
                        <a:solidFill>
                          <a:schemeClr val="bg1"/>
                        </a:solidFill>
                        <a:effectLst/>
                      </a:endParaRPr>
                    </a:p>
                  </a:txBody>
                  <a:tcPr marL="45720" marR="45720"/>
                </a:tc>
                <a:tc>
                  <a:txBody>
                    <a:bodyPr/>
                    <a:lstStyle/>
                    <a:p>
                      <a:pPr fontAlgn="t"/>
                      <a:r>
                        <a:rPr lang="en-US" sz="1200">
                          <a:effectLst/>
                        </a:rPr>
                        <a:t>Higher storage costs, lower access and transaction costs</a:t>
                      </a:r>
                    </a:p>
                  </a:txBody>
                  <a:tcPr marL="45720" marR="45720"/>
                </a:tc>
                <a:tc>
                  <a:txBody>
                    <a:bodyPr/>
                    <a:lstStyle/>
                    <a:p>
                      <a:pPr fontAlgn="t"/>
                      <a:r>
                        <a:rPr lang="en-US" sz="1200">
                          <a:effectLst/>
                        </a:rPr>
                        <a:t>Lower storage costs, higher access and transaction costs</a:t>
                      </a:r>
                    </a:p>
                  </a:txBody>
                  <a:tcPr marL="45720" marR="45720"/>
                </a:tc>
                <a:tc>
                  <a:txBody>
                    <a:bodyPr/>
                    <a:lstStyle/>
                    <a:p>
                      <a:pPr fontAlgn="t"/>
                      <a:r>
                        <a:rPr lang="en-US" sz="1200">
                          <a:effectLst/>
                        </a:rPr>
                        <a:t>Lowest storage costs, highest access and transaction costs</a:t>
                      </a:r>
                    </a:p>
                  </a:txBody>
                  <a:tcPr marL="45720" marR="45720"/>
                </a:tc>
                <a:extLst>
                  <a:ext uri="{0D108BD9-81ED-4DB2-BD59-A6C34878D82A}">
                    <a16:rowId xmlns:a16="http://schemas.microsoft.com/office/drawing/2014/main" val="3335850314"/>
                  </a:ext>
                </a:extLst>
              </a:tr>
              <a:tr h="298202">
                <a:tc>
                  <a:txBody>
                    <a:bodyPr/>
                    <a:lstStyle/>
                    <a:p>
                      <a:pPr fontAlgn="t"/>
                      <a:r>
                        <a:rPr lang="en-US" sz="1200" b="1">
                          <a:solidFill>
                            <a:schemeClr val="bg1"/>
                          </a:solidFill>
                          <a:effectLst/>
                          <a:latin typeface="segoe-ui_bold"/>
                        </a:rPr>
                        <a:t>Minimum object size</a:t>
                      </a:r>
                      <a:endParaRPr lang="en-US" sz="1200">
                        <a:solidFill>
                          <a:schemeClr val="bg1"/>
                        </a:solidFill>
                        <a:effectLst/>
                      </a:endParaRPr>
                    </a:p>
                  </a:txBody>
                  <a:tcPr marL="45720" marR="45720"/>
                </a:tc>
                <a:tc>
                  <a:txBody>
                    <a:bodyPr/>
                    <a:lstStyle/>
                    <a:p>
                      <a:pPr fontAlgn="t"/>
                      <a:r>
                        <a:rPr lang="en-US" sz="1200">
                          <a:effectLst/>
                        </a:rPr>
                        <a:t>N/A</a:t>
                      </a:r>
                    </a:p>
                  </a:txBody>
                  <a:tcPr marL="45720" marR="45720"/>
                </a:tc>
                <a:tc>
                  <a:txBody>
                    <a:bodyPr/>
                    <a:lstStyle/>
                    <a:p>
                      <a:pPr fontAlgn="t"/>
                      <a:r>
                        <a:rPr lang="en-US" sz="1200">
                          <a:effectLst/>
                        </a:rPr>
                        <a:t>N/A</a:t>
                      </a:r>
                    </a:p>
                  </a:txBody>
                  <a:tcPr marL="45720" marR="45720"/>
                </a:tc>
                <a:tc>
                  <a:txBody>
                    <a:bodyPr/>
                    <a:lstStyle/>
                    <a:p>
                      <a:pPr fontAlgn="t"/>
                      <a:r>
                        <a:rPr lang="en-US" sz="1200">
                          <a:effectLst/>
                        </a:rPr>
                        <a:t>N/A</a:t>
                      </a:r>
                    </a:p>
                  </a:txBody>
                  <a:tcPr marL="45720" marR="45720"/>
                </a:tc>
                <a:extLst>
                  <a:ext uri="{0D108BD9-81ED-4DB2-BD59-A6C34878D82A}">
                    <a16:rowId xmlns:a16="http://schemas.microsoft.com/office/drawing/2014/main" val="1844422950"/>
                  </a:ext>
                </a:extLst>
              </a:tr>
              <a:tr h="298202">
                <a:tc>
                  <a:txBody>
                    <a:bodyPr/>
                    <a:lstStyle/>
                    <a:p>
                      <a:pPr fontAlgn="t"/>
                      <a:r>
                        <a:rPr lang="en-US" sz="1200" b="1">
                          <a:solidFill>
                            <a:schemeClr val="bg1"/>
                          </a:solidFill>
                          <a:effectLst/>
                          <a:latin typeface="segoe-ui_bold"/>
                        </a:rPr>
                        <a:t>Minimum storage duration</a:t>
                      </a:r>
                      <a:endParaRPr lang="en-US" sz="1200">
                        <a:solidFill>
                          <a:schemeClr val="bg1"/>
                        </a:solidFill>
                        <a:effectLst/>
                      </a:endParaRPr>
                    </a:p>
                  </a:txBody>
                  <a:tcPr marL="45720" marR="45720"/>
                </a:tc>
                <a:tc>
                  <a:txBody>
                    <a:bodyPr/>
                    <a:lstStyle/>
                    <a:p>
                      <a:pPr fontAlgn="t"/>
                      <a:r>
                        <a:rPr lang="en-US" sz="1200">
                          <a:effectLst/>
                        </a:rPr>
                        <a:t>N/A</a:t>
                      </a:r>
                    </a:p>
                  </a:txBody>
                  <a:tcPr marL="45720" marR="45720"/>
                </a:tc>
                <a:tc>
                  <a:txBody>
                    <a:bodyPr/>
                    <a:lstStyle/>
                    <a:p>
                      <a:pPr fontAlgn="t"/>
                      <a:r>
                        <a:rPr lang="en-US" sz="1200">
                          <a:effectLst/>
                        </a:rPr>
                        <a:t>30 days (GPv2 only)</a:t>
                      </a:r>
                    </a:p>
                  </a:txBody>
                  <a:tcPr marL="45720" marR="45720"/>
                </a:tc>
                <a:tc>
                  <a:txBody>
                    <a:bodyPr/>
                    <a:lstStyle/>
                    <a:p>
                      <a:pPr fontAlgn="t"/>
                      <a:r>
                        <a:rPr lang="en-US" sz="1200">
                          <a:effectLst/>
                        </a:rPr>
                        <a:t>180 days</a:t>
                      </a:r>
                    </a:p>
                  </a:txBody>
                  <a:tcPr marL="45720" marR="45720"/>
                </a:tc>
                <a:extLst>
                  <a:ext uri="{0D108BD9-81ED-4DB2-BD59-A6C34878D82A}">
                    <a16:rowId xmlns:a16="http://schemas.microsoft.com/office/drawing/2014/main" val="3558688641"/>
                  </a:ext>
                </a:extLst>
              </a:tr>
              <a:tr h="442161">
                <a:tc>
                  <a:txBody>
                    <a:bodyPr/>
                    <a:lstStyle/>
                    <a:p>
                      <a:pPr fontAlgn="t"/>
                      <a:r>
                        <a:rPr lang="en-US" sz="1200" b="1">
                          <a:solidFill>
                            <a:schemeClr val="bg1"/>
                          </a:solidFill>
                          <a:effectLst/>
                          <a:highlight>
                            <a:srgbClr val="FFFF00"/>
                          </a:highlight>
                          <a:latin typeface="segoe-ui_bold"/>
                        </a:rPr>
                        <a:t>Latency</a:t>
                      </a:r>
                      <a:r>
                        <a:rPr lang="en-US" sz="1200">
                          <a:solidFill>
                            <a:schemeClr val="bg1"/>
                          </a:solidFill>
                          <a:effectLst/>
                          <a:highlight>
                            <a:srgbClr val="FFFF00"/>
                          </a:highlight>
                        </a:rPr>
                        <a:t> </a:t>
                      </a:r>
                      <a:br>
                        <a:rPr lang="en-US" sz="1200">
                          <a:solidFill>
                            <a:schemeClr val="bg1"/>
                          </a:solidFill>
                          <a:effectLst/>
                          <a:highlight>
                            <a:srgbClr val="FFFF00"/>
                          </a:highlight>
                        </a:rPr>
                      </a:br>
                      <a:r>
                        <a:rPr lang="en-US" sz="1200" b="1">
                          <a:solidFill>
                            <a:schemeClr val="bg1"/>
                          </a:solidFill>
                          <a:effectLst/>
                          <a:highlight>
                            <a:srgbClr val="FFFF00"/>
                          </a:highlight>
                          <a:latin typeface="segoe-ui_bold"/>
                        </a:rPr>
                        <a:t>(Time to first byte)</a:t>
                      </a:r>
                      <a:endParaRPr lang="en-US" sz="1200">
                        <a:solidFill>
                          <a:schemeClr val="bg1"/>
                        </a:solidFill>
                        <a:effectLst/>
                        <a:highlight>
                          <a:srgbClr val="FFFF00"/>
                        </a:highlight>
                      </a:endParaRPr>
                    </a:p>
                  </a:txBody>
                  <a:tcPr marL="45720" marR="45720"/>
                </a:tc>
                <a:tc>
                  <a:txBody>
                    <a:bodyPr/>
                    <a:lstStyle/>
                    <a:p>
                      <a:pPr fontAlgn="t"/>
                      <a:r>
                        <a:rPr lang="en-US" sz="1200">
                          <a:effectLst/>
                          <a:highlight>
                            <a:srgbClr val="FFFF00"/>
                          </a:highlight>
                        </a:rPr>
                        <a:t>milliseconds</a:t>
                      </a:r>
                    </a:p>
                  </a:txBody>
                  <a:tcPr marL="45720" marR="45720"/>
                </a:tc>
                <a:tc>
                  <a:txBody>
                    <a:bodyPr/>
                    <a:lstStyle/>
                    <a:p>
                      <a:pPr fontAlgn="t"/>
                      <a:r>
                        <a:rPr lang="en-US" sz="1200">
                          <a:effectLst/>
                          <a:highlight>
                            <a:srgbClr val="FFFF00"/>
                          </a:highlight>
                        </a:rPr>
                        <a:t>milliseconds</a:t>
                      </a:r>
                    </a:p>
                  </a:txBody>
                  <a:tcPr marL="45720" marR="45720"/>
                </a:tc>
                <a:tc>
                  <a:txBody>
                    <a:bodyPr/>
                    <a:lstStyle/>
                    <a:p>
                      <a:pPr fontAlgn="t"/>
                      <a:r>
                        <a:rPr lang="en-US" sz="1200" dirty="0">
                          <a:effectLst/>
                          <a:highlight>
                            <a:srgbClr val="FFFF00"/>
                          </a:highlight>
                        </a:rPr>
                        <a:t>&lt; 15 </a:t>
                      </a:r>
                      <a:r>
                        <a:rPr lang="en-US" sz="1200" dirty="0" err="1">
                          <a:effectLst/>
                          <a:highlight>
                            <a:srgbClr val="FFFF00"/>
                          </a:highlight>
                        </a:rPr>
                        <a:t>hrs</a:t>
                      </a:r>
                      <a:endParaRPr lang="en-US" sz="1200" dirty="0">
                        <a:effectLst/>
                        <a:highlight>
                          <a:srgbClr val="FFFF00"/>
                        </a:highlight>
                      </a:endParaRPr>
                    </a:p>
                  </a:txBody>
                  <a:tcPr marL="45720" marR="45720"/>
                </a:tc>
                <a:extLst>
                  <a:ext uri="{0D108BD9-81ED-4DB2-BD59-A6C34878D82A}">
                    <a16:rowId xmlns:a16="http://schemas.microsoft.com/office/drawing/2014/main" val="1230641116"/>
                  </a:ext>
                </a:extLst>
              </a:tr>
              <a:tr h="442161">
                <a:tc>
                  <a:txBody>
                    <a:bodyPr/>
                    <a:lstStyle/>
                    <a:p>
                      <a:pPr fontAlgn="t"/>
                      <a:r>
                        <a:rPr lang="en-US" sz="1200" b="1" dirty="0">
                          <a:solidFill>
                            <a:schemeClr val="bg1"/>
                          </a:solidFill>
                          <a:effectLst/>
                          <a:latin typeface="segoe-ui_bold"/>
                        </a:rPr>
                        <a:t>Scalability and performance targets</a:t>
                      </a:r>
                      <a:endParaRPr lang="en-US" sz="1200" dirty="0">
                        <a:solidFill>
                          <a:schemeClr val="bg1"/>
                        </a:solidFill>
                        <a:effectLst/>
                      </a:endParaRPr>
                    </a:p>
                  </a:txBody>
                  <a:tcPr marL="45720" marR="45720"/>
                </a:tc>
                <a:tc>
                  <a:txBody>
                    <a:bodyPr/>
                    <a:lstStyle/>
                    <a:p>
                      <a:pPr fontAlgn="t"/>
                      <a:r>
                        <a:rPr lang="en-US" sz="1200">
                          <a:effectLst/>
                        </a:rPr>
                        <a:t>Same as general-purpose storage accounts</a:t>
                      </a:r>
                    </a:p>
                  </a:txBody>
                  <a:tcPr marL="45720" marR="45720"/>
                </a:tc>
                <a:tc>
                  <a:txBody>
                    <a:bodyPr/>
                    <a:lstStyle/>
                    <a:p>
                      <a:pPr fontAlgn="t"/>
                      <a:r>
                        <a:rPr lang="en-US" sz="1200">
                          <a:effectLst/>
                        </a:rPr>
                        <a:t>Same as general-purpose storage accounts</a:t>
                      </a:r>
                    </a:p>
                  </a:txBody>
                  <a:tcPr marL="45720" marR="45720"/>
                </a:tc>
                <a:tc>
                  <a:txBody>
                    <a:bodyPr/>
                    <a:lstStyle/>
                    <a:p>
                      <a:pPr fontAlgn="t"/>
                      <a:r>
                        <a:rPr lang="en-US" sz="1200" dirty="0">
                          <a:effectLst/>
                        </a:rPr>
                        <a:t>Same as general-purpose storage accounts</a:t>
                      </a:r>
                    </a:p>
                  </a:txBody>
                  <a:tcPr marL="45720" marR="45720"/>
                </a:tc>
                <a:extLst>
                  <a:ext uri="{0D108BD9-81ED-4DB2-BD59-A6C34878D82A}">
                    <a16:rowId xmlns:a16="http://schemas.microsoft.com/office/drawing/2014/main" val="1278039695"/>
                  </a:ext>
                </a:extLst>
              </a:tr>
            </a:tbl>
          </a:graphicData>
        </a:graphic>
      </p:graphicFrame>
    </p:spTree>
    <p:extLst>
      <p:ext uri="{BB962C8B-B14F-4D97-AF65-F5344CB8AC3E}">
        <p14:creationId xmlns:p14="http://schemas.microsoft.com/office/powerpoint/2010/main" val="733641349"/>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07A14BA-BF2B-4DB4-8A4E-EFEC29CFB75E}"/>
              </a:ext>
            </a:extLst>
          </p:cNvPr>
          <p:cNvSpPr txBox="1">
            <a:spLocks/>
          </p:cNvSpPr>
          <p:nvPr/>
        </p:nvSpPr>
        <p:spPr>
          <a:xfrm>
            <a:off x="883" y="498"/>
            <a:ext cx="12435592" cy="1289219"/>
          </a:xfrm>
          <a:prstGeom prst="rect">
            <a:avLst/>
          </a:prstGeom>
          <a:solidFill>
            <a:schemeClr val="accent1"/>
          </a:solidFill>
          <a:effectLst/>
        </p:spPr>
        <p:txBody>
          <a:bodyPr vert="horz" wrap="square" lIns="146304" tIns="91440" rIns="146304" bIns="91440"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lang="en-US" spc="0" dirty="0">
                <a:ln/>
                <a:solidFill>
                  <a:srgbClr val="FFFFFF"/>
                </a:solidFill>
                <a:latin typeface="Segoe UI Light"/>
              </a:rPr>
              <a:t>Azure Storage Replication Options</a:t>
            </a:r>
            <a:endParaRPr kumimoji="0" lang="en-US" sz="4800" i="0" u="none" strike="noStrike" kern="1200" cap="none" spc="0" normalizeH="0" baseline="0" noProof="0" dirty="0">
              <a:ln/>
              <a:solidFill>
                <a:srgbClr val="FFFFFF"/>
              </a:solidFill>
              <a:uLnTx/>
              <a:uFillTx/>
              <a:latin typeface="Segoe UI Light"/>
              <a:ea typeface="+mn-ea"/>
              <a:cs typeface="Segoe UI" pitchFamily="34" charset="0"/>
            </a:endParaRPr>
          </a:p>
        </p:txBody>
      </p:sp>
      <p:graphicFrame>
        <p:nvGraphicFramePr>
          <p:cNvPr id="2" name="Table 1">
            <a:extLst>
              <a:ext uri="{FF2B5EF4-FFF2-40B4-BE49-F238E27FC236}">
                <a16:creationId xmlns:a16="http://schemas.microsoft.com/office/drawing/2014/main" id="{D6940F80-2336-490A-9923-DA5E88CB5A4C}"/>
              </a:ext>
            </a:extLst>
          </p:cNvPr>
          <p:cNvGraphicFramePr>
            <a:graphicFrameLocks noGrp="1"/>
          </p:cNvGraphicFramePr>
          <p:nvPr>
            <p:extLst>
              <p:ext uri="{D42A27DB-BD31-4B8C-83A1-F6EECF244321}">
                <p14:modId xmlns:p14="http://schemas.microsoft.com/office/powerpoint/2010/main" val="2515659097"/>
              </p:ext>
            </p:extLst>
          </p:nvPr>
        </p:nvGraphicFramePr>
        <p:xfrm>
          <a:off x="627347" y="1878737"/>
          <a:ext cx="11181780" cy="3383280"/>
        </p:xfrm>
        <a:graphic>
          <a:graphicData uri="http://schemas.openxmlformats.org/drawingml/2006/table">
            <a:tbl>
              <a:tblPr firstRow="1" firstCol="1" bandRow="1">
                <a:tableStyleId>{5C22544A-7EE6-4342-B048-85BDC9FD1C3A}</a:tableStyleId>
              </a:tblPr>
              <a:tblGrid>
                <a:gridCol w="4148592">
                  <a:extLst>
                    <a:ext uri="{9D8B030D-6E8A-4147-A177-3AD203B41FA5}">
                      <a16:colId xmlns:a16="http://schemas.microsoft.com/office/drawing/2014/main" val="2234950193"/>
                    </a:ext>
                  </a:extLst>
                </a:gridCol>
                <a:gridCol w="1572427">
                  <a:extLst>
                    <a:ext uri="{9D8B030D-6E8A-4147-A177-3AD203B41FA5}">
                      <a16:colId xmlns:a16="http://schemas.microsoft.com/office/drawing/2014/main" val="1046750945"/>
                    </a:ext>
                  </a:extLst>
                </a:gridCol>
                <a:gridCol w="1666429">
                  <a:extLst>
                    <a:ext uri="{9D8B030D-6E8A-4147-A177-3AD203B41FA5}">
                      <a16:colId xmlns:a16="http://schemas.microsoft.com/office/drawing/2014/main" val="2640416840"/>
                    </a:ext>
                  </a:extLst>
                </a:gridCol>
                <a:gridCol w="1939896">
                  <a:extLst>
                    <a:ext uri="{9D8B030D-6E8A-4147-A177-3AD203B41FA5}">
                      <a16:colId xmlns:a16="http://schemas.microsoft.com/office/drawing/2014/main" val="421675592"/>
                    </a:ext>
                  </a:extLst>
                </a:gridCol>
                <a:gridCol w="1854436">
                  <a:extLst>
                    <a:ext uri="{9D8B030D-6E8A-4147-A177-3AD203B41FA5}">
                      <a16:colId xmlns:a16="http://schemas.microsoft.com/office/drawing/2014/main" val="3110508801"/>
                    </a:ext>
                  </a:extLst>
                </a:gridCol>
              </a:tblGrid>
              <a:tr h="370840">
                <a:tc>
                  <a:txBody>
                    <a:bodyPr/>
                    <a:lstStyle/>
                    <a:p>
                      <a:pPr algn="l" fontAlgn="b"/>
                      <a:r>
                        <a:rPr lang="en-US" b="0" dirty="0">
                          <a:effectLst/>
                          <a:latin typeface="segoe-ui_semibold"/>
                        </a:rPr>
                        <a:t>Replication strategy</a:t>
                      </a:r>
                    </a:p>
                  </a:txBody>
                  <a:tcPr marL="152400" marR="152400" marT="114300" marB="114300" anchor="b"/>
                </a:tc>
                <a:tc>
                  <a:txBody>
                    <a:bodyPr/>
                    <a:lstStyle/>
                    <a:p>
                      <a:pPr algn="l" fontAlgn="b"/>
                      <a:r>
                        <a:rPr lang="en-US" b="0">
                          <a:effectLst/>
                          <a:latin typeface="segoe-ui_semibold"/>
                        </a:rPr>
                        <a:t>LRS</a:t>
                      </a:r>
                    </a:p>
                  </a:txBody>
                  <a:tcPr marL="152400" marR="152400" marT="114300" marB="114300" anchor="b"/>
                </a:tc>
                <a:tc>
                  <a:txBody>
                    <a:bodyPr/>
                    <a:lstStyle/>
                    <a:p>
                      <a:pPr algn="l" fontAlgn="b"/>
                      <a:r>
                        <a:rPr lang="en-US" b="0">
                          <a:effectLst/>
                          <a:latin typeface="segoe-ui_semibold"/>
                        </a:rPr>
                        <a:t>ZRS</a:t>
                      </a:r>
                    </a:p>
                  </a:txBody>
                  <a:tcPr marL="152400" marR="152400" marT="114300" marB="114300" anchor="b"/>
                </a:tc>
                <a:tc>
                  <a:txBody>
                    <a:bodyPr/>
                    <a:lstStyle/>
                    <a:p>
                      <a:pPr algn="l" fontAlgn="b"/>
                      <a:r>
                        <a:rPr lang="en-US" b="0">
                          <a:effectLst/>
                          <a:latin typeface="segoe-ui_semibold"/>
                        </a:rPr>
                        <a:t>GRS</a:t>
                      </a:r>
                    </a:p>
                  </a:txBody>
                  <a:tcPr marL="152400" marR="152400" marT="114300" marB="114300" anchor="b"/>
                </a:tc>
                <a:tc>
                  <a:txBody>
                    <a:bodyPr/>
                    <a:lstStyle/>
                    <a:p>
                      <a:pPr algn="l" fontAlgn="b"/>
                      <a:r>
                        <a:rPr lang="en-US" b="0">
                          <a:effectLst/>
                          <a:latin typeface="segoe-ui_semibold"/>
                        </a:rPr>
                        <a:t>RA-GRS</a:t>
                      </a:r>
                    </a:p>
                  </a:txBody>
                  <a:tcPr marL="152400" marR="152400" marT="114300" marB="114300" anchor="b"/>
                </a:tc>
                <a:extLst>
                  <a:ext uri="{0D108BD9-81ED-4DB2-BD59-A6C34878D82A}">
                    <a16:rowId xmlns:a16="http://schemas.microsoft.com/office/drawing/2014/main" val="2644278189"/>
                  </a:ext>
                </a:extLst>
              </a:tr>
              <a:tr h="370840">
                <a:tc>
                  <a:txBody>
                    <a:bodyPr/>
                    <a:lstStyle/>
                    <a:p>
                      <a:pPr algn="l" fontAlgn="t"/>
                      <a:r>
                        <a:rPr lang="en-US">
                          <a:effectLst/>
                        </a:rPr>
                        <a:t>Data is replicated across multiple datacenters.</a:t>
                      </a:r>
                    </a:p>
                  </a:txBody>
                  <a:tcPr marL="152400" marR="152400" marT="114300" marB="114300"/>
                </a:tc>
                <a:tc>
                  <a:txBody>
                    <a:bodyPr/>
                    <a:lstStyle/>
                    <a:p>
                      <a:pPr algn="l" fontAlgn="t"/>
                      <a:r>
                        <a:rPr lang="en-US">
                          <a:effectLst/>
                        </a:rPr>
                        <a:t>No</a:t>
                      </a:r>
                    </a:p>
                  </a:txBody>
                  <a:tcPr marL="152400" marR="152400" marT="114300" marB="114300"/>
                </a:tc>
                <a:tc>
                  <a:txBody>
                    <a:bodyPr/>
                    <a:lstStyle/>
                    <a:p>
                      <a:pPr algn="l" fontAlgn="t"/>
                      <a:r>
                        <a:rPr lang="en-US">
                          <a:effectLst/>
                        </a:rPr>
                        <a:t>Yes</a:t>
                      </a:r>
                    </a:p>
                  </a:txBody>
                  <a:tcPr marL="152400" marR="152400" marT="114300" marB="114300"/>
                </a:tc>
                <a:tc>
                  <a:txBody>
                    <a:bodyPr/>
                    <a:lstStyle/>
                    <a:p>
                      <a:pPr algn="l" fontAlgn="t"/>
                      <a:r>
                        <a:rPr lang="en-US">
                          <a:effectLst/>
                        </a:rPr>
                        <a:t>Yes</a:t>
                      </a:r>
                    </a:p>
                  </a:txBody>
                  <a:tcPr marL="152400" marR="152400" marT="114300" marB="114300"/>
                </a:tc>
                <a:tc>
                  <a:txBody>
                    <a:bodyPr/>
                    <a:lstStyle/>
                    <a:p>
                      <a:pPr algn="l" fontAlgn="t"/>
                      <a:r>
                        <a:rPr lang="en-US">
                          <a:effectLst/>
                        </a:rPr>
                        <a:t>Yes</a:t>
                      </a:r>
                    </a:p>
                  </a:txBody>
                  <a:tcPr marL="152400" marR="152400" marT="114300" marB="114300"/>
                </a:tc>
                <a:extLst>
                  <a:ext uri="{0D108BD9-81ED-4DB2-BD59-A6C34878D82A}">
                    <a16:rowId xmlns:a16="http://schemas.microsoft.com/office/drawing/2014/main" val="2852438215"/>
                  </a:ext>
                </a:extLst>
              </a:tr>
              <a:tr h="370840">
                <a:tc>
                  <a:txBody>
                    <a:bodyPr/>
                    <a:lstStyle/>
                    <a:p>
                      <a:pPr algn="l" fontAlgn="t"/>
                      <a:r>
                        <a:rPr lang="en-US">
                          <a:effectLst/>
                        </a:rPr>
                        <a:t>Data can be read from a secondary location as well as the primary location.</a:t>
                      </a:r>
                    </a:p>
                  </a:txBody>
                  <a:tcPr marL="152400" marR="152400" marT="114300" marB="114300"/>
                </a:tc>
                <a:tc>
                  <a:txBody>
                    <a:bodyPr/>
                    <a:lstStyle/>
                    <a:p>
                      <a:pPr algn="l" fontAlgn="t"/>
                      <a:r>
                        <a:rPr lang="en-US">
                          <a:effectLst/>
                        </a:rPr>
                        <a:t>No</a:t>
                      </a:r>
                    </a:p>
                  </a:txBody>
                  <a:tcPr marL="152400" marR="152400" marT="114300" marB="114300"/>
                </a:tc>
                <a:tc>
                  <a:txBody>
                    <a:bodyPr/>
                    <a:lstStyle/>
                    <a:p>
                      <a:pPr algn="l" fontAlgn="t"/>
                      <a:r>
                        <a:rPr lang="en-US">
                          <a:effectLst/>
                        </a:rPr>
                        <a:t>No</a:t>
                      </a:r>
                    </a:p>
                  </a:txBody>
                  <a:tcPr marL="152400" marR="152400" marT="114300" marB="114300"/>
                </a:tc>
                <a:tc>
                  <a:txBody>
                    <a:bodyPr/>
                    <a:lstStyle/>
                    <a:p>
                      <a:pPr algn="l" fontAlgn="t"/>
                      <a:r>
                        <a:rPr lang="en-US">
                          <a:effectLst/>
                        </a:rPr>
                        <a:t>No</a:t>
                      </a:r>
                    </a:p>
                  </a:txBody>
                  <a:tcPr marL="152400" marR="152400" marT="114300" marB="114300"/>
                </a:tc>
                <a:tc>
                  <a:txBody>
                    <a:bodyPr/>
                    <a:lstStyle/>
                    <a:p>
                      <a:pPr algn="l" fontAlgn="t"/>
                      <a:r>
                        <a:rPr lang="en-US">
                          <a:effectLst/>
                        </a:rPr>
                        <a:t>Yes</a:t>
                      </a:r>
                    </a:p>
                  </a:txBody>
                  <a:tcPr marL="152400" marR="152400" marT="114300" marB="114300"/>
                </a:tc>
                <a:extLst>
                  <a:ext uri="{0D108BD9-81ED-4DB2-BD59-A6C34878D82A}">
                    <a16:rowId xmlns:a16="http://schemas.microsoft.com/office/drawing/2014/main" val="2706256217"/>
                  </a:ext>
                </a:extLst>
              </a:tr>
              <a:tr h="370840">
                <a:tc>
                  <a:txBody>
                    <a:bodyPr/>
                    <a:lstStyle/>
                    <a:p>
                      <a:pPr algn="l" fontAlgn="t"/>
                      <a:r>
                        <a:rPr lang="en-US">
                          <a:effectLst/>
                        </a:rPr>
                        <a:t>Designed to provide </a:t>
                      </a:r>
                      <a:r>
                        <a:rPr lang="en-US" i="1">
                          <a:effectLst/>
                        </a:rPr>
                        <a:t>_</a:t>
                      </a:r>
                      <a:r>
                        <a:rPr lang="en-US">
                          <a:effectLst/>
                        </a:rPr>
                        <a:t> durability of objects over a given year.</a:t>
                      </a:r>
                    </a:p>
                  </a:txBody>
                  <a:tcPr marL="152400" marR="152400" marT="114300" marB="114300"/>
                </a:tc>
                <a:tc>
                  <a:txBody>
                    <a:bodyPr/>
                    <a:lstStyle/>
                    <a:p>
                      <a:pPr algn="l" fontAlgn="t"/>
                      <a:r>
                        <a:rPr lang="en-US">
                          <a:effectLst/>
                        </a:rPr>
                        <a:t>at least 99.999999999% (11 9's)</a:t>
                      </a:r>
                    </a:p>
                  </a:txBody>
                  <a:tcPr marL="152400" marR="152400" marT="114300" marB="114300"/>
                </a:tc>
                <a:tc>
                  <a:txBody>
                    <a:bodyPr/>
                    <a:lstStyle/>
                    <a:p>
                      <a:pPr algn="l" fontAlgn="t"/>
                      <a:r>
                        <a:rPr lang="en-US">
                          <a:effectLst/>
                        </a:rPr>
                        <a:t>at least 99.9999999999% (12 9's)</a:t>
                      </a:r>
                    </a:p>
                  </a:txBody>
                  <a:tcPr marL="152400" marR="152400" marT="114300" marB="114300"/>
                </a:tc>
                <a:tc>
                  <a:txBody>
                    <a:bodyPr/>
                    <a:lstStyle/>
                    <a:p>
                      <a:pPr algn="l" fontAlgn="t"/>
                      <a:r>
                        <a:rPr lang="en-US">
                          <a:effectLst/>
                        </a:rPr>
                        <a:t>at least 99.99999999999999% (16 9's)</a:t>
                      </a:r>
                    </a:p>
                  </a:txBody>
                  <a:tcPr marL="152400" marR="152400" marT="114300" marB="114300"/>
                </a:tc>
                <a:tc>
                  <a:txBody>
                    <a:bodyPr/>
                    <a:lstStyle/>
                    <a:p>
                      <a:pPr algn="l" fontAlgn="t"/>
                      <a:r>
                        <a:rPr lang="en-US" dirty="0">
                          <a:effectLst/>
                        </a:rPr>
                        <a:t>at least 99.99999999999999% (16 9's)</a:t>
                      </a:r>
                    </a:p>
                  </a:txBody>
                  <a:tcPr marL="152400" marR="152400" marT="114300" marB="114300"/>
                </a:tc>
                <a:extLst>
                  <a:ext uri="{0D108BD9-81ED-4DB2-BD59-A6C34878D82A}">
                    <a16:rowId xmlns:a16="http://schemas.microsoft.com/office/drawing/2014/main" val="3302654260"/>
                  </a:ext>
                </a:extLst>
              </a:tr>
            </a:tbl>
          </a:graphicData>
        </a:graphic>
      </p:graphicFrame>
    </p:spTree>
    <p:extLst>
      <p:ext uri="{BB962C8B-B14F-4D97-AF65-F5344CB8AC3E}">
        <p14:creationId xmlns:p14="http://schemas.microsoft.com/office/powerpoint/2010/main" val="2993977647"/>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07A14BA-BF2B-4DB4-8A4E-EFEC29CFB75E}"/>
              </a:ext>
            </a:extLst>
          </p:cNvPr>
          <p:cNvSpPr txBox="1">
            <a:spLocks/>
          </p:cNvSpPr>
          <p:nvPr/>
        </p:nvSpPr>
        <p:spPr>
          <a:xfrm>
            <a:off x="883" y="498"/>
            <a:ext cx="12435592" cy="1289219"/>
          </a:xfrm>
          <a:prstGeom prst="rect">
            <a:avLst/>
          </a:prstGeom>
          <a:solidFill>
            <a:schemeClr val="accent1"/>
          </a:solidFill>
          <a:effectLst/>
        </p:spPr>
        <p:txBody>
          <a:bodyPr vert="horz" wrap="square" lIns="146304" tIns="91440" rIns="146304" bIns="91440"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800" i="0" u="none" strike="noStrike" kern="1200" cap="none" spc="0" normalizeH="0" baseline="0" noProof="0" dirty="0">
                <a:ln/>
                <a:solidFill>
                  <a:srgbClr val="FFFFFF"/>
                </a:solidFill>
                <a:uLnTx/>
                <a:uFillTx/>
                <a:latin typeface="Segoe UI Light"/>
                <a:ea typeface="+mn-ea"/>
                <a:cs typeface="Segoe UI" pitchFamily="34" charset="0"/>
              </a:rPr>
              <a:t>Azure Storage Scalability Targets</a:t>
            </a:r>
          </a:p>
        </p:txBody>
      </p:sp>
      <p:graphicFrame>
        <p:nvGraphicFramePr>
          <p:cNvPr id="2" name="Table 1">
            <a:extLst>
              <a:ext uri="{FF2B5EF4-FFF2-40B4-BE49-F238E27FC236}">
                <a16:creationId xmlns:a16="http://schemas.microsoft.com/office/drawing/2014/main" id="{771F02C2-EF72-49D1-86B2-6046490BC10A}"/>
              </a:ext>
            </a:extLst>
          </p:cNvPr>
          <p:cNvGraphicFramePr>
            <a:graphicFrameLocks noGrp="1"/>
          </p:cNvGraphicFramePr>
          <p:nvPr>
            <p:extLst>
              <p:ext uri="{D42A27DB-BD31-4B8C-83A1-F6EECF244321}">
                <p14:modId xmlns:p14="http://schemas.microsoft.com/office/powerpoint/2010/main" val="3229391194"/>
              </p:ext>
            </p:extLst>
          </p:nvPr>
        </p:nvGraphicFramePr>
        <p:xfrm>
          <a:off x="334072" y="1610248"/>
          <a:ext cx="11768329" cy="5074920"/>
        </p:xfrm>
        <a:graphic>
          <a:graphicData uri="http://schemas.openxmlformats.org/drawingml/2006/table">
            <a:tbl>
              <a:tblPr firstRow="1" bandRow="1">
                <a:tableStyleId>{5C22544A-7EE6-4342-B048-85BDC9FD1C3A}</a:tableStyleId>
              </a:tblPr>
              <a:tblGrid>
                <a:gridCol w="5811911">
                  <a:extLst>
                    <a:ext uri="{9D8B030D-6E8A-4147-A177-3AD203B41FA5}">
                      <a16:colId xmlns:a16="http://schemas.microsoft.com/office/drawing/2014/main" val="2279506308"/>
                    </a:ext>
                  </a:extLst>
                </a:gridCol>
                <a:gridCol w="5956418">
                  <a:extLst>
                    <a:ext uri="{9D8B030D-6E8A-4147-A177-3AD203B41FA5}">
                      <a16:colId xmlns:a16="http://schemas.microsoft.com/office/drawing/2014/main" val="1657788318"/>
                    </a:ext>
                  </a:extLst>
                </a:gridCol>
              </a:tblGrid>
              <a:tr h="370840">
                <a:tc>
                  <a:txBody>
                    <a:bodyPr/>
                    <a:lstStyle/>
                    <a:p>
                      <a:pPr algn="l" fontAlgn="b"/>
                      <a:r>
                        <a:rPr lang="en-US" b="0" dirty="0">
                          <a:effectLst/>
                          <a:latin typeface="segoe-ui_semibold"/>
                        </a:rPr>
                        <a:t>Resource</a:t>
                      </a:r>
                    </a:p>
                  </a:txBody>
                  <a:tcPr marL="152400" marR="152400" marT="114300" marB="114300" anchor="b"/>
                </a:tc>
                <a:tc>
                  <a:txBody>
                    <a:bodyPr/>
                    <a:lstStyle/>
                    <a:p>
                      <a:pPr algn="l" fontAlgn="b"/>
                      <a:r>
                        <a:rPr lang="en-US" b="0">
                          <a:effectLst/>
                          <a:latin typeface="segoe-ui_semibold"/>
                        </a:rPr>
                        <a:t>Default Limit</a:t>
                      </a:r>
                    </a:p>
                  </a:txBody>
                  <a:tcPr marL="152400" marR="152400" marT="114300" marB="114300" anchor="b"/>
                </a:tc>
                <a:extLst>
                  <a:ext uri="{0D108BD9-81ED-4DB2-BD59-A6C34878D82A}">
                    <a16:rowId xmlns:a16="http://schemas.microsoft.com/office/drawing/2014/main" val="3500500766"/>
                  </a:ext>
                </a:extLst>
              </a:tr>
              <a:tr h="370840">
                <a:tc>
                  <a:txBody>
                    <a:bodyPr/>
                    <a:lstStyle/>
                    <a:p>
                      <a:pPr fontAlgn="t"/>
                      <a:r>
                        <a:rPr lang="en-US" b="1">
                          <a:effectLst/>
                        </a:rPr>
                        <a:t>Number of storage accounts per subscription</a:t>
                      </a:r>
                    </a:p>
                  </a:txBody>
                  <a:tcPr marL="152400" marR="152400" marT="114300" marB="114300"/>
                </a:tc>
                <a:tc>
                  <a:txBody>
                    <a:bodyPr/>
                    <a:lstStyle/>
                    <a:p>
                      <a:pPr fontAlgn="t"/>
                      <a:r>
                        <a:rPr lang="en-US" b="1">
                          <a:effectLst/>
                        </a:rPr>
                        <a:t>200</a:t>
                      </a:r>
                      <a:r>
                        <a:rPr lang="en-US" b="1" baseline="30000">
                          <a:effectLst/>
                        </a:rPr>
                        <a:t>1</a:t>
                      </a:r>
                      <a:endParaRPr lang="en-US" b="1">
                        <a:effectLst/>
                      </a:endParaRPr>
                    </a:p>
                  </a:txBody>
                  <a:tcPr marL="152400" marR="152400" marT="114300" marB="114300"/>
                </a:tc>
                <a:extLst>
                  <a:ext uri="{0D108BD9-81ED-4DB2-BD59-A6C34878D82A}">
                    <a16:rowId xmlns:a16="http://schemas.microsoft.com/office/drawing/2014/main" val="456619868"/>
                  </a:ext>
                </a:extLst>
              </a:tr>
              <a:tr h="370840">
                <a:tc>
                  <a:txBody>
                    <a:bodyPr/>
                    <a:lstStyle/>
                    <a:p>
                      <a:pPr fontAlgn="t"/>
                      <a:r>
                        <a:rPr lang="en-US" b="1" dirty="0">
                          <a:effectLst/>
                          <a:highlight>
                            <a:srgbClr val="FFFF00"/>
                          </a:highlight>
                        </a:rPr>
                        <a:t>Max storage account capacity</a:t>
                      </a:r>
                    </a:p>
                  </a:txBody>
                  <a:tcPr marL="152400" marR="152400" marT="114300" marB="114300"/>
                </a:tc>
                <a:tc>
                  <a:txBody>
                    <a:bodyPr/>
                    <a:lstStyle/>
                    <a:p>
                      <a:pPr fontAlgn="t"/>
                      <a:r>
                        <a:rPr lang="en-US" b="1" dirty="0">
                          <a:effectLst/>
                          <a:highlight>
                            <a:srgbClr val="FFFF00"/>
                          </a:highlight>
                        </a:rPr>
                        <a:t>500 TiB</a:t>
                      </a:r>
                      <a:r>
                        <a:rPr lang="en-US" b="1" baseline="30000" dirty="0">
                          <a:effectLst/>
                          <a:highlight>
                            <a:srgbClr val="FFFF00"/>
                          </a:highlight>
                        </a:rPr>
                        <a:t>2</a:t>
                      </a:r>
                      <a:endParaRPr lang="en-US" b="1" dirty="0">
                        <a:effectLst/>
                        <a:highlight>
                          <a:srgbClr val="FFFF00"/>
                        </a:highlight>
                      </a:endParaRPr>
                    </a:p>
                  </a:txBody>
                  <a:tcPr marL="152400" marR="152400" marT="114300" marB="114300"/>
                </a:tc>
                <a:extLst>
                  <a:ext uri="{0D108BD9-81ED-4DB2-BD59-A6C34878D82A}">
                    <a16:rowId xmlns:a16="http://schemas.microsoft.com/office/drawing/2014/main" val="2343435054"/>
                  </a:ext>
                </a:extLst>
              </a:tr>
              <a:tr h="370840">
                <a:tc>
                  <a:txBody>
                    <a:bodyPr/>
                    <a:lstStyle/>
                    <a:p>
                      <a:pPr fontAlgn="t"/>
                      <a:r>
                        <a:rPr lang="en-US" dirty="0">
                          <a:effectLst/>
                          <a:highlight>
                            <a:srgbClr val="FFFF00"/>
                          </a:highlight>
                        </a:rPr>
                        <a:t>Max number </a:t>
                      </a:r>
                      <a:r>
                        <a:rPr lang="en-US" dirty="0">
                          <a:effectLst/>
                        </a:rPr>
                        <a:t>of blob containers, blobs, file shares, tables, queues, entities, or messages per storage account</a:t>
                      </a:r>
                    </a:p>
                  </a:txBody>
                  <a:tcPr marL="152400" marR="152400" marT="114300" marB="114300"/>
                </a:tc>
                <a:tc>
                  <a:txBody>
                    <a:bodyPr/>
                    <a:lstStyle/>
                    <a:p>
                      <a:pPr fontAlgn="t"/>
                      <a:r>
                        <a:rPr lang="en-US" dirty="0">
                          <a:effectLst/>
                          <a:highlight>
                            <a:srgbClr val="FFFF00"/>
                          </a:highlight>
                        </a:rPr>
                        <a:t>No limit</a:t>
                      </a:r>
                    </a:p>
                  </a:txBody>
                  <a:tcPr marL="152400" marR="152400" marT="114300" marB="114300"/>
                </a:tc>
                <a:extLst>
                  <a:ext uri="{0D108BD9-81ED-4DB2-BD59-A6C34878D82A}">
                    <a16:rowId xmlns:a16="http://schemas.microsoft.com/office/drawing/2014/main" val="3213628109"/>
                  </a:ext>
                </a:extLst>
              </a:tr>
              <a:tr h="370840">
                <a:tc>
                  <a:txBody>
                    <a:bodyPr/>
                    <a:lstStyle/>
                    <a:p>
                      <a:pPr fontAlgn="t"/>
                      <a:r>
                        <a:rPr lang="en-US" b="1" dirty="0">
                          <a:effectLst/>
                        </a:rPr>
                        <a:t>Maximum request rate per storage account</a:t>
                      </a:r>
                    </a:p>
                  </a:txBody>
                  <a:tcPr marL="152400" marR="152400" marT="114300" marB="114300"/>
                </a:tc>
                <a:tc>
                  <a:txBody>
                    <a:bodyPr/>
                    <a:lstStyle/>
                    <a:p>
                      <a:pPr fontAlgn="t"/>
                      <a:r>
                        <a:rPr lang="en-US" b="1" dirty="0">
                          <a:effectLst/>
                        </a:rPr>
                        <a:t>20,000 requests per second</a:t>
                      </a:r>
                      <a:r>
                        <a:rPr lang="en-US" b="1" baseline="30000" dirty="0">
                          <a:effectLst/>
                        </a:rPr>
                        <a:t>2</a:t>
                      </a:r>
                      <a:endParaRPr lang="en-US" b="1" dirty="0">
                        <a:effectLst/>
                      </a:endParaRPr>
                    </a:p>
                  </a:txBody>
                  <a:tcPr marL="152400" marR="152400" marT="114300" marB="114300"/>
                </a:tc>
                <a:extLst>
                  <a:ext uri="{0D108BD9-81ED-4DB2-BD59-A6C34878D82A}">
                    <a16:rowId xmlns:a16="http://schemas.microsoft.com/office/drawing/2014/main" val="3746649181"/>
                  </a:ext>
                </a:extLst>
              </a:tr>
              <a:tr h="370840">
                <a:tc>
                  <a:txBody>
                    <a:bodyPr/>
                    <a:lstStyle/>
                    <a:p>
                      <a:pPr fontAlgn="t"/>
                      <a:r>
                        <a:rPr lang="en-US">
                          <a:effectLst/>
                        </a:rPr>
                        <a:t>Max ingress</a:t>
                      </a:r>
                      <a:r>
                        <a:rPr lang="en-US" baseline="30000">
                          <a:effectLst/>
                        </a:rPr>
                        <a:t>3</a:t>
                      </a:r>
                      <a:r>
                        <a:rPr lang="en-US">
                          <a:effectLst/>
                        </a:rPr>
                        <a:t> per storage account (US Regions)</a:t>
                      </a:r>
                    </a:p>
                  </a:txBody>
                  <a:tcPr marL="152400" marR="152400" marT="114300" marB="114300"/>
                </a:tc>
                <a:tc>
                  <a:txBody>
                    <a:bodyPr/>
                    <a:lstStyle/>
                    <a:p>
                      <a:pPr fontAlgn="t"/>
                      <a:r>
                        <a:rPr lang="en-US" dirty="0">
                          <a:effectLst/>
                        </a:rPr>
                        <a:t>10 Gbps if GRS/ZRS</a:t>
                      </a:r>
                      <a:r>
                        <a:rPr lang="en-US" baseline="30000" dirty="0">
                          <a:effectLst/>
                        </a:rPr>
                        <a:t>4</a:t>
                      </a:r>
                      <a:r>
                        <a:rPr lang="en-US" dirty="0">
                          <a:effectLst/>
                        </a:rPr>
                        <a:t> enabled, 20 Gbps for LRS</a:t>
                      </a:r>
                      <a:r>
                        <a:rPr lang="en-US" baseline="30000" dirty="0">
                          <a:effectLst/>
                        </a:rPr>
                        <a:t>2</a:t>
                      </a:r>
                      <a:endParaRPr lang="en-US" dirty="0">
                        <a:effectLst/>
                      </a:endParaRPr>
                    </a:p>
                  </a:txBody>
                  <a:tcPr marL="152400" marR="152400" marT="114300" marB="114300"/>
                </a:tc>
                <a:extLst>
                  <a:ext uri="{0D108BD9-81ED-4DB2-BD59-A6C34878D82A}">
                    <a16:rowId xmlns:a16="http://schemas.microsoft.com/office/drawing/2014/main" val="2027710074"/>
                  </a:ext>
                </a:extLst>
              </a:tr>
              <a:tr h="370840">
                <a:tc>
                  <a:txBody>
                    <a:bodyPr/>
                    <a:lstStyle/>
                    <a:p>
                      <a:pPr fontAlgn="t"/>
                      <a:r>
                        <a:rPr lang="en-US">
                          <a:effectLst/>
                        </a:rPr>
                        <a:t>Max egress</a:t>
                      </a:r>
                      <a:r>
                        <a:rPr lang="en-US" baseline="30000">
                          <a:effectLst/>
                        </a:rPr>
                        <a:t>3</a:t>
                      </a:r>
                      <a:r>
                        <a:rPr lang="en-US">
                          <a:effectLst/>
                        </a:rPr>
                        <a:t> per storage account (US Regions)</a:t>
                      </a:r>
                    </a:p>
                  </a:txBody>
                  <a:tcPr marL="152400" marR="152400" marT="114300" marB="114300"/>
                </a:tc>
                <a:tc>
                  <a:txBody>
                    <a:bodyPr/>
                    <a:lstStyle/>
                    <a:p>
                      <a:pPr fontAlgn="t"/>
                      <a:r>
                        <a:rPr lang="en-US">
                          <a:effectLst/>
                        </a:rPr>
                        <a:t>20 Gbps if RA-GRS/GRS/ZRS</a:t>
                      </a:r>
                      <a:r>
                        <a:rPr lang="en-US" baseline="30000">
                          <a:effectLst/>
                        </a:rPr>
                        <a:t>4</a:t>
                      </a:r>
                      <a:r>
                        <a:rPr lang="en-US">
                          <a:effectLst/>
                        </a:rPr>
                        <a:t> enabled, 30 Gbps for LRS</a:t>
                      </a:r>
                      <a:r>
                        <a:rPr lang="en-US" baseline="30000">
                          <a:effectLst/>
                        </a:rPr>
                        <a:t>2</a:t>
                      </a:r>
                      <a:endParaRPr lang="en-US">
                        <a:effectLst/>
                      </a:endParaRPr>
                    </a:p>
                  </a:txBody>
                  <a:tcPr marL="152400" marR="152400" marT="114300" marB="114300"/>
                </a:tc>
                <a:extLst>
                  <a:ext uri="{0D108BD9-81ED-4DB2-BD59-A6C34878D82A}">
                    <a16:rowId xmlns:a16="http://schemas.microsoft.com/office/drawing/2014/main" val="3247012455"/>
                  </a:ext>
                </a:extLst>
              </a:tr>
              <a:tr h="370840">
                <a:tc>
                  <a:txBody>
                    <a:bodyPr/>
                    <a:lstStyle/>
                    <a:p>
                      <a:pPr fontAlgn="t"/>
                      <a:r>
                        <a:rPr lang="en-US">
                          <a:effectLst/>
                        </a:rPr>
                        <a:t>Max ingress</a:t>
                      </a:r>
                      <a:r>
                        <a:rPr lang="en-US" baseline="30000">
                          <a:effectLst/>
                        </a:rPr>
                        <a:t>3</a:t>
                      </a:r>
                      <a:r>
                        <a:rPr lang="en-US">
                          <a:effectLst/>
                        </a:rPr>
                        <a:t> per storage account (Non-US regions)</a:t>
                      </a:r>
                    </a:p>
                  </a:txBody>
                  <a:tcPr marL="152400" marR="152400" marT="114300" marB="114300"/>
                </a:tc>
                <a:tc>
                  <a:txBody>
                    <a:bodyPr/>
                    <a:lstStyle/>
                    <a:p>
                      <a:pPr fontAlgn="t"/>
                      <a:r>
                        <a:rPr lang="en-US">
                          <a:effectLst/>
                        </a:rPr>
                        <a:t>5 Gbps if GRS/ZRS</a:t>
                      </a:r>
                      <a:r>
                        <a:rPr lang="en-US" baseline="30000">
                          <a:effectLst/>
                        </a:rPr>
                        <a:t>4</a:t>
                      </a:r>
                      <a:r>
                        <a:rPr lang="en-US">
                          <a:effectLst/>
                        </a:rPr>
                        <a:t> enabled, 10 Gbps for LRS</a:t>
                      </a:r>
                      <a:r>
                        <a:rPr lang="en-US" baseline="30000">
                          <a:effectLst/>
                        </a:rPr>
                        <a:t>2</a:t>
                      </a:r>
                      <a:endParaRPr lang="en-US">
                        <a:effectLst/>
                      </a:endParaRPr>
                    </a:p>
                  </a:txBody>
                  <a:tcPr marL="152400" marR="152400" marT="114300" marB="114300"/>
                </a:tc>
                <a:extLst>
                  <a:ext uri="{0D108BD9-81ED-4DB2-BD59-A6C34878D82A}">
                    <a16:rowId xmlns:a16="http://schemas.microsoft.com/office/drawing/2014/main" val="825375083"/>
                  </a:ext>
                </a:extLst>
              </a:tr>
              <a:tr h="370840">
                <a:tc>
                  <a:txBody>
                    <a:bodyPr/>
                    <a:lstStyle/>
                    <a:p>
                      <a:pPr fontAlgn="t"/>
                      <a:r>
                        <a:rPr lang="en-US">
                          <a:effectLst/>
                        </a:rPr>
                        <a:t>Max egress</a:t>
                      </a:r>
                      <a:r>
                        <a:rPr lang="en-US" baseline="30000">
                          <a:effectLst/>
                        </a:rPr>
                        <a:t>3</a:t>
                      </a:r>
                      <a:r>
                        <a:rPr lang="en-US">
                          <a:effectLst/>
                        </a:rPr>
                        <a:t> per storage account (Non-US regions)</a:t>
                      </a:r>
                    </a:p>
                  </a:txBody>
                  <a:tcPr marL="152400" marR="152400" marT="114300" marB="114300"/>
                </a:tc>
                <a:tc>
                  <a:txBody>
                    <a:bodyPr/>
                    <a:lstStyle/>
                    <a:p>
                      <a:pPr fontAlgn="t"/>
                      <a:r>
                        <a:rPr lang="en-US" dirty="0">
                          <a:effectLst/>
                        </a:rPr>
                        <a:t>10 </a:t>
                      </a:r>
                      <a:r>
                        <a:rPr lang="en-US" dirty="0" err="1">
                          <a:effectLst/>
                        </a:rPr>
                        <a:t>Gbps</a:t>
                      </a:r>
                      <a:r>
                        <a:rPr lang="en-US" dirty="0">
                          <a:effectLst/>
                        </a:rPr>
                        <a:t> if RA-GRS/GRS/ZRS</a:t>
                      </a:r>
                      <a:r>
                        <a:rPr lang="en-US" baseline="30000" dirty="0">
                          <a:effectLst/>
                        </a:rPr>
                        <a:t>4</a:t>
                      </a:r>
                      <a:r>
                        <a:rPr lang="en-US" dirty="0">
                          <a:effectLst/>
                        </a:rPr>
                        <a:t> enabled, 15 </a:t>
                      </a:r>
                      <a:r>
                        <a:rPr lang="en-US" dirty="0" err="1">
                          <a:effectLst/>
                        </a:rPr>
                        <a:t>Gbps</a:t>
                      </a:r>
                      <a:r>
                        <a:rPr lang="en-US" dirty="0">
                          <a:effectLst/>
                        </a:rPr>
                        <a:t> for LRS</a:t>
                      </a:r>
                    </a:p>
                  </a:txBody>
                  <a:tcPr marL="152400" marR="152400" marT="114300" marB="114300"/>
                </a:tc>
                <a:extLst>
                  <a:ext uri="{0D108BD9-81ED-4DB2-BD59-A6C34878D82A}">
                    <a16:rowId xmlns:a16="http://schemas.microsoft.com/office/drawing/2014/main" val="1059999263"/>
                  </a:ext>
                </a:extLst>
              </a:tr>
            </a:tbl>
          </a:graphicData>
        </a:graphic>
      </p:graphicFrame>
    </p:spTree>
    <p:extLst>
      <p:ext uri="{BB962C8B-B14F-4D97-AF65-F5344CB8AC3E}">
        <p14:creationId xmlns:p14="http://schemas.microsoft.com/office/powerpoint/2010/main" val="41026193"/>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07A14BA-BF2B-4DB4-8A4E-EFEC29CFB75E}"/>
              </a:ext>
            </a:extLst>
          </p:cNvPr>
          <p:cNvSpPr txBox="1">
            <a:spLocks/>
          </p:cNvSpPr>
          <p:nvPr/>
        </p:nvSpPr>
        <p:spPr>
          <a:xfrm>
            <a:off x="883" y="498"/>
            <a:ext cx="12435592" cy="1289219"/>
          </a:xfrm>
          <a:prstGeom prst="rect">
            <a:avLst/>
          </a:prstGeom>
          <a:solidFill>
            <a:schemeClr val="accent1"/>
          </a:solidFill>
          <a:effectLst/>
        </p:spPr>
        <p:txBody>
          <a:bodyPr vert="horz" wrap="square" lIns="146304" tIns="91440" rIns="146304" bIns="91440"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lang="en-US" spc="0" dirty="0">
                <a:ln/>
                <a:solidFill>
                  <a:srgbClr val="FFFFFF"/>
                </a:solidFill>
                <a:latin typeface="Segoe UI Light"/>
              </a:rPr>
              <a:t>Azure Blob Storage Scale Targets</a:t>
            </a:r>
            <a:endParaRPr kumimoji="0" lang="en-US" sz="4800" i="0" u="none" strike="noStrike" kern="1200" cap="none" spc="0" normalizeH="0" baseline="0" noProof="0" dirty="0">
              <a:ln/>
              <a:solidFill>
                <a:srgbClr val="FFFFFF"/>
              </a:solidFill>
              <a:uLnTx/>
              <a:uFillTx/>
              <a:latin typeface="Segoe UI Light"/>
              <a:ea typeface="+mn-ea"/>
              <a:cs typeface="Segoe UI" pitchFamily="34" charset="0"/>
            </a:endParaRPr>
          </a:p>
        </p:txBody>
      </p:sp>
      <p:graphicFrame>
        <p:nvGraphicFramePr>
          <p:cNvPr id="2" name="Table 1">
            <a:extLst>
              <a:ext uri="{FF2B5EF4-FFF2-40B4-BE49-F238E27FC236}">
                <a16:creationId xmlns:a16="http://schemas.microsoft.com/office/drawing/2014/main" id="{6CC10F67-3592-4BB0-9D7D-23E4F96EC715}"/>
              </a:ext>
            </a:extLst>
          </p:cNvPr>
          <p:cNvGraphicFramePr>
            <a:graphicFrameLocks noGrp="1"/>
          </p:cNvGraphicFramePr>
          <p:nvPr>
            <p:extLst>
              <p:ext uri="{D42A27DB-BD31-4B8C-83A1-F6EECF244321}">
                <p14:modId xmlns:p14="http://schemas.microsoft.com/office/powerpoint/2010/main" val="768997015"/>
              </p:ext>
            </p:extLst>
          </p:nvPr>
        </p:nvGraphicFramePr>
        <p:xfrm>
          <a:off x="370972" y="1654614"/>
          <a:ext cx="11694530" cy="5029200"/>
        </p:xfrm>
        <a:graphic>
          <a:graphicData uri="http://schemas.openxmlformats.org/drawingml/2006/table">
            <a:tbl>
              <a:tblPr firstRow="1" bandRow="1">
                <a:tableStyleId>{5C22544A-7EE6-4342-B048-85BDC9FD1C3A}</a:tableStyleId>
              </a:tblPr>
              <a:tblGrid>
                <a:gridCol w="6011577">
                  <a:extLst>
                    <a:ext uri="{9D8B030D-6E8A-4147-A177-3AD203B41FA5}">
                      <a16:colId xmlns:a16="http://schemas.microsoft.com/office/drawing/2014/main" val="1050072005"/>
                    </a:ext>
                  </a:extLst>
                </a:gridCol>
                <a:gridCol w="5682953">
                  <a:extLst>
                    <a:ext uri="{9D8B030D-6E8A-4147-A177-3AD203B41FA5}">
                      <a16:colId xmlns:a16="http://schemas.microsoft.com/office/drawing/2014/main" val="1003290013"/>
                    </a:ext>
                  </a:extLst>
                </a:gridCol>
              </a:tblGrid>
              <a:tr h="370840">
                <a:tc>
                  <a:txBody>
                    <a:bodyPr/>
                    <a:lstStyle/>
                    <a:p>
                      <a:pPr algn="l" fontAlgn="b"/>
                      <a:r>
                        <a:rPr lang="en-US" b="0" dirty="0">
                          <a:effectLst/>
                          <a:latin typeface="segoe-ui_semibold"/>
                        </a:rPr>
                        <a:t>Resource</a:t>
                      </a:r>
                    </a:p>
                  </a:txBody>
                  <a:tcPr marL="152400" marR="152400" marT="114300" marB="114300" anchor="b"/>
                </a:tc>
                <a:tc>
                  <a:txBody>
                    <a:bodyPr/>
                    <a:lstStyle/>
                    <a:p>
                      <a:pPr algn="l" fontAlgn="b"/>
                      <a:r>
                        <a:rPr lang="en-US" b="0">
                          <a:effectLst/>
                          <a:latin typeface="segoe-ui_semibold"/>
                        </a:rPr>
                        <a:t>Target</a:t>
                      </a:r>
                    </a:p>
                  </a:txBody>
                  <a:tcPr marL="152400" marR="152400" marT="114300" marB="114300" anchor="b"/>
                </a:tc>
                <a:extLst>
                  <a:ext uri="{0D108BD9-81ED-4DB2-BD59-A6C34878D82A}">
                    <a16:rowId xmlns:a16="http://schemas.microsoft.com/office/drawing/2014/main" val="2937466093"/>
                  </a:ext>
                </a:extLst>
              </a:tr>
              <a:tr h="370840">
                <a:tc>
                  <a:txBody>
                    <a:bodyPr/>
                    <a:lstStyle/>
                    <a:p>
                      <a:pPr fontAlgn="t"/>
                      <a:r>
                        <a:rPr lang="en-US">
                          <a:effectLst/>
                        </a:rPr>
                        <a:t>Max size of single blob container</a:t>
                      </a:r>
                    </a:p>
                  </a:txBody>
                  <a:tcPr marL="152400" marR="152400" marT="114300" marB="114300"/>
                </a:tc>
                <a:tc>
                  <a:txBody>
                    <a:bodyPr/>
                    <a:lstStyle/>
                    <a:p>
                      <a:pPr fontAlgn="t"/>
                      <a:r>
                        <a:rPr lang="en-US">
                          <a:effectLst/>
                        </a:rPr>
                        <a:t>500 TiB</a:t>
                      </a:r>
                    </a:p>
                  </a:txBody>
                  <a:tcPr marL="152400" marR="152400" marT="114300" marB="114300"/>
                </a:tc>
                <a:extLst>
                  <a:ext uri="{0D108BD9-81ED-4DB2-BD59-A6C34878D82A}">
                    <a16:rowId xmlns:a16="http://schemas.microsoft.com/office/drawing/2014/main" val="1578483551"/>
                  </a:ext>
                </a:extLst>
              </a:tr>
              <a:tr h="370840">
                <a:tc>
                  <a:txBody>
                    <a:bodyPr/>
                    <a:lstStyle/>
                    <a:p>
                      <a:pPr fontAlgn="t"/>
                      <a:r>
                        <a:rPr lang="en-US">
                          <a:effectLst/>
                        </a:rPr>
                        <a:t>Max number of blocks in a block blob or append blob</a:t>
                      </a:r>
                    </a:p>
                  </a:txBody>
                  <a:tcPr marL="152400" marR="152400" marT="114300" marB="114300"/>
                </a:tc>
                <a:tc>
                  <a:txBody>
                    <a:bodyPr/>
                    <a:lstStyle/>
                    <a:p>
                      <a:pPr fontAlgn="t"/>
                      <a:r>
                        <a:rPr lang="en-US">
                          <a:effectLst/>
                        </a:rPr>
                        <a:t>50,000 blocks</a:t>
                      </a:r>
                    </a:p>
                  </a:txBody>
                  <a:tcPr marL="152400" marR="152400" marT="114300" marB="114300"/>
                </a:tc>
                <a:extLst>
                  <a:ext uri="{0D108BD9-81ED-4DB2-BD59-A6C34878D82A}">
                    <a16:rowId xmlns:a16="http://schemas.microsoft.com/office/drawing/2014/main" val="3075692277"/>
                  </a:ext>
                </a:extLst>
              </a:tr>
              <a:tr h="370840">
                <a:tc>
                  <a:txBody>
                    <a:bodyPr/>
                    <a:lstStyle/>
                    <a:p>
                      <a:pPr fontAlgn="t"/>
                      <a:r>
                        <a:rPr lang="en-US" b="1">
                          <a:effectLst/>
                        </a:rPr>
                        <a:t>Max size of a block in a block blob</a:t>
                      </a:r>
                    </a:p>
                  </a:txBody>
                  <a:tcPr marL="152400" marR="152400" marT="114300" marB="114300"/>
                </a:tc>
                <a:tc>
                  <a:txBody>
                    <a:bodyPr/>
                    <a:lstStyle/>
                    <a:p>
                      <a:pPr fontAlgn="t"/>
                      <a:r>
                        <a:rPr lang="en-US" b="1" dirty="0">
                          <a:effectLst/>
                        </a:rPr>
                        <a:t>100 </a:t>
                      </a:r>
                      <a:r>
                        <a:rPr lang="en-US" b="1" dirty="0" err="1">
                          <a:effectLst/>
                        </a:rPr>
                        <a:t>MiB</a:t>
                      </a:r>
                      <a:endParaRPr lang="en-US" b="1" dirty="0">
                        <a:effectLst/>
                      </a:endParaRPr>
                    </a:p>
                  </a:txBody>
                  <a:tcPr marL="152400" marR="152400" marT="114300" marB="114300"/>
                </a:tc>
                <a:extLst>
                  <a:ext uri="{0D108BD9-81ED-4DB2-BD59-A6C34878D82A}">
                    <a16:rowId xmlns:a16="http://schemas.microsoft.com/office/drawing/2014/main" val="1175821590"/>
                  </a:ext>
                </a:extLst>
              </a:tr>
              <a:tr h="370840">
                <a:tc>
                  <a:txBody>
                    <a:bodyPr/>
                    <a:lstStyle/>
                    <a:p>
                      <a:pPr fontAlgn="t"/>
                      <a:r>
                        <a:rPr lang="en-US">
                          <a:effectLst/>
                        </a:rPr>
                        <a:t>Max size of a block blob</a:t>
                      </a:r>
                    </a:p>
                  </a:txBody>
                  <a:tcPr marL="152400" marR="152400" marT="114300" marB="114300"/>
                </a:tc>
                <a:tc>
                  <a:txBody>
                    <a:bodyPr/>
                    <a:lstStyle/>
                    <a:p>
                      <a:pPr fontAlgn="t"/>
                      <a:r>
                        <a:rPr lang="en-US">
                          <a:effectLst/>
                        </a:rPr>
                        <a:t>50,000 X 100 MiB (approx. 4.75 TiB)</a:t>
                      </a:r>
                    </a:p>
                  </a:txBody>
                  <a:tcPr marL="152400" marR="152400" marT="114300" marB="114300"/>
                </a:tc>
                <a:extLst>
                  <a:ext uri="{0D108BD9-81ED-4DB2-BD59-A6C34878D82A}">
                    <a16:rowId xmlns:a16="http://schemas.microsoft.com/office/drawing/2014/main" val="3115579741"/>
                  </a:ext>
                </a:extLst>
              </a:tr>
              <a:tr h="370840">
                <a:tc>
                  <a:txBody>
                    <a:bodyPr/>
                    <a:lstStyle/>
                    <a:p>
                      <a:pPr fontAlgn="t"/>
                      <a:r>
                        <a:rPr lang="en-US" b="1">
                          <a:effectLst/>
                        </a:rPr>
                        <a:t>Max size of a block in an append blob</a:t>
                      </a:r>
                    </a:p>
                  </a:txBody>
                  <a:tcPr marL="152400" marR="152400" marT="114300" marB="114300"/>
                </a:tc>
                <a:tc>
                  <a:txBody>
                    <a:bodyPr/>
                    <a:lstStyle/>
                    <a:p>
                      <a:pPr fontAlgn="t"/>
                      <a:r>
                        <a:rPr lang="en-US" b="1" dirty="0">
                          <a:effectLst/>
                        </a:rPr>
                        <a:t>4 </a:t>
                      </a:r>
                      <a:r>
                        <a:rPr lang="en-US" b="1" dirty="0" err="1">
                          <a:effectLst/>
                        </a:rPr>
                        <a:t>MiB</a:t>
                      </a:r>
                      <a:endParaRPr lang="en-US" b="1" dirty="0">
                        <a:effectLst/>
                      </a:endParaRPr>
                    </a:p>
                  </a:txBody>
                  <a:tcPr marL="152400" marR="152400" marT="114300" marB="114300"/>
                </a:tc>
                <a:extLst>
                  <a:ext uri="{0D108BD9-81ED-4DB2-BD59-A6C34878D82A}">
                    <a16:rowId xmlns:a16="http://schemas.microsoft.com/office/drawing/2014/main" val="3394481869"/>
                  </a:ext>
                </a:extLst>
              </a:tr>
              <a:tr h="370840">
                <a:tc>
                  <a:txBody>
                    <a:bodyPr/>
                    <a:lstStyle/>
                    <a:p>
                      <a:pPr fontAlgn="t"/>
                      <a:r>
                        <a:rPr lang="en-US">
                          <a:effectLst/>
                        </a:rPr>
                        <a:t>Max size of an append blob</a:t>
                      </a:r>
                    </a:p>
                  </a:txBody>
                  <a:tcPr marL="152400" marR="152400" marT="114300" marB="114300"/>
                </a:tc>
                <a:tc>
                  <a:txBody>
                    <a:bodyPr/>
                    <a:lstStyle/>
                    <a:p>
                      <a:pPr fontAlgn="t"/>
                      <a:r>
                        <a:rPr lang="en-US">
                          <a:effectLst/>
                        </a:rPr>
                        <a:t>50,000 x 4 MiB (approx. 195 GiB)</a:t>
                      </a:r>
                    </a:p>
                  </a:txBody>
                  <a:tcPr marL="152400" marR="152400" marT="114300" marB="114300"/>
                </a:tc>
                <a:extLst>
                  <a:ext uri="{0D108BD9-81ED-4DB2-BD59-A6C34878D82A}">
                    <a16:rowId xmlns:a16="http://schemas.microsoft.com/office/drawing/2014/main" val="1173385699"/>
                  </a:ext>
                </a:extLst>
              </a:tr>
              <a:tr h="370840">
                <a:tc>
                  <a:txBody>
                    <a:bodyPr/>
                    <a:lstStyle/>
                    <a:p>
                      <a:pPr fontAlgn="t"/>
                      <a:r>
                        <a:rPr lang="en-US" b="1">
                          <a:effectLst/>
                        </a:rPr>
                        <a:t>Max size of a page blob</a:t>
                      </a:r>
                    </a:p>
                  </a:txBody>
                  <a:tcPr marL="152400" marR="152400" marT="114300" marB="114300"/>
                </a:tc>
                <a:tc>
                  <a:txBody>
                    <a:bodyPr/>
                    <a:lstStyle/>
                    <a:p>
                      <a:pPr fontAlgn="t"/>
                      <a:r>
                        <a:rPr lang="en-US" b="1" dirty="0">
                          <a:effectLst/>
                        </a:rPr>
                        <a:t>8 </a:t>
                      </a:r>
                      <a:r>
                        <a:rPr lang="en-US" b="1" dirty="0" err="1">
                          <a:effectLst/>
                        </a:rPr>
                        <a:t>TiB</a:t>
                      </a:r>
                      <a:endParaRPr lang="en-US" b="1" dirty="0">
                        <a:effectLst/>
                      </a:endParaRPr>
                    </a:p>
                  </a:txBody>
                  <a:tcPr marL="152400" marR="152400" marT="114300" marB="114300"/>
                </a:tc>
                <a:extLst>
                  <a:ext uri="{0D108BD9-81ED-4DB2-BD59-A6C34878D82A}">
                    <a16:rowId xmlns:a16="http://schemas.microsoft.com/office/drawing/2014/main" val="3851159929"/>
                  </a:ext>
                </a:extLst>
              </a:tr>
              <a:tr h="370840">
                <a:tc>
                  <a:txBody>
                    <a:bodyPr/>
                    <a:lstStyle/>
                    <a:p>
                      <a:pPr fontAlgn="t"/>
                      <a:r>
                        <a:rPr lang="en-US">
                          <a:effectLst/>
                        </a:rPr>
                        <a:t>Max number of stored access policies per blob container</a:t>
                      </a:r>
                    </a:p>
                  </a:txBody>
                  <a:tcPr marL="152400" marR="152400" marT="114300" marB="114300"/>
                </a:tc>
                <a:tc>
                  <a:txBody>
                    <a:bodyPr/>
                    <a:lstStyle/>
                    <a:p>
                      <a:pPr fontAlgn="t"/>
                      <a:r>
                        <a:rPr lang="en-US">
                          <a:effectLst/>
                        </a:rPr>
                        <a:t>5</a:t>
                      </a:r>
                    </a:p>
                  </a:txBody>
                  <a:tcPr marL="152400" marR="152400" marT="114300" marB="114300"/>
                </a:tc>
                <a:extLst>
                  <a:ext uri="{0D108BD9-81ED-4DB2-BD59-A6C34878D82A}">
                    <a16:rowId xmlns:a16="http://schemas.microsoft.com/office/drawing/2014/main" val="3647734982"/>
                  </a:ext>
                </a:extLst>
              </a:tr>
              <a:tr h="370840">
                <a:tc>
                  <a:txBody>
                    <a:bodyPr/>
                    <a:lstStyle/>
                    <a:p>
                      <a:pPr fontAlgn="t"/>
                      <a:r>
                        <a:rPr lang="en-US">
                          <a:effectLst/>
                        </a:rPr>
                        <a:t>Target throughput for single blob</a:t>
                      </a:r>
                    </a:p>
                  </a:txBody>
                  <a:tcPr marL="152400" marR="152400" marT="114300" marB="114300"/>
                </a:tc>
                <a:tc>
                  <a:txBody>
                    <a:bodyPr/>
                    <a:lstStyle/>
                    <a:p>
                      <a:pPr fontAlgn="t"/>
                      <a:r>
                        <a:rPr lang="en-US" dirty="0">
                          <a:effectLst/>
                        </a:rPr>
                        <a:t>Up to 60 </a:t>
                      </a:r>
                      <a:r>
                        <a:rPr lang="en-US" dirty="0" err="1">
                          <a:effectLst/>
                        </a:rPr>
                        <a:t>MiB</a:t>
                      </a:r>
                      <a:r>
                        <a:rPr lang="en-US" dirty="0">
                          <a:effectLst/>
                        </a:rPr>
                        <a:t> per sec, or up to 500 requests per sec</a:t>
                      </a:r>
                    </a:p>
                  </a:txBody>
                  <a:tcPr marL="152400" marR="152400" marT="114300" marB="114300"/>
                </a:tc>
                <a:extLst>
                  <a:ext uri="{0D108BD9-81ED-4DB2-BD59-A6C34878D82A}">
                    <a16:rowId xmlns:a16="http://schemas.microsoft.com/office/drawing/2014/main" val="3204955328"/>
                  </a:ext>
                </a:extLst>
              </a:tr>
            </a:tbl>
          </a:graphicData>
        </a:graphic>
      </p:graphicFrame>
    </p:spTree>
    <p:extLst>
      <p:ext uri="{BB962C8B-B14F-4D97-AF65-F5344CB8AC3E}">
        <p14:creationId xmlns:p14="http://schemas.microsoft.com/office/powerpoint/2010/main" val="1284374533"/>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07A14BA-BF2B-4DB4-8A4E-EFEC29CFB75E}"/>
              </a:ext>
            </a:extLst>
          </p:cNvPr>
          <p:cNvSpPr txBox="1">
            <a:spLocks/>
          </p:cNvSpPr>
          <p:nvPr/>
        </p:nvSpPr>
        <p:spPr>
          <a:xfrm>
            <a:off x="883" y="498"/>
            <a:ext cx="12435592" cy="1289219"/>
          </a:xfrm>
          <a:prstGeom prst="rect">
            <a:avLst/>
          </a:prstGeom>
          <a:solidFill>
            <a:schemeClr val="accent1"/>
          </a:solidFill>
          <a:effectLst/>
        </p:spPr>
        <p:txBody>
          <a:bodyPr vert="horz" wrap="square" lIns="146304" tIns="91440" rIns="146304" bIns="91440"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lang="en-US" spc="0" dirty="0">
                <a:ln/>
                <a:solidFill>
                  <a:srgbClr val="FFFFFF"/>
                </a:solidFill>
                <a:latin typeface="Segoe UI Light"/>
              </a:rPr>
              <a:t>Azure Files Scale Targets</a:t>
            </a:r>
            <a:endParaRPr kumimoji="0" lang="en-US" sz="4800" i="0" u="none" strike="noStrike" kern="1200" cap="none" spc="0" normalizeH="0" baseline="0" noProof="0" dirty="0">
              <a:ln/>
              <a:solidFill>
                <a:srgbClr val="FFFFFF"/>
              </a:solidFill>
              <a:uLnTx/>
              <a:uFillTx/>
              <a:latin typeface="Segoe UI Light"/>
              <a:ea typeface="+mn-ea"/>
              <a:cs typeface="Segoe UI" pitchFamily="34" charset="0"/>
            </a:endParaRPr>
          </a:p>
        </p:txBody>
      </p:sp>
      <p:graphicFrame>
        <p:nvGraphicFramePr>
          <p:cNvPr id="2" name="Table 1">
            <a:extLst>
              <a:ext uri="{FF2B5EF4-FFF2-40B4-BE49-F238E27FC236}">
                <a16:creationId xmlns:a16="http://schemas.microsoft.com/office/drawing/2014/main" id="{AE22B331-314B-45C7-803C-4D2458275393}"/>
              </a:ext>
            </a:extLst>
          </p:cNvPr>
          <p:cNvGraphicFramePr>
            <a:graphicFrameLocks noGrp="1"/>
          </p:cNvGraphicFramePr>
          <p:nvPr>
            <p:extLst>
              <p:ext uri="{D42A27DB-BD31-4B8C-83A1-F6EECF244321}">
                <p14:modId xmlns:p14="http://schemas.microsoft.com/office/powerpoint/2010/main" val="112996361"/>
              </p:ext>
            </p:extLst>
          </p:nvPr>
        </p:nvGraphicFramePr>
        <p:xfrm>
          <a:off x="520522" y="1655968"/>
          <a:ext cx="11616060" cy="5029200"/>
        </p:xfrm>
        <a:graphic>
          <a:graphicData uri="http://schemas.openxmlformats.org/drawingml/2006/table">
            <a:tbl>
              <a:tblPr firstRow="1" bandRow="1">
                <a:tableStyleId>{5C22544A-7EE6-4342-B048-85BDC9FD1C3A}</a:tableStyleId>
              </a:tblPr>
              <a:tblGrid>
                <a:gridCol w="5443860">
                  <a:extLst>
                    <a:ext uri="{9D8B030D-6E8A-4147-A177-3AD203B41FA5}">
                      <a16:colId xmlns:a16="http://schemas.microsoft.com/office/drawing/2014/main" val="4012816380"/>
                    </a:ext>
                  </a:extLst>
                </a:gridCol>
                <a:gridCol w="6172200">
                  <a:extLst>
                    <a:ext uri="{9D8B030D-6E8A-4147-A177-3AD203B41FA5}">
                      <a16:colId xmlns:a16="http://schemas.microsoft.com/office/drawing/2014/main" val="912832664"/>
                    </a:ext>
                  </a:extLst>
                </a:gridCol>
              </a:tblGrid>
              <a:tr h="370840">
                <a:tc>
                  <a:txBody>
                    <a:bodyPr/>
                    <a:lstStyle/>
                    <a:p>
                      <a:pPr algn="l" fontAlgn="b"/>
                      <a:r>
                        <a:rPr lang="en-US" b="0" dirty="0">
                          <a:effectLst/>
                          <a:latin typeface="segoe-ui_semibold"/>
                        </a:rPr>
                        <a:t>Resource</a:t>
                      </a:r>
                    </a:p>
                  </a:txBody>
                  <a:tcPr marL="152400" marR="152400" marT="114300" marB="114300" anchor="b"/>
                </a:tc>
                <a:tc>
                  <a:txBody>
                    <a:bodyPr/>
                    <a:lstStyle/>
                    <a:p>
                      <a:pPr algn="l" fontAlgn="b"/>
                      <a:r>
                        <a:rPr lang="en-US" b="0">
                          <a:effectLst/>
                          <a:latin typeface="segoe-ui_semibold"/>
                        </a:rPr>
                        <a:t>Target</a:t>
                      </a:r>
                    </a:p>
                  </a:txBody>
                  <a:tcPr marL="152400" marR="152400" marT="114300" marB="114300" anchor="b"/>
                </a:tc>
                <a:extLst>
                  <a:ext uri="{0D108BD9-81ED-4DB2-BD59-A6C34878D82A}">
                    <a16:rowId xmlns:a16="http://schemas.microsoft.com/office/drawing/2014/main" val="2283717372"/>
                  </a:ext>
                </a:extLst>
              </a:tr>
              <a:tr h="370840">
                <a:tc>
                  <a:txBody>
                    <a:bodyPr/>
                    <a:lstStyle/>
                    <a:p>
                      <a:pPr fontAlgn="t"/>
                      <a:r>
                        <a:rPr lang="en-US" b="1">
                          <a:effectLst/>
                        </a:rPr>
                        <a:t>Max size of a file share</a:t>
                      </a:r>
                    </a:p>
                  </a:txBody>
                  <a:tcPr marL="152400" marR="152400" marT="114300" marB="114300"/>
                </a:tc>
                <a:tc>
                  <a:txBody>
                    <a:bodyPr/>
                    <a:lstStyle/>
                    <a:p>
                      <a:pPr fontAlgn="t"/>
                      <a:r>
                        <a:rPr lang="en-US" b="1">
                          <a:effectLst/>
                        </a:rPr>
                        <a:t>5 TiB</a:t>
                      </a:r>
                    </a:p>
                  </a:txBody>
                  <a:tcPr marL="152400" marR="152400" marT="114300" marB="114300"/>
                </a:tc>
                <a:extLst>
                  <a:ext uri="{0D108BD9-81ED-4DB2-BD59-A6C34878D82A}">
                    <a16:rowId xmlns:a16="http://schemas.microsoft.com/office/drawing/2014/main" val="3241468031"/>
                  </a:ext>
                </a:extLst>
              </a:tr>
              <a:tr h="370840">
                <a:tc>
                  <a:txBody>
                    <a:bodyPr/>
                    <a:lstStyle/>
                    <a:p>
                      <a:pPr fontAlgn="t"/>
                      <a:r>
                        <a:rPr lang="en-US" b="1">
                          <a:effectLst/>
                        </a:rPr>
                        <a:t>Max size of a file in a file share</a:t>
                      </a:r>
                    </a:p>
                  </a:txBody>
                  <a:tcPr marL="152400" marR="152400" marT="114300" marB="114300"/>
                </a:tc>
                <a:tc>
                  <a:txBody>
                    <a:bodyPr/>
                    <a:lstStyle/>
                    <a:p>
                      <a:pPr fontAlgn="t"/>
                      <a:r>
                        <a:rPr lang="en-US" b="1" dirty="0">
                          <a:effectLst/>
                        </a:rPr>
                        <a:t>1 </a:t>
                      </a:r>
                      <a:r>
                        <a:rPr lang="en-US" b="1" dirty="0" err="1">
                          <a:effectLst/>
                        </a:rPr>
                        <a:t>TiB</a:t>
                      </a:r>
                      <a:endParaRPr lang="en-US" b="1" dirty="0">
                        <a:effectLst/>
                      </a:endParaRPr>
                    </a:p>
                  </a:txBody>
                  <a:tcPr marL="152400" marR="152400" marT="114300" marB="114300"/>
                </a:tc>
                <a:extLst>
                  <a:ext uri="{0D108BD9-81ED-4DB2-BD59-A6C34878D82A}">
                    <a16:rowId xmlns:a16="http://schemas.microsoft.com/office/drawing/2014/main" val="3266018275"/>
                  </a:ext>
                </a:extLst>
              </a:tr>
              <a:tr h="370840">
                <a:tc>
                  <a:txBody>
                    <a:bodyPr/>
                    <a:lstStyle/>
                    <a:p>
                      <a:pPr fontAlgn="t"/>
                      <a:r>
                        <a:rPr lang="en-US">
                          <a:effectLst/>
                        </a:rPr>
                        <a:t>Max number of files in a file share</a:t>
                      </a:r>
                    </a:p>
                  </a:txBody>
                  <a:tcPr marL="152400" marR="152400" marT="114300" marB="114300"/>
                </a:tc>
                <a:tc>
                  <a:txBody>
                    <a:bodyPr/>
                    <a:lstStyle/>
                    <a:p>
                      <a:pPr fontAlgn="t"/>
                      <a:r>
                        <a:rPr lang="en-US">
                          <a:effectLst/>
                        </a:rPr>
                        <a:t>No limit</a:t>
                      </a:r>
                    </a:p>
                  </a:txBody>
                  <a:tcPr marL="152400" marR="152400" marT="114300" marB="114300"/>
                </a:tc>
                <a:extLst>
                  <a:ext uri="{0D108BD9-81ED-4DB2-BD59-A6C34878D82A}">
                    <a16:rowId xmlns:a16="http://schemas.microsoft.com/office/drawing/2014/main" val="369445104"/>
                  </a:ext>
                </a:extLst>
              </a:tr>
              <a:tr h="370840">
                <a:tc>
                  <a:txBody>
                    <a:bodyPr/>
                    <a:lstStyle/>
                    <a:p>
                      <a:pPr fontAlgn="t"/>
                      <a:r>
                        <a:rPr lang="en-US" b="1" dirty="0">
                          <a:effectLst/>
                        </a:rPr>
                        <a:t>Max IOPS per share</a:t>
                      </a:r>
                    </a:p>
                  </a:txBody>
                  <a:tcPr marL="152400" marR="152400" marT="114300" marB="114300"/>
                </a:tc>
                <a:tc>
                  <a:txBody>
                    <a:bodyPr/>
                    <a:lstStyle/>
                    <a:p>
                      <a:pPr fontAlgn="t"/>
                      <a:r>
                        <a:rPr lang="en-US" b="1" dirty="0">
                          <a:effectLst/>
                        </a:rPr>
                        <a:t>1000 IOPS</a:t>
                      </a:r>
                    </a:p>
                  </a:txBody>
                  <a:tcPr marL="152400" marR="152400" marT="114300" marB="114300"/>
                </a:tc>
                <a:extLst>
                  <a:ext uri="{0D108BD9-81ED-4DB2-BD59-A6C34878D82A}">
                    <a16:rowId xmlns:a16="http://schemas.microsoft.com/office/drawing/2014/main" val="3929514109"/>
                  </a:ext>
                </a:extLst>
              </a:tr>
              <a:tr h="370840">
                <a:tc>
                  <a:txBody>
                    <a:bodyPr/>
                    <a:lstStyle/>
                    <a:p>
                      <a:pPr fontAlgn="t"/>
                      <a:r>
                        <a:rPr lang="en-US" dirty="0">
                          <a:effectLst/>
                        </a:rPr>
                        <a:t>Max number of stored access policies per file share</a:t>
                      </a:r>
                    </a:p>
                  </a:txBody>
                  <a:tcPr marL="152400" marR="152400" marT="114300" marB="114300"/>
                </a:tc>
                <a:tc>
                  <a:txBody>
                    <a:bodyPr/>
                    <a:lstStyle/>
                    <a:p>
                      <a:pPr fontAlgn="t"/>
                      <a:r>
                        <a:rPr lang="en-US">
                          <a:effectLst/>
                        </a:rPr>
                        <a:t>5</a:t>
                      </a:r>
                    </a:p>
                  </a:txBody>
                  <a:tcPr marL="152400" marR="152400" marT="114300" marB="114300"/>
                </a:tc>
                <a:extLst>
                  <a:ext uri="{0D108BD9-81ED-4DB2-BD59-A6C34878D82A}">
                    <a16:rowId xmlns:a16="http://schemas.microsoft.com/office/drawing/2014/main" val="116798444"/>
                  </a:ext>
                </a:extLst>
              </a:tr>
              <a:tr h="370840">
                <a:tc>
                  <a:txBody>
                    <a:bodyPr/>
                    <a:lstStyle/>
                    <a:p>
                      <a:pPr fontAlgn="t"/>
                      <a:r>
                        <a:rPr lang="en-US" b="1">
                          <a:effectLst/>
                        </a:rPr>
                        <a:t>Maximum request rate per storage account</a:t>
                      </a:r>
                    </a:p>
                  </a:txBody>
                  <a:tcPr marL="152400" marR="152400" marT="114300" marB="114300"/>
                </a:tc>
                <a:tc>
                  <a:txBody>
                    <a:bodyPr/>
                    <a:lstStyle/>
                    <a:p>
                      <a:pPr fontAlgn="t"/>
                      <a:r>
                        <a:rPr lang="en-US" b="1" dirty="0">
                          <a:effectLst/>
                        </a:rPr>
                        <a:t>20,000 requests per second for files of any valid size</a:t>
                      </a:r>
                      <a:r>
                        <a:rPr lang="en-US" b="1" baseline="30000" dirty="0">
                          <a:effectLst/>
                        </a:rPr>
                        <a:t>3</a:t>
                      </a:r>
                      <a:endParaRPr lang="en-US" b="1" dirty="0">
                        <a:effectLst/>
                      </a:endParaRPr>
                    </a:p>
                  </a:txBody>
                  <a:tcPr marL="152400" marR="152400" marT="114300" marB="114300"/>
                </a:tc>
                <a:extLst>
                  <a:ext uri="{0D108BD9-81ED-4DB2-BD59-A6C34878D82A}">
                    <a16:rowId xmlns:a16="http://schemas.microsoft.com/office/drawing/2014/main" val="2334691435"/>
                  </a:ext>
                </a:extLst>
              </a:tr>
              <a:tr h="370840">
                <a:tc>
                  <a:txBody>
                    <a:bodyPr/>
                    <a:lstStyle/>
                    <a:p>
                      <a:pPr fontAlgn="t"/>
                      <a:r>
                        <a:rPr lang="en-US">
                          <a:effectLst/>
                        </a:rPr>
                        <a:t>Target throughput for single file share</a:t>
                      </a:r>
                    </a:p>
                  </a:txBody>
                  <a:tcPr marL="152400" marR="152400" marT="114300" marB="114300"/>
                </a:tc>
                <a:tc>
                  <a:txBody>
                    <a:bodyPr/>
                    <a:lstStyle/>
                    <a:p>
                      <a:pPr fontAlgn="t"/>
                      <a:r>
                        <a:rPr lang="en-US">
                          <a:effectLst/>
                        </a:rPr>
                        <a:t>Up to 60 MiB per second</a:t>
                      </a:r>
                    </a:p>
                  </a:txBody>
                  <a:tcPr marL="152400" marR="152400" marT="114300" marB="114300"/>
                </a:tc>
                <a:extLst>
                  <a:ext uri="{0D108BD9-81ED-4DB2-BD59-A6C34878D82A}">
                    <a16:rowId xmlns:a16="http://schemas.microsoft.com/office/drawing/2014/main" val="1942860607"/>
                  </a:ext>
                </a:extLst>
              </a:tr>
              <a:tr h="370840">
                <a:tc>
                  <a:txBody>
                    <a:bodyPr/>
                    <a:lstStyle/>
                    <a:p>
                      <a:pPr fontAlgn="t"/>
                      <a:r>
                        <a:rPr lang="nn-NO">
                          <a:effectLst/>
                        </a:rPr>
                        <a:t>Maximum open handles for per file</a:t>
                      </a:r>
                    </a:p>
                  </a:txBody>
                  <a:tcPr marL="152400" marR="152400" marT="114300" marB="114300"/>
                </a:tc>
                <a:tc>
                  <a:txBody>
                    <a:bodyPr/>
                    <a:lstStyle/>
                    <a:p>
                      <a:pPr fontAlgn="t"/>
                      <a:r>
                        <a:rPr lang="en-US">
                          <a:effectLst/>
                        </a:rPr>
                        <a:t>2000 open handles</a:t>
                      </a:r>
                    </a:p>
                  </a:txBody>
                  <a:tcPr marL="152400" marR="152400" marT="114300" marB="114300"/>
                </a:tc>
                <a:extLst>
                  <a:ext uri="{0D108BD9-81ED-4DB2-BD59-A6C34878D82A}">
                    <a16:rowId xmlns:a16="http://schemas.microsoft.com/office/drawing/2014/main" val="2334450238"/>
                  </a:ext>
                </a:extLst>
              </a:tr>
              <a:tr h="370840">
                <a:tc>
                  <a:txBody>
                    <a:bodyPr/>
                    <a:lstStyle/>
                    <a:p>
                      <a:pPr fontAlgn="t"/>
                      <a:r>
                        <a:rPr lang="en-US">
                          <a:effectLst/>
                        </a:rPr>
                        <a:t>Maximum number of share snapshots</a:t>
                      </a:r>
                    </a:p>
                  </a:txBody>
                  <a:tcPr marL="152400" marR="152400" marT="114300" marB="114300"/>
                </a:tc>
                <a:tc>
                  <a:txBody>
                    <a:bodyPr/>
                    <a:lstStyle/>
                    <a:p>
                      <a:pPr fontAlgn="t"/>
                      <a:r>
                        <a:rPr lang="en-US" dirty="0">
                          <a:effectLst/>
                        </a:rPr>
                        <a:t>200 share snapshots</a:t>
                      </a:r>
                    </a:p>
                  </a:txBody>
                  <a:tcPr marL="152400" marR="152400" marT="114300" marB="114300"/>
                </a:tc>
                <a:extLst>
                  <a:ext uri="{0D108BD9-81ED-4DB2-BD59-A6C34878D82A}">
                    <a16:rowId xmlns:a16="http://schemas.microsoft.com/office/drawing/2014/main" val="799819879"/>
                  </a:ext>
                </a:extLst>
              </a:tr>
            </a:tbl>
          </a:graphicData>
        </a:graphic>
      </p:graphicFrame>
    </p:spTree>
    <p:extLst>
      <p:ext uri="{BB962C8B-B14F-4D97-AF65-F5344CB8AC3E}">
        <p14:creationId xmlns:p14="http://schemas.microsoft.com/office/powerpoint/2010/main" val="3943133672"/>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07A14BA-BF2B-4DB4-8A4E-EFEC29CFB75E}"/>
              </a:ext>
            </a:extLst>
          </p:cNvPr>
          <p:cNvSpPr txBox="1">
            <a:spLocks/>
          </p:cNvSpPr>
          <p:nvPr/>
        </p:nvSpPr>
        <p:spPr>
          <a:xfrm>
            <a:off x="883" y="498"/>
            <a:ext cx="12435592" cy="1289219"/>
          </a:xfrm>
          <a:prstGeom prst="rect">
            <a:avLst/>
          </a:prstGeom>
          <a:solidFill>
            <a:schemeClr val="accent1"/>
          </a:solidFill>
          <a:effectLst/>
        </p:spPr>
        <p:txBody>
          <a:bodyPr vert="horz" wrap="square" lIns="146304" tIns="91440" rIns="146304" bIns="91440"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lang="en-US" spc="0" dirty="0">
                <a:ln/>
                <a:solidFill>
                  <a:srgbClr val="FFFFFF"/>
                </a:solidFill>
                <a:latin typeface="Segoe UI Light"/>
              </a:rPr>
              <a:t>Azure Queue Storage Scale Targets</a:t>
            </a:r>
            <a:endParaRPr kumimoji="0" lang="en-US" sz="4800" i="0" u="none" strike="noStrike" kern="1200" cap="none" spc="0" normalizeH="0" baseline="0" noProof="0" dirty="0">
              <a:ln/>
              <a:solidFill>
                <a:srgbClr val="FFFFFF"/>
              </a:solidFill>
              <a:uLnTx/>
              <a:uFillTx/>
              <a:latin typeface="Segoe UI Light"/>
              <a:ea typeface="+mn-ea"/>
              <a:cs typeface="Segoe UI" pitchFamily="34" charset="0"/>
            </a:endParaRPr>
          </a:p>
        </p:txBody>
      </p:sp>
      <p:graphicFrame>
        <p:nvGraphicFramePr>
          <p:cNvPr id="2" name="Table 1">
            <a:extLst>
              <a:ext uri="{FF2B5EF4-FFF2-40B4-BE49-F238E27FC236}">
                <a16:creationId xmlns:a16="http://schemas.microsoft.com/office/drawing/2014/main" id="{3BF3732B-7F2B-4A9B-BD73-503B29616AB8}"/>
              </a:ext>
            </a:extLst>
          </p:cNvPr>
          <p:cNvGraphicFramePr>
            <a:graphicFrameLocks noGrp="1"/>
          </p:cNvGraphicFramePr>
          <p:nvPr>
            <p:extLst>
              <p:ext uri="{D42A27DB-BD31-4B8C-83A1-F6EECF244321}">
                <p14:modId xmlns:p14="http://schemas.microsoft.com/office/powerpoint/2010/main" val="2910806551"/>
              </p:ext>
            </p:extLst>
          </p:nvPr>
        </p:nvGraphicFramePr>
        <p:xfrm>
          <a:off x="1755391" y="1989832"/>
          <a:ext cx="8925692" cy="3840480"/>
        </p:xfrm>
        <a:graphic>
          <a:graphicData uri="http://schemas.openxmlformats.org/drawingml/2006/table">
            <a:tbl>
              <a:tblPr firstRow="1" bandRow="1">
                <a:tableStyleId>{5C22544A-7EE6-4342-B048-85BDC9FD1C3A}</a:tableStyleId>
              </a:tblPr>
              <a:tblGrid>
                <a:gridCol w="4462846">
                  <a:extLst>
                    <a:ext uri="{9D8B030D-6E8A-4147-A177-3AD203B41FA5}">
                      <a16:colId xmlns:a16="http://schemas.microsoft.com/office/drawing/2014/main" val="2374602699"/>
                    </a:ext>
                  </a:extLst>
                </a:gridCol>
                <a:gridCol w="4462846">
                  <a:extLst>
                    <a:ext uri="{9D8B030D-6E8A-4147-A177-3AD203B41FA5}">
                      <a16:colId xmlns:a16="http://schemas.microsoft.com/office/drawing/2014/main" val="3628185726"/>
                    </a:ext>
                  </a:extLst>
                </a:gridCol>
              </a:tblGrid>
              <a:tr h="370840">
                <a:tc>
                  <a:txBody>
                    <a:bodyPr/>
                    <a:lstStyle/>
                    <a:p>
                      <a:pPr algn="l" fontAlgn="b"/>
                      <a:r>
                        <a:rPr lang="en-US" b="0" dirty="0">
                          <a:effectLst/>
                          <a:latin typeface="segoe-ui_semibold"/>
                        </a:rPr>
                        <a:t>Resource</a:t>
                      </a:r>
                    </a:p>
                  </a:txBody>
                  <a:tcPr marL="152400" marR="152400" marT="114300" marB="114300" anchor="b"/>
                </a:tc>
                <a:tc>
                  <a:txBody>
                    <a:bodyPr/>
                    <a:lstStyle/>
                    <a:p>
                      <a:pPr algn="l" fontAlgn="b"/>
                      <a:r>
                        <a:rPr lang="en-US" b="0">
                          <a:effectLst/>
                          <a:latin typeface="segoe-ui_semibold"/>
                        </a:rPr>
                        <a:t>Target</a:t>
                      </a:r>
                    </a:p>
                  </a:txBody>
                  <a:tcPr marL="152400" marR="152400" marT="114300" marB="114300" anchor="b"/>
                </a:tc>
                <a:extLst>
                  <a:ext uri="{0D108BD9-81ED-4DB2-BD59-A6C34878D82A}">
                    <a16:rowId xmlns:a16="http://schemas.microsoft.com/office/drawing/2014/main" val="745556059"/>
                  </a:ext>
                </a:extLst>
              </a:tr>
              <a:tr h="370840">
                <a:tc>
                  <a:txBody>
                    <a:bodyPr/>
                    <a:lstStyle/>
                    <a:p>
                      <a:pPr fontAlgn="t"/>
                      <a:r>
                        <a:rPr lang="en-US">
                          <a:effectLst/>
                        </a:rPr>
                        <a:t>Max size of single queue</a:t>
                      </a:r>
                    </a:p>
                  </a:txBody>
                  <a:tcPr marL="152400" marR="152400" marT="114300" marB="114300"/>
                </a:tc>
                <a:tc>
                  <a:txBody>
                    <a:bodyPr/>
                    <a:lstStyle/>
                    <a:p>
                      <a:pPr fontAlgn="t"/>
                      <a:r>
                        <a:rPr lang="en-US">
                          <a:effectLst/>
                        </a:rPr>
                        <a:t>500 TiB</a:t>
                      </a:r>
                    </a:p>
                  </a:txBody>
                  <a:tcPr marL="152400" marR="152400" marT="114300" marB="114300"/>
                </a:tc>
                <a:extLst>
                  <a:ext uri="{0D108BD9-81ED-4DB2-BD59-A6C34878D82A}">
                    <a16:rowId xmlns:a16="http://schemas.microsoft.com/office/drawing/2014/main" val="2765325623"/>
                  </a:ext>
                </a:extLst>
              </a:tr>
              <a:tr h="370840">
                <a:tc>
                  <a:txBody>
                    <a:bodyPr/>
                    <a:lstStyle/>
                    <a:p>
                      <a:pPr fontAlgn="t"/>
                      <a:r>
                        <a:rPr lang="en-US" b="1">
                          <a:effectLst/>
                        </a:rPr>
                        <a:t>Max size of a message in a queue</a:t>
                      </a:r>
                    </a:p>
                  </a:txBody>
                  <a:tcPr marL="152400" marR="152400" marT="114300" marB="114300"/>
                </a:tc>
                <a:tc>
                  <a:txBody>
                    <a:bodyPr/>
                    <a:lstStyle/>
                    <a:p>
                      <a:pPr fontAlgn="t"/>
                      <a:r>
                        <a:rPr lang="en-US" b="1" dirty="0">
                          <a:effectLst/>
                        </a:rPr>
                        <a:t>64 KiB</a:t>
                      </a:r>
                    </a:p>
                  </a:txBody>
                  <a:tcPr marL="152400" marR="152400" marT="114300" marB="114300"/>
                </a:tc>
                <a:extLst>
                  <a:ext uri="{0D108BD9-81ED-4DB2-BD59-A6C34878D82A}">
                    <a16:rowId xmlns:a16="http://schemas.microsoft.com/office/drawing/2014/main" val="2124034262"/>
                  </a:ext>
                </a:extLst>
              </a:tr>
              <a:tr h="370840">
                <a:tc>
                  <a:txBody>
                    <a:bodyPr/>
                    <a:lstStyle/>
                    <a:p>
                      <a:pPr fontAlgn="t"/>
                      <a:r>
                        <a:rPr lang="en-US" dirty="0">
                          <a:effectLst/>
                        </a:rPr>
                        <a:t>Max number of stored access policies per queue</a:t>
                      </a:r>
                    </a:p>
                  </a:txBody>
                  <a:tcPr marL="152400" marR="152400" marT="114300" marB="114300"/>
                </a:tc>
                <a:tc>
                  <a:txBody>
                    <a:bodyPr/>
                    <a:lstStyle/>
                    <a:p>
                      <a:pPr fontAlgn="t"/>
                      <a:r>
                        <a:rPr lang="en-US">
                          <a:effectLst/>
                        </a:rPr>
                        <a:t>5</a:t>
                      </a:r>
                    </a:p>
                  </a:txBody>
                  <a:tcPr marL="152400" marR="152400" marT="114300" marB="114300"/>
                </a:tc>
                <a:extLst>
                  <a:ext uri="{0D108BD9-81ED-4DB2-BD59-A6C34878D82A}">
                    <a16:rowId xmlns:a16="http://schemas.microsoft.com/office/drawing/2014/main" val="3307206153"/>
                  </a:ext>
                </a:extLst>
              </a:tr>
              <a:tr h="370840">
                <a:tc>
                  <a:txBody>
                    <a:bodyPr/>
                    <a:lstStyle/>
                    <a:p>
                      <a:pPr fontAlgn="t"/>
                      <a:r>
                        <a:rPr lang="en-US">
                          <a:effectLst/>
                        </a:rPr>
                        <a:t>Maximum request rate per storage account</a:t>
                      </a:r>
                    </a:p>
                  </a:txBody>
                  <a:tcPr marL="152400" marR="152400" marT="114300" marB="114300"/>
                </a:tc>
                <a:tc>
                  <a:txBody>
                    <a:bodyPr/>
                    <a:lstStyle/>
                    <a:p>
                      <a:pPr fontAlgn="t"/>
                      <a:r>
                        <a:rPr lang="en-US">
                          <a:effectLst/>
                        </a:rPr>
                        <a:t>20,000 messages per second assuming 1 KiB message size</a:t>
                      </a:r>
                    </a:p>
                  </a:txBody>
                  <a:tcPr marL="152400" marR="152400" marT="114300" marB="114300"/>
                </a:tc>
                <a:extLst>
                  <a:ext uri="{0D108BD9-81ED-4DB2-BD59-A6C34878D82A}">
                    <a16:rowId xmlns:a16="http://schemas.microsoft.com/office/drawing/2014/main" val="3347950771"/>
                  </a:ext>
                </a:extLst>
              </a:tr>
              <a:tr h="370840">
                <a:tc>
                  <a:txBody>
                    <a:bodyPr/>
                    <a:lstStyle/>
                    <a:p>
                      <a:pPr fontAlgn="t"/>
                      <a:r>
                        <a:rPr lang="en-US">
                          <a:effectLst/>
                        </a:rPr>
                        <a:t>Target throughput for single queue (1 KiB messages)</a:t>
                      </a:r>
                    </a:p>
                  </a:txBody>
                  <a:tcPr marL="152400" marR="152400" marT="114300" marB="114300"/>
                </a:tc>
                <a:tc>
                  <a:txBody>
                    <a:bodyPr/>
                    <a:lstStyle/>
                    <a:p>
                      <a:pPr fontAlgn="t"/>
                      <a:r>
                        <a:rPr lang="en-US" dirty="0">
                          <a:effectLst/>
                        </a:rPr>
                        <a:t>Up to 2000 messages per second</a:t>
                      </a:r>
                    </a:p>
                  </a:txBody>
                  <a:tcPr marL="152400" marR="152400" marT="114300" marB="114300"/>
                </a:tc>
                <a:extLst>
                  <a:ext uri="{0D108BD9-81ED-4DB2-BD59-A6C34878D82A}">
                    <a16:rowId xmlns:a16="http://schemas.microsoft.com/office/drawing/2014/main" val="449948751"/>
                  </a:ext>
                </a:extLst>
              </a:tr>
            </a:tbl>
          </a:graphicData>
        </a:graphic>
      </p:graphicFrame>
    </p:spTree>
    <p:extLst>
      <p:ext uri="{BB962C8B-B14F-4D97-AF65-F5344CB8AC3E}">
        <p14:creationId xmlns:p14="http://schemas.microsoft.com/office/powerpoint/2010/main" val="2501145588"/>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07A14BA-BF2B-4DB4-8A4E-EFEC29CFB75E}"/>
              </a:ext>
            </a:extLst>
          </p:cNvPr>
          <p:cNvSpPr txBox="1">
            <a:spLocks/>
          </p:cNvSpPr>
          <p:nvPr/>
        </p:nvSpPr>
        <p:spPr>
          <a:xfrm>
            <a:off x="883" y="498"/>
            <a:ext cx="12435592" cy="1289219"/>
          </a:xfrm>
          <a:prstGeom prst="rect">
            <a:avLst/>
          </a:prstGeom>
          <a:solidFill>
            <a:schemeClr val="accent1"/>
          </a:solidFill>
          <a:effectLst/>
        </p:spPr>
        <p:txBody>
          <a:bodyPr vert="horz" wrap="square" lIns="146304" tIns="91440" rIns="146304" bIns="91440"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lang="en-US" spc="0" dirty="0">
                <a:ln/>
                <a:solidFill>
                  <a:srgbClr val="FFFFFF"/>
                </a:solidFill>
                <a:latin typeface="Segoe UI Light"/>
              </a:rPr>
              <a:t>Azure Table Storage Scale Targets</a:t>
            </a:r>
            <a:endParaRPr kumimoji="0" lang="en-US" sz="4800" i="0" u="none" strike="noStrike" kern="1200" cap="none" spc="0" normalizeH="0" baseline="0" noProof="0" dirty="0">
              <a:ln/>
              <a:solidFill>
                <a:srgbClr val="FFFFFF"/>
              </a:solidFill>
              <a:uLnTx/>
              <a:uFillTx/>
              <a:latin typeface="Segoe UI Light"/>
              <a:ea typeface="+mn-ea"/>
              <a:cs typeface="Segoe UI" pitchFamily="34" charset="0"/>
            </a:endParaRPr>
          </a:p>
        </p:txBody>
      </p:sp>
      <p:graphicFrame>
        <p:nvGraphicFramePr>
          <p:cNvPr id="2" name="Table 1">
            <a:extLst>
              <a:ext uri="{FF2B5EF4-FFF2-40B4-BE49-F238E27FC236}">
                <a16:creationId xmlns:a16="http://schemas.microsoft.com/office/drawing/2014/main" id="{C0B88DAC-376E-4847-B19E-B4EF2CF55F6E}"/>
              </a:ext>
            </a:extLst>
          </p:cNvPr>
          <p:cNvGraphicFramePr>
            <a:graphicFrameLocks noGrp="1"/>
          </p:cNvGraphicFramePr>
          <p:nvPr>
            <p:extLst>
              <p:ext uri="{D42A27DB-BD31-4B8C-83A1-F6EECF244321}">
                <p14:modId xmlns:p14="http://schemas.microsoft.com/office/powerpoint/2010/main" val="3570993275"/>
              </p:ext>
            </p:extLst>
          </p:nvPr>
        </p:nvGraphicFramePr>
        <p:xfrm>
          <a:off x="1080273" y="1989833"/>
          <a:ext cx="10275928" cy="4069080"/>
        </p:xfrm>
        <a:graphic>
          <a:graphicData uri="http://schemas.openxmlformats.org/drawingml/2006/table">
            <a:tbl>
              <a:tblPr firstRow="1" bandRow="1">
                <a:tableStyleId>{5C22544A-7EE6-4342-B048-85BDC9FD1C3A}</a:tableStyleId>
              </a:tblPr>
              <a:tblGrid>
                <a:gridCol w="5137964">
                  <a:extLst>
                    <a:ext uri="{9D8B030D-6E8A-4147-A177-3AD203B41FA5}">
                      <a16:colId xmlns:a16="http://schemas.microsoft.com/office/drawing/2014/main" val="1674324332"/>
                    </a:ext>
                  </a:extLst>
                </a:gridCol>
                <a:gridCol w="5137964">
                  <a:extLst>
                    <a:ext uri="{9D8B030D-6E8A-4147-A177-3AD203B41FA5}">
                      <a16:colId xmlns:a16="http://schemas.microsoft.com/office/drawing/2014/main" val="1160310667"/>
                    </a:ext>
                  </a:extLst>
                </a:gridCol>
              </a:tblGrid>
              <a:tr h="370840">
                <a:tc>
                  <a:txBody>
                    <a:bodyPr/>
                    <a:lstStyle/>
                    <a:p>
                      <a:pPr algn="l" fontAlgn="b"/>
                      <a:r>
                        <a:rPr lang="en-US" b="0" dirty="0">
                          <a:effectLst/>
                          <a:latin typeface="segoe-ui_semibold"/>
                        </a:rPr>
                        <a:t>Resource</a:t>
                      </a:r>
                    </a:p>
                  </a:txBody>
                  <a:tcPr marL="152400" marR="152400" marT="114300" marB="114300" anchor="b"/>
                </a:tc>
                <a:tc>
                  <a:txBody>
                    <a:bodyPr/>
                    <a:lstStyle/>
                    <a:p>
                      <a:pPr algn="l" fontAlgn="b"/>
                      <a:r>
                        <a:rPr lang="en-US" b="0">
                          <a:effectLst/>
                          <a:latin typeface="segoe-ui_semibold"/>
                        </a:rPr>
                        <a:t>Target</a:t>
                      </a:r>
                    </a:p>
                  </a:txBody>
                  <a:tcPr marL="152400" marR="152400" marT="114300" marB="114300" anchor="b"/>
                </a:tc>
                <a:extLst>
                  <a:ext uri="{0D108BD9-81ED-4DB2-BD59-A6C34878D82A}">
                    <a16:rowId xmlns:a16="http://schemas.microsoft.com/office/drawing/2014/main" val="1346732229"/>
                  </a:ext>
                </a:extLst>
              </a:tr>
              <a:tr h="370840">
                <a:tc>
                  <a:txBody>
                    <a:bodyPr/>
                    <a:lstStyle/>
                    <a:p>
                      <a:pPr fontAlgn="t"/>
                      <a:r>
                        <a:rPr lang="en-US">
                          <a:effectLst/>
                        </a:rPr>
                        <a:t>Max size of single table</a:t>
                      </a:r>
                    </a:p>
                  </a:txBody>
                  <a:tcPr marL="152400" marR="152400" marT="114300" marB="114300"/>
                </a:tc>
                <a:tc>
                  <a:txBody>
                    <a:bodyPr/>
                    <a:lstStyle/>
                    <a:p>
                      <a:pPr fontAlgn="t"/>
                      <a:r>
                        <a:rPr lang="en-US">
                          <a:effectLst/>
                        </a:rPr>
                        <a:t>500 TiB</a:t>
                      </a:r>
                    </a:p>
                  </a:txBody>
                  <a:tcPr marL="152400" marR="152400" marT="114300" marB="114300"/>
                </a:tc>
                <a:extLst>
                  <a:ext uri="{0D108BD9-81ED-4DB2-BD59-A6C34878D82A}">
                    <a16:rowId xmlns:a16="http://schemas.microsoft.com/office/drawing/2014/main" val="1059258881"/>
                  </a:ext>
                </a:extLst>
              </a:tr>
              <a:tr h="370840">
                <a:tc>
                  <a:txBody>
                    <a:bodyPr/>
                    <a:lstStyle/>
                    <a:p>
                      <a:pPr fontAlgn="t"/>
                      <a:r>
                        <a:rPr lang="en-US">
                          <a:effectLst/>
                        </a:rPr>
                        <a:t>Max size of a table entity</a:t>
                      </a:r>
                    </a:p>
                  </a:txBody>
                  <a:tcPr marL="152400" marR="152400" marT="114300" marB="114300"/>
                </a:tc>
                <a:tc>
                  <a:txBody>
                    <a:bodyPr/>
                    <a:lstStyle/>
                    <a:p>
                      <a:pPr fontAlgn="t"/>
                      <a:r>
                        <a:rPr lang="en-US" dirty="0">
                          <a:effectLst/>
                        </a:rPr>
                        <a:t>1 </a:t>
                      </a:r>
                      <a:r>
                        <a:rPr lang="en-US" dirty="0" err="1">
                          <a:effectLst/>
                        </a:rPr>
                        <a:t>MiB</a:t>
                      </a:r>
                      <a:endParaRPr lang="en-US" dirty="0">
                        <a:effectLst/>
                      </a:endParaRPr>
                    </a:p>
                  </a:txBody>
                  <a:tcPr marL="152400" marR="152400" marT="114300" marB="114300"/>
                </a:tc>
                <a:extLst>
                  <a:ext uri="{0D108BD9-81ED-4DB2-BD59-A6C34878D82A}">
                    <a16:rowId xmlns:a16="http://schemas.microsoft.com/office/drawing/2014/main" val="2862317284"/>
                  </a:ext>
                </a:extLst>
              </a:tr>
              <a:tr h="370840">
                <a:tc>
                  <a:txBody>
                    <a:bodyPr/>
                    <a:lstStyle/>
                    <a:p>
                      <a:pPr fontAlgn="t"/>
                      <a:r>
                        <a:rPr lang="en-US">
                          <a:effectLst/>
                        </a:rPr>
                        <a:t>Max number of properties in a table entity</a:t>
                      </a:r>
                    </a:p>
                  </a:txBody>
                  <a:tcPr marL="152400" marR="152400" marT="114300" marB="114300"/>
                </a:tc>
                <a:tc>
                  <a:txBody>
                    <a:bodyPr/>
                    <a:lstStyle/>
                    <a:p>
                      <a:pPr fontAlgn="t"/>
                      <a:r>
                        <a:rPr lang="en-US" dirty="0">
                          <a:effectLst/>
                        </a:rPr>
                        <a:t>252</a:t>
                      </a:r>
                    </a:p>
                  </a:txBody>
                  <a:tcPr marL="152400" marR="152400" marT="114300" marB="114300"/>
                </a:tc>
                <a:extLst>
                  <a:ext uri="{0D108BD9-81ED-4DB2-BD59-A6C34878D82A}">
                    <a16:rowId xmlns:a16="http://schemas.microsoft.com/office/drawing/2014/main" val="2938265961"/>
                  </a:ext>
                </a:extLst>
              </a:tr>
              <a:tr h="370840">
                <a:tc>
                  <a:txBody>
                    <a:bodyPr/>
                    <a:lstStyle/>
                    <a:p>
                      <a:pPr fontAlgn="t"/>
                      <a:r>
                        <a:rPr lang="en-US">
                          <a:effectLst/>
                        </a:rPr>
                        <a:t>Max number of stored access policies per table</a:t>
                      </a:r>
                    </a:p>
                  </a:txBody>
                  <a:tcPr marL="152400" marR="152400" marT="114300" marB="114300"/>
                </a:tc>
                <a:tc>
                  <a:txBody>
                    <a:bodyPr/>
                    <a:lstStyle/>
                    <a:p>
                      <a:pPr fontAlgn="t"/>
                      <a:r>
                        <a:rPr lang="en-US">
                          <a:effectLst/>
                        </a:rPr>
                        <a:t>5</a:t>
                      </a:r>
                    </a:p>
                  </a:txBody>
                  <a:tcPr marL="152400" marR="152400" marT="114300" marB="114300"/>
                </a:tc>
                <a:extLst>
                  <a:ext uri="{0D108BD9-81ED-4DB2-BD59-A6C34878D82A}">
                    <a16:rowId xmlns:a16="http://schemas.microsoft.com/office/drawing/2014/main" val="2261986279"/>
                  </a:ext>
                </a:extLst>
              </a:tr>
              <a:tr h="370840">
                <a:tc>
                  <a:txBody>
                    <a:bodyPr/>
                    <a:lstStyle/>
                    <a:p>
                      <a:pPr fontAlgn="t"/>
                      <a:r>
                        <a:rPr lang="en-US">
                          <a:effectLst/>
                        </a:rPr>
                        <a:t>Maximum request rate per storage account</a:t>
                      </a:r>
                    </a:p>
                  </a:txBody>
                  <a:tcPr marL="152400" marR="152400" marT="114300" marB="114300"/>
                </a:tc>
                <a:tc>
                  <a:txBody>
                    <a:bodyPr/>
                    <a:lstStyle/>
                    <a:p>
                      <a:pPr fontAlgn="t"/>
                      <a:r>
                        <a:rPr lang="en-US">
                          <a:effectLst/>
                        </a:rPr>
                        <a:t>20,000 transactions per second (assuming 1 KiB entity size)</a:t>
                      </a:r>
                    </a:p>
                  </a:txBody>
                  <a:tcPr marL="152400" marR="152400" marT="114300" marB="114300"/>
                </a:tc>
                <a:extLst>
                  <a:ext uri="{0D108BD9-81ED-4DB2-BD59-A6C34878D82A}">
                    <a16:rowId xmlns:a16="http://schemas.microsoft.com/office/drawing/2014/main" val="1150647674"/>
                  </a:ext>
                </a:extLst>
              </a:tr>
              <a:tr h="370840">
                <a:tc>
                  <a:txBody>
                    <a:bodyPr/>
                    <a:lstStyle/>
                    <a:p>
                      <a:pPr fontAlgn="t"/>
                      <a:r>
                        <a:rPr lang="en-US">
                          <a:effectLst/>
                        </a:rPr>
                        <a:t>Target throughput for single table partition (1 KiB entities)</a:t>
                      </a:r>
                    </a:p>
                  </a:txBody>
                  <a:tcPr marL="152400" marR="152400" marT="114300" marB="114300"/>
                </a:tc>
                <a:tc>
                  <a:txBody>
                    <a:bodyPr/>
                    <a:lstStyle/>
                    <a:p>
                      <a:pPr fontAlgn="t"/>
                      <a:r>
                        <a:rPr lang="en-US" dirty="0">
                          <a:effectLst/>
                        </a:rPr>
                        <a:t>Up to 2000 entities per second</a:t>
                      </a:r>
                    </a:p>
                  </a:txBody>
                  <a:tcPr marL="152400" marR="152400" marT="114300" marB="114300"/>
                </a:tc>
                <a:extLst>
                  <a:ext uri="{0D108BD9-81ED-4DB2-BD59-A6C34878D82A}">
                    <a16:rowId xmlns:a16="http://schemas.microsoft.com/office/drawing/2014/main" val="728342180"/>
                  </a:ext>
                </a:extLst>
              </a:tr>
            </a:tbl>
          </a:graphicData>
        </a:graphic>
      </p:graphicFrame>
    </p:spTree>
    <p:extLst>
      <p:ext uri="{BB962C8B-B14F-4D97-AF65-F5344CB8AC3E}">
        <p14:creationId xmlns:p14="http://schemas.microsoft.com/office/powerpoint/2010/main" val="3590660483"/>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07A14BA-BF2B-4DB4-8A4E-EFEC29CFB75E}"/>
              </a:ext>
            </a:extLst>
          </p:cNvPr>
          <p:cNvSpPr txBox="1">
            <a:spLocks/>
          </p:cNvSpPr>
          <p:nvPr/>
        </p:nvSpPr>
        <p:spPr>
          <a:xfrm>
            <a:off x="883" y="498"/>
            <a:ext cx="12435592" cy="1289219"/>
          </a:xfrm>
          <a:prstGeom prst="rect">
            <a:avLst/>
          </a:prstGeom>
          <a:solidFill>
            <a:schemeClr val="accent1"/>
          </a:solidFill>
          <a:effectLst/>
        </p:spPr>
        <p:txBody>
          <a:bodyPr vert="horz" wrap="square" lIns="146304" tIns="91440" rIns="146304" bIns="91440"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800" i="0" u="none" strike="noStrike" kern="1200" cap="none" spc="0" normalizeH="0" baseline="0" noProof="0" dirty="0">
                <a:ln/>
                <a:solidFill>
                  <a:srgbClr val="FFFFFF"/>
                </a:solidFill>
                <a:uLnTx/>
                <a:uFillTx/>
                <a:latin typeface="Segoe UI Light"/>
                <a:ea typeface="+mn-ea"/>
                <a:cs typeface="Segoe UI" pitchFamily="34" charset="0"/>
              </a:rPr>
              <a:t>Transferring</a:t>
            </a:r>
            <a:r>
              <a:rPr lang="en-US" spc="0" dirty="0">
                <a:ln/>
                <a:solidFill>
                  <a:srgbClr val="FFFFFF"/>
                </a:solidFill>
                <a:latin typeface="Segoe UI Light"/>
              </a:rPr>
              <a:t> Data</a:t>
            </a:r>
            <a:endParaRPr kumimoji="0" lang="en-US" sz="4800" i="0" u="none" strike="noStrike" kern="1200" cap="none" spc="0" normalizeH="0" baseline="0" noProof="0" dirty="0">
              <a:ln/>
              <a:solidFill>
                <a:srgbClr val="FFFFFF"/>
              </a:solidFill>
              <a:uLnTx/>
              <a:uFillTx/>
              <a:latin typeface="Segoe UI Light"/>
              <a:ea typeface="+mn-ea"/>
              <a:cs typeface="Segoe UI" pitchFamily="34" charset="0"/>
            </a:endParaRPr>
          </a:p>
        </p:txBody>
      </p:sp>
      <p:sp>
        <p:nvSpPr>
          <p:cNvPr id="3" name="TextBox 2">
            <a:extLst>
              <a:ext uri="{FF2B5EF4-FFF2-40B4-BE49-F238E27FC236}">
                <a16:creationId xmlns:a16="http://schemas.microsoft.com/office/drawing/2014/main" id="{317850F5-07AD-4CC7-A187-52D73BCB5F65}"/>
              </a:ext>
            </a:extLst>
          </p:cNvPr>
          <p:cNvSpPr txBox="1"/>
          <p:nvPr/>
        </p:nvSpPr>
        <p:spPr>
          <a:xfrm>
            <a:off x="0" y="1572426"/>
            <a:ext cx="12435592" cy="3327065"/>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000" b="1" u="sng" dirty="0">
                <a:gradFill>
                  <a:gsLst>
                    <a:gs pos="2917">
                      <a:schemeClr val="tx1"/>
                    </a:gs>
                    <a:gs pos="30000">
                      <a:schemeClr val="tx1"/>
                    </a:gs>
                  </a:gsLst>
                  <a:lin ang="5400000" scaled="0"/>
                </a:gradFill>
                <a:latin typeface="+mj-lt"/>
              </a:rPr>
              <a:t>Azure API</a:t>
            </a:r>
            <a:r>
              <a:rPr lang="en-US" sz="2000" b="1" dirty="0">
                <a:gradFill>
                  <a:gsLst>
                    <a:gs pos="2917">
                      <a:schemeClr val="tx1"/>
                    </a:gs>
                    <a:gs pos="30000">
                      <a:schemeClr val="tx1"/>
                    </a:gs>
                  </a:gsLst>
                  <a:lin ang="5400000" scaled="0"/>
                </a:gradFill>
                <a:latin typeface="+mj-lt"/>
              </a:rPr>
              <a:t>:  </a:t>
            </a:r>
            <a:r>
              <a:rPr lang="en-US" sz="2000" dirty="0">
                <a:gradFill>
                  <a:gsLst>
                    <a:gs pos="2917">
                      <a:schemeClr val="tx1"/>
                    </a:gs>
                    <a:gs pos="30000">
                      <a:schemeClr val="tx1"/>
                    </a:gs>
                  </a:gsLst>
                  <a:lin ang="5400000" scaled="0"/>
                </a:gradFill>
                <a:latin typeface="+mj-lt"/>
              </a:rPr>
              <a:t>The Azure REST API or SDK, namely the Azure Storage Data Movement Library, is designed for high-performance copying of data to and from Azure</a:t>
            </a:r>
          </a:p>
          <a:p>
            <a:pPr marL="342900" indent="-342900">
              <a:lnSpc>
                <a:spcPct val="90000"/>
              </a:lnSpc>
              <a:spcAft>
                <a:spcPts val="600"/>
              </a:spcAft>
              <a:buFont typeface="Arial" panose="020B0604020202020204" pitchFamily="34" charset="0"/>
              <a:buChar char="•"/>
            </a:pPr>
            <a:r>
              <a:rPr lang="en-US" sz="2000" b="1" u="sng" dirty="0" err="1">
                <a:gradFill>
                  <a:gsLst>
                    <a:gs pos="2917">
                      <a:schemeClr val="tx1"/>
                    </a:gs>
                    <a:gs pos="30000">
                      <a:schemeClr val="tx1"/>
                    </a:gs>
                  </a:gsLst>
                  <a:lin ang="5400000" scaled="0"/>
                </a:gradFill>
                <a:latin typeface="+mj-lt"/>
              </a:rPr>
              <a:t>AzCopy</a:t>
            </a:r>
            <a:r>
              <a:rPr lang="en-US" sz="2000" b="1" u="sng" dirty="0">
                <a:gradFill>
                  <a:gsLst>
                    <a:gs pos="2917">
                      <a:schemeClr val="tx1"/>
                    </a:gs>
                    <a:gs pos="30000">
                      <a:schemeClr val="tx1"/>
                    </a:gs>
                  </a:gsLst>
                  <a:lin ang="5400000" scaled="0"/>
                </a:gradFill>
                <a:latin typeface="+mj-lt"/>
              </a:rPr>
              <a:t> Utility</a:t>
            </a:r>
            <a:r>
              <a:rPr lang="en-US" sz="2000" b="1" dirty="0">
                <a:gradFill>
                  <a:gsLst>
                    <a:gs pos="2917">
                      <a:schemeClr val="tx1"/>
                    </a:gs>
                    <a:gs pos="30000">
                      <a:schemeClr val="tx1"/>
                    </a:gs>
                  </a:gsLst>
                  <a:lin ang="5400000" scaled="0"/>
                </a:gradFill>
                <a:latin typeface="+mj-lt"/>
              </a:rPr>
              <a:t>:  </a:t>
            </a:r>
            <a:r>
              <a:rPr lang="en-US" sz="2000" dirty="0">
                <a:gradFill>
                  <a:gsLst>
                    <a:gs pos="2917">
                      <a:schemeClr val="tx1"/>
                    </a:gs>
                    <a:gs pos="30000">
                      <a:schemeClr val="tx1"/>
                    </a:gs>
                  </a:gsLst>
                  <a:lin ang="5400000" scaled="0"/>
                </a:gradFill>
                <a:latin typeface="+mj-lt"/>
              </a:rPr>
              <a:t>Windows command line utility designed for high-performance data transfer </a:t>
            </a:r>
          </a:p>
          <a:p>
            <a:pPr marL="342900" indent="-342900">
              <a:lnSpc>
                <a:spcPct val="90000"/>
              </a:lnSpc>
              <a:spcAft>
                <a:spcPts val="600"/>
              </a:spcAft>
              <a:buFont typeface="Arial" panose="020B0604020202020204" pitchFamily="34" charset="0"/>
              <a:buChar char="•"/>
            </a:pPr>
            <a:r>
              <a:rPr lang="en-US" sz="2000" b="1" u="sng" dirty="0">
                <a:gradFill>
                  <a:gsLst>
                    <a:gs pos="2917">
                      <a:schemeClr val="tx1"/>
                    </a:gs>
                    <a:gs pos="30000">
                      <a:schemeClr val="tx1"/>
                    </a:gs>
                  </a:gsLst>
                  <a:lin ang="5400000" scaled="0"/>
                </a:gradFill>
                <a:latin typeface="+mj-lt"/>
              </a:rPr>
              <a:t>Azure PowerShell/CLI</a:t>
            </a:r>
            <a:r>
              <a:rPr lang="en-US" sz="2000" b="1" dirty="0">
                <a:gradFill>
                  <a:gsLst>
                    <a:gs pos="2917">
                      <a:schemeClr val="tx1"/>
                    </a:gs>
                    <a:gs pos="30000">
                      <a:schemeClr val="tx1"/>
                    </a:gs>
                  </a:gsLst>
                  <a:lin ang="5400000" scaled="0"/>
                </a:gradFill>
                <a:latin typeface="+mj-lt"/>
              </a:rPr>
              <a:t>:  </a:t>
            </a:r>
            <a:r>
              <a:rPr lang="en-US" sz="2000" dirty="0">
                <a:gradFill>
                  <a:gsLst>
                    <a:gs pos="2917">
                      <a:schemeClr val="tx1"/>
                    </a:gs>
                    <a:gs pos="30000">
                      <a:schemeClr val="tx1"/>
                    </a:gs>
                  </a:gsLst>
                  <a:lin ang="5400000" scaled="0"/>
                </a:gradFill>
                <a:latin typeface="+mj-lt"/>
              </a:rPr>
              <a:t>Write scripts to push data for any scenario</a:t>
            </a:r>
          </a:p>
          <a:p>
            <a:pPr marL="342900" indent="-342900">
              <a:lnSpc>
                <a:spcPct val="90000"/>
              </a:lnSpc>
              <a:spcAft>
                <a:spcPts val="600"/>
              </a:spcAft>
              <a:buFont typeface="Arial" panose="020B0604020202020204" pitchFamily="34" charset="0"/>
              <a:buChar char="•"/>
            </a:pPr>
            <a:r>
              <a:rPr lang="en-US" sz="2000" b="1" u="sng" dirty="0">
                <a:gradFill>
                  <a:gsLst>
                    <a:gs pos="2917">
                      <a:schemeClr val="tx1"/>
                    </a:gs>
                    <a:gs pos="30000">
                      <a:schemeClr val="tx1"/>
                    </a:gs>
                  </a:gsLst>
                  <a:lin ang="5400000" scaled="0"/>
                </a:gradFill>
                <a:latin typeface="+mj-lt"/>
              </a:rPr>
              <a:t>Azure Import/Export</a:t>
            </a:r>
            <a:r>
              <a:rPr lang="en-US" sz="2000" b="1" dirty="0">
                <a:gradFill>
                  <a:gsLst>
                    <a:gs pos="2917">
                      <a:schemeClr val="tx1"/>
                    </a:gs>
                    <a:gs pos="30000">
                      <a:schemeClr val="tx1"/>
                    </a:gs>
                  </a:gsLst>
                  <a:lin ang="5400000" scaled="0"/>
                </a:gradFill>
                <a:latin typeface="+mj-lt"/>
              </a:rPr>
              <a:t>:  </a:t>
            </a:r>
            <a:r>
              <a:rPr lang="en-US" sz="2000" dirty="0">
                <a:gradFill>
                  <a:gsLst>
                    <a:gs pos="2917">
                      <a:schemeClr val="tx1"/>
                    </a:gs>
                    <a:gs pos="30000">
                      <a:schemeClr val="tx1"/>
                    </a:gs>
                  </a:gsLst>
                  <a:lin ang="5400000" scaled="0"/>
                </a:gradFill>
                <a:latin typeface="+mj-lt"/>
              </a:rPr>
              <a:t>Enables data transfer by securely shipping up to 10 TB external drive to Microsoft</a:t>
            </a:r>
          </a:p>
          <a:p>
            <a:pPr marL="342900" indent="-342900">
              <a:lnSpc>
                <a:spcPct val="90000"/>
              </a:lnSpc>
              <a:spcAft>
                <a:spcPts val="600"/>
              </a:spcAft>
              <a:buFont typeface="Arial" panose="020B0604020202020204" pitchFamily="34" charset="0"/>
              <a:buChar char="•"/>
            </a:pPr>
            <a:r>
              <a:rPr lang="en-US" sz="2000" b="1" u="sng" dirty="0">
                <a:gradFill>
                  <a:gsLst>
                    <a:gs pos="2917">
                      <a:schemeClr val="tx1"/>
                    </a:gs>
                    <a:gs pos="30000">
                      <a:schemeClr val="tx1"/>
                    </a:gs>
                  </a:gsLst>
                  <a:lin ang="5400000" scaled="0"/>
                </a:gradFill>
                <a:latin typeface="+mj-lt"/>
              </a:rPr>
              <a:t>Azure Data Box</a:t>
            </a:r>
            <a:r>
              <a:rPr lang="en-US" sz="2000" b="1" dirty="0">
                <a:gradFill>
                  <a:gsLst>
                    <a:gs pos="2917">
                      <a:schemeClr val="tx1"/>
                    </a:gs>
                    <a:gs pos="30000">
                      <a:schemeClr val="tx1"/>
                    </a:gs>
                  </a:gsLst>
                  <a:lin ang="5400000" scaled="0"/>
                </a:gradFill>
                <a:latin typeface="+mj-lt"/>
              </a:rPr>
              <a:t>:  </a:t>
            </a:r>
            <a:r>
              <a:rPr lang="en-US" sz="2000" dirty="0">
                <a:gradFill>
                  <a:gsLst>
                    <a:gs pos="2917">
                      <a:schemeClr val="tx1"/>
                    </a:gs>
                    <a:gs pos="30000">
                      <a:schemeClr val="tx1"/>
                    </a:gs>
                  </a:gsLst>
                  <a:lin ang="5400000" scaled="0"/>
                </a:gradFill>
                <a:latin typeface="+mj-lt"/>
              </a:rPr>
              <a:t>Microsoft appliance to securely transfer large amounts of data (100 TB) </a:t>
            </a:r>
            <a:r>
              <a:rPr lang="en-US" sz="2000" i="1" dirty="0">
                <a:solidFill>
                  <a:srgbClr val="FF0000"/>
                </a:solidFill>
                <a:latin typeface="+mj-lt"/>
              </a:rPr>
              <a:t>(preview)</a:t>
            </a:r>
          </a:p>
          <a:p>
            <a:pPr marL="342900" indent="-342900">
              <a:lnSpc>
                <a:spcPct val="90000"/>
              </a:lnSpc>
              <a:spcAft>
                <a:spcPts val="600"/>
              </a:spcAft>
              <a:buFont typeface="Arial" panose="020B0604020202020204" pitchFamily="34" charset="0"/>
              <a:buChar char="•"/>
            </a:pPr>
            <a:r>
              <a:rPr lang="en-US" sz="2000" b="1" u="sng" dirty="0">
                <a:gradFill>
                  <a:gsLst>
                    <a:gs pos="2917">
                      <a:schemeClr val="tx1"/>
                    </a:gs>
                    <a:gs pos="30000">
                      <a:schemeClr val="tx1"/>
                    </a:gs>
                  </a:gsLst>
                  <a:lin ang="5400000" scaled="0"/>
                </a:gradFill>
                <a:latin typeface="+mj-lt"/>
              </a:rPr>
              <a:t>Virtual appliances</a:t>
            </a:r>
            <a:r>
              <a:rPr lang="en-US" sz="2000" b="1" dirty="0">
                <a:gradFill>
                  <a:gsLst>
                    <a:gs pos="2917">
                      <a:schemeClr val="tx1"/>
                    </a:gs>
                    <a:gs pos="30000">
                      <a:schemeClr val="tx1"/>
                    </a:gs>
                  </a:gsLst>
                  <a:lin ang="5400000" scaled="0"/>
                </a:gradFill>
                <a:latin typeface="+mj-lt"/>
              </a:rPr>
              <a:t>:  </a:t>
            </a:r>
            <a:r>
              <a:rPr lang="en-US" sz="2000" dirty="0">
                <a:gradFill>
                  <a:gsLst>
                    <a:gs pos="2917">
                      <a:schemeClr val="tx1"/>
                    </a:gs>
                    <a:gs pos="30000">
                      <a:schemeClr val="tx1"/>
                    </a:gs>
                  </a:gsLst>
                  <a:lin ang="5400000" scaled="0"/>
                </a:gradFill>
                <a:latin typeface="+mj-lt"/>
              </a:rPr>
              <a:t>Storage virtual appliances from vendors like </a:t>
            </a:r>
            <a:r>
              <a:rPr lang="en-US" sz="2000" dirty="0" err="1">
                <a:gradFill>
                  <a:gsLst>
                    <a:gs pos="2917">
                      <a:schemeClr val="tx1"/>
                    </a:gs>
                    <a:gs pos="30000">
                      <a:schemeClr val="tx1"/>
                    </a:gs>
                  </a:gsLst>
                  <a:lin ang="5400000" scaled="0"/>
                </a:gradFill>
                <a:latin typeface="+mj-lt"/>
              </a:rPr>
              <a:t>Nasuni</a:t>
            </a:r>
            <a:r>
              <a:rPr lang="en-US" sz="2000" dirty="0">
                <a:gradFill>
                  <a:gsLst>
                    <a:gs pos="2917">
                      <a:schemeClr val="tx1"/>
                    </a:gs>
                    <a:gs pos="30000">
                      <a:schemeClr val="tx1"/>
                    </a:gs>
                  </a:gsLst>
                  <a:lin ang="5400000" scaled="0"/>
                </a:gradFill>
                <a:latin typeface="+mj-lt"/>
              </a:rPr>
              <a:t> or NetApp </a:t>
            </a:r>
          </a:p>
          <a:p>
            <a:pPr marL="342900" indent="-342900">
              <a:lnSpc>
                <a:spcPct val="90000"/>
              </a:lnSpc>
              <a:spcAft>
                <a:spcPts val="600"/>
              </a:spcAft>
              <a:buFont typeface="Arial" panose="020B0604020202020204" pitchFamily="34" charset="0"/>
              <a:buChar char="•"/>
            </a:pPr>
            <a:r>
              <a:rPr lang="en-US" sz="2000" b="1" u="sng" dirty="0" err="1">
                <a:gradFill>
                  <a:gsLst>
                    <a:gs pos="2917">
                      <a:schemeClr val="tx1"/>
                    </a:gs>
                    <a:gs pos="30000">
                      <a:schemeClr val="tx1"/>
                    </a:gs>
                  </a:gsLst>
                  <a:lin ang="5400000" scaled="0"/>
                </a:gradFill>
                <a:latin typeface="+mj-lt"/>
              </a:rPr>
              <a:t>StorSimple</a:t>
            </a:r>
            <a:r>
              <a:rPr lang="en-US" sz="2000" b="1" dirty="0">
                <a:gradFill>
                  <a:gsLst>
                    <a:gs pos="2917">
                      <a:schemeClr val="tx1"/>
                    </a:gs>
                    <a:gs pos="30000">
                      <a:schemeClr val="tx1"/>
                    </a:gs>
                  </a:gsLst>
                  <a:lin ang="5400000" scaled="0"/>
                </a:gradFill>
                <a:latin typeface="+mj-lt"/>
              </a:rPr>
              <a:t>:  </a:t>
            </a:r>
            <a:r>
              <a:rPr lang="en-US" sz="2000" dirty="0">
                <a:gradFill>
                  <a:gsLst>
                    <a:gs pos="2917">
                      <a:schemeClr val="tx1"/>
                    </a:gs>
                    <a:gs pos="30000">
                      <a:schemeClr val="tx1"/>
                    </a:gs>
                  </a:gsLst>
                  <a:lin ang="5400000" scaled="0"/>
                </a:gradFill>
                <a:latin typeface="+mj-lt"/>
              </a:rPr>
              <a:t>Azure first party service to tier data from on-</a:t>
            </a:r>
            <a:r>
              <a:rPr lang="en-US" sz="2000" dirty="0" err="1">
                <a:gradFill>
                  <a:gsLst>
                    <a:gs pos="2917">
                      <a:schemeClr val="tx1"/>
                    </a:gs>
                    <a:gs pos="30000">
                      <a:schemeClr val="tx1"/>
                    </a:gs>
                  </a:gsLst>
                  <a:lin ang="5400000" scaled="0"/>
                </a:gradFill>
                <a:latin typeface="+mj-lt"/>
              </a:rPr>
              <a:t>prem</a:t>
            </a:r>
            <a:r>
              <a:rPr lang="en-US" sz="2000" dirty="0">
                <a:gradFill>
                  <a:gsLst>
                    <a:gs pos="2917">
                      <a:schemeClr val="tx1"/>
                    </a:gs>
                    <a:gs pos="30000">
                      <a:schemeClr val="tx1"/>
                    </a:gs>
                  </a:gsLst>
                  <a:lin ang="5400000" scaled="0"/>
                </a:gradFill>
                <a:latin typeface="+mj-lt"/>
              </a:rPr>
              <a:t> to Azure</a:t>
            </a:r>
          </a:p>
          <a:p>
            <a:pPr marL="342900" indent="-342900">
              <a:lnSpc>
                <a:spcPct val="90000"/>
              </a:lnSpc>
              <a:spcAft>
                <a:spcPts val="600"/>
              </a:spcAft>
              <a:buFont typeface="Arial" panose="020B0604020202020204" pitchFamily="34" charset="0"/>
              <a:buChar char="•"/>
            </a:pPr>
            <a:r>
              <a:rPr lang="en-US" sz="2000" b="1" u="sng" dirty="0">
                <a:gradFill>
                  <a:gsLst>
                    <a:gs pos="2917">
                      <a:schemeClr val="tx1"/>
                    </a:gs>
                    <a:gs pos="30000">
                      <a:schemeClr val="tx1"/>
                    </a:gs>
                  </a:gsLst>
                  <a:lin ang="5400000" scaled="0"/>
                </a:gradFill>
                <a:latin typeface="+mj-lt"/>
              </a:rPr>
              <a:t>ExpressRoute</a:t>
            </a:r>
            <a:r>
              <a:rPr lang="en-US" sz="2000" b="1" dirty="0">
                <a:gradFill>
                  <a:gsLst>
                    <a:gs pos="2917">
                      <a:schemeClr val="tx1"/>
                    </a:gs>
                    <a:gs pos="30000">
                      <a:schemeClr val="tx1"/>
                    </a:gs>
                  </a:gsLst>
                  <a:lin ang="5400000" scaled="0"/>
                </a:gradFill>
                <a:latin typeface="+mj-lt"/>
              </a:rPr>
              <a:t>:</a:t>
            </a:r>
            <a:r>
              <a:rPr lang="en-US" sz="2000" dirty="0">
                <a:gradFill>
                  <a:gsLst>
                    <a:gs pos="2917">
                      <a:schemeClr val="tx1"/>
                    </a:gs>
                    <a:gs pos="30000">
                      <a:schemeClr val="tx1"/>
                    </a:gs>
                  </a:gsLst>
                  <a:lin ang="5400000" scaled="0"/>
                </a:gradFill>
                <a:latin typeface="+mj-lt"/>
              </a:rPr>
              <a:t>  Enabling a high performance network throughput for faster data transfer using above options</a:t>
            </a:r>
          </a:p>
        </p:txBody>
      </p:sp>
    </p:spTree>
    <p:extLst>
      <p:ext uri="{BB962C8B-B14F-4D97-AF65-F5344CB8AC3E}">
        <p14:creationId xmlns:p14="http://schemas.microsoft.com/office/powerpoint/2010/main" val="2162106372"/>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2179058"/>
          </a:xfrm>
        </p:spPr>
        <p:txBody>
          <a:bodyPr/>
          <a:lstStyle/>
          <a:p>
            <a:r>
              <a:rPr lang="en-US" dirty="0"/>
              <a:t>Design for relational database storage</a:t>
            </a:r>
          </a:p>
        </p:txBody>
      </p:sp>
    </p:spTree>
    <p:extLst>
      <p:ext uri="{BB962C8B-B14F-4D97-AF65-F5344CB8AC3E}">
        <p14:creationId xmlns:p14="http://schemas.microsoft.com/office/powerpoint/2010/main" val="432412522"/>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2179058"/>
          </a:xfrm>
        </p:spPr>
        <p:txBody>
          <a:bodyPr/>
          <a:lstStyle/>
          <a:p>
            <a:r>
              <a:rPr lang="en-US" dirty="0"/>
              <a:t>Design for Azure Storage solutions</a:t>
            </a:r>
          </a:p>
        </p:txBody>
      </p:sp>
    </p:spTree>
    <p:extLst>
      <p:ext uri="{BB962C8B-B14F-4D97-AF65-F5344CB8AC3E}">
        <p14:creationId xmlns:p14="http://schemas.microsoft.com/office/powerpoint/2010/main" val="2212779008"/>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883" y="498"/>
            <a:ext cx="12434711" cy="1289219"/>
          </a:xfrm>
          <a:solidFill>
            <a:schemeClr val="accent1"/>
          </a:solidFill>
        </p:spPr>
        <p:txBody>
          <a:bodyPr anchor="ctr"/>
          <a:lstStyle/>
          <a:p>
            <a:r>
              <a:rPr lang="en-US" spc="0" dirty="0">
                <a:ln/>
                <a:solidFill>
                  <a:schemeClr val="bg1"/>
                </a:solidFill>
              </a:rPr>
              <a:t>Database-as-a-Service</a:t>
            </a:r>
          </a:p>
        </p:txBody>
      </p:sp>
      <p:sp>
        <p:nvSpPr>
          <p:cNvPr id="4" name="Rectangle 3"/>
          <p:cNvSpPr/>
          <p:nvPr/>
        </p:nvSpPr>
        <p:spPr bwMode="auto">
          <a:xfrm>
            <a:off x="9163" y="4250663"/>
            <a:ext cx="12434711" cy="274386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5" name="Straight Connector 4"/>
          <p:cNvCxnSpPr>
            <a:cxnSpLocks/>
          </p:cNvCxnSpPr>
          <p:nvPr/>
        </p:nvCxnSpPr>
        <p:spPr>
          <a:xfrm flipV="1">
            <a:off x="880" y="4239475"/>
            <a:ext cx="12434711" cy="16526"/>
          </a:xfrm>
          <a:prstGeom prst="line">
            <a:avLst/>
          </a:prstGeom>
          <a:ln w="38100">
            <a:solidFill>
              <a:schemeClr val="tx1">
                <a:lumMod val="60000"/>
                <a:lumOff val="4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86" name="TextBox 185"/>
          <p:cNvSpPr txBox="1"/>
          <p:nvPr/>
        </p:nvSpPr>
        <p:spPr>
          <a:xfrm>
            <a:off x="-94597" y="4245079"/>
            <a:ext cx="12767417" cy="2646708"/>
          </a:xfrm>
          <a:prstGeom prst="rect">
            <a:avLst/>
          </a:prstGeom>
          <a:noFill/>
        </p:spPr>
        <p:txBody>
          <a:bodyPr wrap="square" lIns="182854" tIns="146283" rIns="182854" bIns="146283"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3199"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Light"/>
                <a:ea typeface="+mn-ea"/>
                <a:cs typeface="+mn-cs"/>
              </a:rPr>
              <a:t>   </a:t>
            </a:r>
            <a:r>
              <a:rPr kumimoji="0" lang="en-US" sz="3199" b="1" i="0" u="none" strike="noStrike" kern="1200" cap="none" spc="0" normalizeH="0" baseline="0" noProof="0" dirty="0">
                <a:ln>
                  <a:noFill/>
                </a:ln>
                <a:solidFill>
                  <a:srgbClr val="0078D7">
                    <a:lumMod val="75000"/>
                  </a:srgbClr>
                </a:solidFill>
                <a:effectLst/>
                <a:uLnTx/>
                <a:uFillTx/>
                <a:latin typeface="Segoe UI Light"/>
                <a:ea typeface="+mn-ea"/>
                <a:cs typeface="+mn-cs"/>
              </a:rPr>
              <a:t>Azure SQL Database</a:t>
            </a:r>
          </a:p>
          <a:p>
            <a:pPr marL="342834" marR="0" lvl="0" indent="-342834" algn="l" defTabSz="932563" rtl="0" eaLnBrk="1" fontAlgn="auto" latinLnBrk="0" hangingPunct="1">
              <a:lnSpc>
                <a:spcPct val="90000"/>
              </a:lnSpc>
              <a:spcBef>
                <a:spcPts val="0"/>
              </a:spcBef>
              <a:spcAft>
                <a:spcPts val="600"/>
              </a:spcAft>
              <a:buClrTx/>
              <a:buSzTx/>
              <a:buFont typeface="Wingdings" panose="05000000000000000000" pitchFamily="2" charset="2"/>
              <a:buChar char="Ø"/>
              <a:tabLst/>
              <a:defRPr/>
            </a:pPr>
            <a:r>
              <a:rPr kumimoji="0" lang="en-US" sz="22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Built-in local </a:t>
            </a:r>
            <a:r>
              <a:rPr kumimoji="0" lang="en-US" sz="2200" b="1"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Black" panose="020B0A02040204020203" pitchFamily="34" charset="0"/>
                <a:ea typeface="Segoe UI Black" panose="020B0A02040204020203" pitchFamily="34" charset="0"/>
                <a:cs typeface="Segoe UI Black" panose="020B0A02040204020203" pitchFamily="34" charset="0"/>
              </a:rPr>
              <a:t>high availability </a:t>
            </a:r>
            <a:r>
              <a:rPr kumimoji="0" lang="en-US" sz="22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with </a:t>
            </a:r>
            <a:r>
              <a:rPr kumimoji="0" lang="en-US" sz="2200" b="1"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Black" panose="020B0A02040204020203" pitchFamily="34" charset="0"/>
                <a:ea typeface="Segoe UI Black" panose="020B0A02040204020203" pitchFamily="34" charset="0"/>
                <a:cs typeface="Segoe UI Black" panose="020B0A02040204020203" pitchFamily="34" charset="0"/>
              </a:rPr>
              <a:t>99.99% SLA</a:t>
            </a:r>
          </a:p>
          <a:p>
            <a:pPr marL="342834" marR="0" lvl="0" indent="-342834" algn="l" defTabSz="932563" rtl="0" eaLnBrk="1" fontAlgn="auto" latinLnBrk="0" hangingPunct="1">
              <a:lnSpc>
                <a:spcPct val="90000"/>
              </a:lnSpc>
              <a:spcBef>
                <a:spcPts val="0"/>
              </a:spcBef>
              <a:spcAft>
                <a:spcPts val="600"/>
              </a:spcAft>
              <a:buClrTx/>
              <a:buSzTx/>
              <a:buFont typeface="Wingdings" panose="05000000000000000000" pitchFamily="2" charset="2"/>
              <a:buChar char="Ø"/>
              <a:tabLst/>
              <a:defRPr/>
            </a:pPr>
            <a:r>
              <a:rPr kumimoji="0" lang="en-US" sz="2200" b="1"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Black" panose="020B0A02040204020203" pitchFamily="34" charset="0"/>
                <a:ea typeface="Segoe UI Black" panose="020B0A02040204020203" pitchFamily="34" charset="0"/>
                <a:cs typeface="Segoe UI Black" panose="020B0A02040204020203" pitchFamily="34" charset="0"/>
              </a:rPr>
              <a:t>Automatic backups </a:t>
            </a:r>
            <a:r>
              <a:rPr kumimoji="0" lang="en-US" sz="22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(full, differential, trans log) with optional long term retention</a:t>
            </a:r>
          </a:p>
          <a:p>
            <a:pPr marL="342834" marR="0" lvl="0" indent="-342834" algn="l" defTabSz="932563" rtl="0" eaLnBrk="1" fontAlgn="auto" latinLnBrk="0" hangingPunct="1">
              <a:lnSpc>
                <a:spcPct val="90000"/>
              </a:lnSpc>
              <a:spcBef>
                <a:spcPts val="0"/>
              </a:spcBef>
              <a:spcAft>
                <a:spcPts val="600"/>
              </a:spcAft>
              <a:buClrTx/>
              <a:buSzTx/>
              <a:buFont typeface="Wingdings" panose="05000000000000000000" pitchFamily="2" charset="2"/>
              <a:buChar char="Ø"/>
              <a:tabLst/>
              <a:defRPr/>
            </a:pPr>
            <a:r>
              <a:rPr kumimoji="0" lang="en-US" sz="2200" b="1"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Black" panose="020B0A02040204020203" pitchFamily="34" charset="0"/>
                <a:ea typeface="Segoe UI Black" panose="020B0A02040204020203" pitchFamily="34" charset="0"/>
                <a:cs typeface="Segoe UI Black" panose="020B0A02040204020203" pitchFamily="34" charset="0"/>
              </a:rPr>
              <a:t>Active geo-replication </a:t>
            </a:r>
            <a:r>
              <a:rPr kumimoji="0" lang="en-US" sz="22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enables read replicas in a secondary region with a single DNS endpoint</a:t>
            </a:r>
          </a:p>
          <a:p>
            <a:pPr marL="342834" marR="0" lvl="0" indent="-342834" algn="l" defTabSz="932563" rtl="0" eaLnBrk="1" fontAlgn="auto" latinLnBrk="0" hangingPunct="1">
              <a:lnSpc>
                <a:spcPct val="90000"/>
              </a:lnSpc>
              <a:spcBef>
                <a:spcPts val="0"/>
              </a:spcBef>
              <a:spcAft>
                <a:spcPts val="600"/>
              </a:spcAft>
              <a:buClrTx/>
              <a:buSzTx/>
              <a:buFont typeface="Wingdings" panose="05000000000000000000" pitchFamily="2" charset="2"/>
              <a:buChar char="Ø"/>
              <a:tabLst/>
              <a:defRPr/>
            </a:pPr>
            <a:r>
              <a:rPr kumimoji="0" lang="en-US" sz="2200" b="1"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Black" panose="020B0A02040204020203" pitchFamily="34" charset="0"/>
                <a:ea typeface="Segoe UI Black" panose="020B0A02040204020203" pitchFamily="34" charset="0"/>
                <a:cs typeface="Segoe UI Black" panose="020B0A02040204020203" pitchFamily="34" charset="0"/>
              </a:rPr>
              <a:t>Elastic Database Pools </a:t>
            </a:r>
            <a:r>
              <a:rPr kumimoji="0" lang="en-US" sz="22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enables resource shared for more efficient cost management</a:t>
            </a:r>
          </a:p>
          <a:p>
            <a:pPr marL="342834" marR="0" lvl="0" indent="-342834" algn="l" defTabSz="932563" rtl="0" eaLnBrk="1" fontAlgn="auto" latinLnBrk="0" hangingPunct="1">
              <a:lnSpc>
                <a:spcPct val="90000"/>
              </a:lnSpc>
              <a:spcBef>
                <a:spcPts val="0"/>
              </a:spcBef>
              <a:spcAft>
                <a:spcPts val="600"/>
              </a:spcAft>
              <a:buClrTx/>
              <a:buSzTx/>
              <a:buFont typeface="Wingdings" panose="05000000000000000000" pitchFamily="2" charset="2"/>
              <a:buChar char="Ø"/>
              <a:tabLst/>
              <a:defRPr/>
            </a:pPr>
            <a:r>
              <a:rPr kumimoji="0" lang="en-US" sz="22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Azure offers this managed service for </a:t>
            </a:r>
            <a:r>
              <a:rPr kumimoji="0" lang="en-US" sz="2200" b="1"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Black" panose="020B0A02040204020203" pitchFamily="34" charset="0"/>
                <a:ea typeface="Segoe UI Black" panose="020B0A02040204020203" pitchFamily="34" charset="0"/>
                <a:cs typeface="Segoe UI Black" panose="020B0A02040204020203" pitchFamily="34" charset="0"/>
              </a:rPr>
              <a:t>SQL Server</a:t>
            </a:r>
            <a:r>
              <a:rPr kumimoji="0" lang="en-US" sz="22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 </a:t>
            </a:r>
            <a:r>
              <a:rPr kumimoji="0" lang="en-US" sz="2200" b="1"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Black" panose="020B0A02040204020203" pitchFamily="34" charset="0"/>
                <a:ea typeface="Segoe UI Black" panose="020B0A02040204020203" pitchFamily="34" charset="0"/>
                <a:cs typeface="Segoe UI Black" panose="020B0A02040204020203" pitchFamily="34" charset="0"/>
              </a:rPr>
              <a:t>MySQL</a:t>
            </a:r>
            <a:r>
              <a:rPr kumimoji="0" lang="en-US" sz="22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 </a:t>
            </a:r>
            <a:r>
              <a:rPr kumimoji="0" lang="en-US" sz="2200" b="1"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Black" panose="020B0A02040204020203" pitchFamily="34" charset="0"/>
                <a:ea typeface="Segoe UI Black" panose="020B0A02040204020203" pitchFamily="34" charset="0"/>
                <a:cs typeface="Segoe UI Black" panose="020B0A02040204020203" pitchFamily="34" charset="0"/>
              </a:rPr>
              <a:t>PostgreSQL</a:t>
            </a:r>
          </a:p>
        </p:txBody>
      </p:sp>
      <p:sp>
        <p:nvSpPr>
          <p:cNvPr id="67" name="Freeform 128">
            <a:extLst>
              <a:ext uri="{FF2B5EF4-FFF2-40B4-BE49-F238E27FC236}">
                <a16:creationId xmlns:a16="http://schemas.microsoft.com/office/drawing/2014/main" id="{747CCC88-C76B-4190-8A9D-516FF91503EE}"/>
              </a:ext>
            </a:extLst>
          </p:cNvPr>
          <p:cNvSpPr>
            <a:spLocks noChangeAspect="1"/>
          </p:cNvSpPr>
          <p:nvPr/>
        </p:nvSpPr>
        <p:spPr bwMode="black">
          <a:xfrm>
            <a:off x="2605119" y="1342406"/>
            <a:ext cx="4800254" cy="2734855"/>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bg1">
              <a:lumMod val="95000"/>
            </a:schemeClr>
          </a:solidFill>
          <a:ln w="28575">
            <a:solidFill>
              <a:schemeClr val="accent1"/>
            </a:solidFill>
          </a:ln>
          <a:effectLst>
            <a:outerShdw blurRad="50800" dist="38100" dir="2700000" algn="tl" rotWithShape="0">
              <a:prstClr val="black">
                <a:alpha val="40000"/>
              </a:prstClr>
            </a:outerShdw>
          </a:effectLst>
          <a:extLst/>
        </p:spPr>
        <p:style>
          <a:lnRef idx="2">
            <a:schemeClr val="accent1"/>
          </a:lnRef>
          <a:fillRef idx="1">
            <a:schemeClr val="lt1"/>
          </a:fillRef>
          <a:effectRef idx="0">
            <a:schemeClr val="accent1"/>
          </a:effectRef>
          <a:fontRef idx="minor">
            <a:schemeClr val="dk1"/>
          </a:fontRef>
        </p:style>
        <p:txBody>
          <a:bodyPr vert="horz" wrap="square" lIns="89605" tIns="44803" rIns="89605" bIns="44803" numCol="1" anchor="ctr" anchorCtr="1" compatLnSpc="1">
            <a:prstTxWarp prst="textNoShape">
              <a:avLst/>
            </a:prstTxWarp>
          </a:bodyPr>
          <a:lstStyle/>
          <a:p>
            <a:pPr marL="0" marR="0" lvl="0" indent="0" algn="l" defTabSz="91380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70C0"/>
              </a:solidFill>
              <a:effectLst/>
              <a:uLnTx/>
              <a:uFillTx/>
              <a:latin typeface="Segoe UI"/>
              <a:ea typeface="+mn-ea"/>
              <a:cs typeface="+mn-cs"/>
            </a:endParaRPr>
          </a:p>
        </p:txBody>
      </p:sp>
      <p:pic>
        <p:nvPicPr>
          <p:cNvPr id="68" name="Picture 67">
            <a:extLst>
              <a:ext uri="{FF2B5EF4-FFF2-40B4-BE49-F238E27FC236}">
                <a16:creationId xmlns:a16="http://schemas.microsoft.com/office/drawing/2014/main" id="{B845044B-033A-4713-983D-13DF39040F00}"/>
              </a:ext>
            </a:extLst>
          </p:cNvPr>
          <p:cNvPicPr>
            <a:picLocks noChangeAspect="1"/>
          </p:cNvPicPr>
          <p:nvPr/>
        </p:nvPicPr>
        <p:blipFill>
          <a:blip r:embed="rId3"/>
          <a:stretch>
            <a:fillRect/>
          </a:stretch>
        </p:blipFill>
        <p:spPr>
          <a:xfrm>
            <a:off x="7651544" y="1619249"/>
            <a:ext cx="2067166" cy="1266304"/>
          </a:xfrm>
          <a:prstGeom prst="rect">
            <a:avLst/>
          </a:prstGeom>
        </p:spPr>
      </p:pic>
      <p:pic>
        <p:nvPicPr>
          <p:cNvPr id="81" name="Picture 80">
            <a:extLst>
              <a:ext uri="{FF2B5EF4-FFF2-40B4-BE49-F238E27FC236}">
                <a16:creationId xmlns:a16="http://schemas.microsoft.com/office/drawing/2014/main" id="{CB16BB50-6C91-4CC3-932A-0FCEE9E5566B}"/>
              </a:ext>
            </a:extLst>
          </p:cNvPr>
          <p:cNvPicPr>
            <a:picLocks noChangeAspect="1"/>
          </p:cNvPicPr>
          <p:nvPr/>
        </p:nvPicPr>
        <p:blipFill>
          <a:blip r:embed="rId4" cstate="email">
            <a:grayscl/>
            <a:extLst>
              <a:ext uri="{28A0092B-C50C-407E-A947-70E740481C1C}">
                <a14:useLocalDpi xmlns:a14="http://schemas.microsoft.com/office/drawing/2010/main"/>
              </a:ext>
            </a:extLst>
          </a:blip>
          <a:stretch>
            <a:fillRect/>
          </a:stretch>
        </p:blipFill>
        <p:spPr>
          <a:xfrm>
            <a:off x="8509606" y="2106803"/>
            <a:ext cx="351042" cy="456832"/>
          </a:xfrm>
          <a:prstGeom prst="rect">
            <a:avLst/>
          </a:prstGeom>
        </p:spPr>
      </p:pic>
      <p:cxnSp>
        <p:nvCxnSpPr>
          <p:cNvPr id="39" name="Straight Connector 38">
            <a:extLst>
              <a:ext uri="{FF2B5EF4-FFF2-40B4-BE49-F238E27FC236}">
                <a16:creationId xmlns:a16="http://schemas.microsoft.com/office/drawing/2014/main" id="{A6A6EF7C-81A7-44B5-8EDF-F51885ADB5EC}"/>
              </a:ext>
            </a:extLst>
          </p:cNvPr>
          <p:cNvCxnSpPr>
            <a:stCxn id="16" idx="3"/>
            <a:endCxn id="81" idx="1"/>
          </p:cNvCxnSpPr>
          <p:nvPr/>
        </p:nvCxnSpPr>
        <p:spPr>
          <a:xfrm flipV="1">
            <a:off x="5265648" y="2335219"/>
            <a:ext cx="3243958" cy="688781"/>
          </a:xfrm>
          <a:prstGeom prst="curvedConnector3">
            <a:avLst>
              <a:gd name="adj1" fmla="val 70812"/>
            </a:avLst>
          </a:prstGeom>
          <a:ln w="19050">
            <a:solidFill>
              <a:schemeClr val="accent4"/>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86" name="Picture 85">
            <a:extLst>
              <a:ext uri="{FF2B5EF4-FFF2-40B4-BE49-F238E27FC236}">
                <a16:creationId xmlns:a16="http://schemas.microsoft.com/office/drawing/2014/main" id="{05EA730D-92BB-4F5C-A5CA-395D4E07B5A5}"/>
              </a:ext>
            </a:extLst>
          </p:cNvPr>
          <p:cNvPicPr>
            <a:picLocks noChangeAspect="1"/>
          </p:cNvPicPr>
          <p:nvPr/>
        </p:nvPicPr>
        <p:blipFill>
          <a:blip r:embed="rId3"/>
          <a:stretch>
            <a:fillRect/>
          </a:stretch>
        </p:blipFill>
        <p:spPr>
          <a:xfrm>
            <a:off x="7635525" y="2937009"/>
            <a:ext cx="2067166" cy="1266304"/>
          </a:xfrm>
          <a:prstGeom prst="rect">
            <a:avLst/>
          </a:prstGeom>
        </p:spPr>
      </p:pic>
      <p:pic>
        <p:nvPicPr>
          <p:cNvPr id="87" name="Picture 86">
            <a:extLst>
              <a:ext uri="{FF2B5EF4-FFF2-40B4-BE49-F238E27FC236}">
                <a16:creationId xmlns:a16="http://schemas.microsoft.com/office/drawing/2014/main" id="{44B75696-2A0C-44EA-AD8A-3905B9ED4194}"/>
              </a:ext>
            </a:extLst>
          </p:cNvPr>
          <p:cNvPicPr>
            <a:picLocks noChangeAspect="1"/>
          </p:cNvPicPr>
          <p:nvPr/>
        </p:nvPicPr>
        <p:blipFill>
          <a:blip r:embed="rId4" cstate="email">
            <a:grayscl/>
            <a:extLst>
              <a:ext uri="{28A0092B-C50C-407E-A947-70E740481C1C}">
                <a14:useLocalDpi xmlns:a14="http://schemas.microsoft.com/office/drawing/2010/main"/>
              </a:ext>
            </a:extLst>
          </a:blip>
          <a:stretch>
            <a:fillRect/>
          </a:stretch>
        </p:blipFill>
        <p:spPr>
          <a:xfrm>
            <a:off x="8493587" y="3424563"/>
            <a:ext cx="351042" cy="456832"/>
          </a:xfrm>
          <a:prstGeom prst="rect">
            <a:avLst/>
          </a:prstGeom>
        </p:spPr>
      </p:pic>
      <p:cxnSp>
        <p:nvCxnSpPr>
          <p:cNvPr id="88" name="Straight Connector 87">
            <a:extLst>
              <a:ext uri="{FF2B5EF4-FFF2-40B4-BE49-F238E27FC236}">
                <a16:creationId xmlns:a16="http://schemas.microsoft.com/office/drawing/2014/main" id="{E1C25E3A-F79C-40CC-A410-377AAD63C911}"/>
              </a:ext>
            </a:extLst>
          </p:cNvPr>
          <p:cNvCxnSpPr>
            <a:cxnSpLocks/>
            <a:stCxn id="16" idx="3"/>
            <a:endCxn id="87" idx="1"/>
          </p:cNvCxnSpPr>
          <p:nvPr/>
        </p:nvCxnSpPr>
        <p:spPr>
          <a:xfrm>
            <a:off x="5265648" y="3024000"/>
            <a:ext cx="3227939" cy="628979"/>
          </a:xfrm>
          <a:prstGeom prst="line">
            <a:avLst/>
          </a:prstGeom>
          <a:ln w="19050">
            <a:solidFill>
              <a:schemeClr val="accent4"/>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91" name="TextBox 90">
            <a:extLst>
              <a:ext uri="{FF2B5EF4-FFF2-40B4-BE49-F238E27FC236}">
                <a16:creationId xmlns:a16="http://schemas.microsoft.com/office/drawing/2014/main" id="{8C5A0101-38F5-4A65-B20F-27818F87CB4D}"/>
              </a:ext>
            </a:extLst>
          </p:cNvPr>
          <p:cNvSpPr txBox="1"/>
          <p:nvPr/>
        </p:nvSpPr>
        <p:spPr>
          <a:xfrm>
            <a:off x="6476219" y="2920614"/>
            <a:ext cx="1043693" cy="406265"/>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800" b="0" i="1" u="none" strike="noStrike" kern="1200" cap="none" spc="0" normalizeH="0" baseline="0" noProof="0" dirty="0" err="1">
                <a:ln>
                  <a:noFill/>
                </a:ln>
                <a:solidFill>
                  <a:srgbClr val="5C2D91"/>
                </a:solidFill>
                <a:effectLst/>
                <a:uLnTx/>
                <a:uFillTx/>
                <a:latin typeface="Segoe UI"/>
                <a:ea typeface="+mn-ea"/>
                <a:cs typeface="+mn-cs"/>
              </a:rPr>
              <a:t>Async</a:t>
            </a:r>
            <a:r>
              <a:rPr kumimoji="0" lang="en-US" sz="800" b="0" i="1" u="none" strike="noStrike" kern="1200" cap="none" spc="0" normalizeH="0" baseline="0" noProof="0" dirty="0">
                <a:ln>
                  <a:noFill/>
                </a:ln>
                <a:solidFill>
                  <a:srgbClr val="5C2D91"/>
                </a:solidFill>
                <a:effectLst/>
                <a:uLnTx/>
                <a:uFillTx/>
                <a:latin typeface="Segoe UI"/>
                <a:ea typeface="+mn-ea"/>
                <a:cs typeface="+mn-cs"/>
              </a:rPr>
              <a:t> Commit</a:t>
            </a:r>
          </a:p>
        </p:txBody>
      </p:sp>
      <p:sp>
        <p:nvSpPr>
          <p:cNvPr id="92" name="TextBox 91">
            <a:extLst>
              <a:ext uri="{FF2B5EF4-FFF2-40B4-BE49-F238E27FC236}">
                <a16:creationId xmlns:a16="http://schemas.microsoft.com/office/drawing/2014/main" id="{465FA05D-500A-4739-84C3-CDD62BAB406A}"/>
              </a:ext>
            </a:extLst>
          </p:cNvPr>
          <p:cNvSpPr txBox="1"/>
          <p:nvPr/>
        </p:nvSpPr>
        <p:spPr>
          <a:xfrm>
            <a:off x="8168656" y="2398299"/>
            <a:ext cx="1051185" cy="600164"/>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Readable Secondary</a:t>
            </a:r>
          </a:p>
        </p:txBody>
      </p:sp>
      <p:sp>
        <p:nvSpPr>
          <p:cNvPr id="93" name="TextBox 92">
            <a:extLst>
              <a:ext uri="{FF2B5EF4-FFF2-40B4-BE49-F238E27FC236}">
                <a16:creationId xmlns:a16="http://schemas.microsoft.com/office/drawing/2014/main" id="{CC08E1D0-87EA-4953-B286-C8ED2A8A83A4}"/>
              </a:ext>
            </a:extLst>
          </p:cNvPr>
          <p:cNvSpPr txBox="1"/>
          <p:nvPr/>
        </p:nvSpPr>
        <p:spPr>
          <a:xfrm>
            <a:off x="8182606" y="3718519"/>
            <a:ext cx="1051185" cy="447815"/>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Secondary</a:t>
            </a:r>
          </a:p>
        </p:txBody>
      </p:sp>
      <p:pic>
        <p:nvPicPr>
          <p:cNvPr id="94" name="Picture 93">
            <a:extLst>
              <a:ext uri="{FF2B5EF4-FFF2-40B4-BE49-F238E27FC236}">
                <a16:creationId xmlns:a16="http://schemas.microsoft.com/office/drawing/2014/main" id="{2B83301D-C5BA-43B6-86E7-55BD563C8876}"/>
              </a:ext>
            </a:extLst>
          </p:cNvPr>
          <p:cNvPicPr>
            <a:picLocks noChangeAspect="1"/>
          </p:cNvPicPr>
          <p:nvPr/>
        </p:nvPicPr>
        <p:blipFill>
          <a:blip r:embed="rId5"/>
          <a:stretch>
            <a:fillRect/>
          </a:stretch>
        </p:blipFill>
        <p:spPr>
          <a:xfrm>
            <a:off x="5886881" y="1957436"/>
            <a:ext cx="804462" cy="702498"/>
          </a:xfrm>
          <a:prstGeom prst="rect">
            <a:avLst/>
          </a:prstGeom>
        </p:spPr>
      </p:pic>
      <p:pic>
        <p:nvPicPr>
          <p:cNvPr id="95" name="Picture 94">
            <a:extLst>
              <a:ext uri="{FF2B5EF4-FFF2-40B4-BE49-F238E27FC236}">
                <a16:creationId xmlns:a16="http://schemas.microsoft.com/office/drawing/2014/main" id="{D483F450-BB80-4BD5-9202-02D19230CEAB}"/>
              </a:ext>
            </a:extLst>
          </p:cNvPr>
          <p:cNvPicPr>
            <a:picLocks noChangeAspect="1"/>
          </p:cNvPicPr>
          <p:nvPr/>
        </p:nvPicPr>
        <p:blipFill>
          <a:blip r:embed="rId6"/>
          <a:stretch>
            <a:fillRect/>
          </a:stretch>
        </p:blipFill>
        <p:spPr>
          <a:xfrm>
            <a:off x="5657802" y="2389927"/>
            <a:ext cx="288731" cy="179400"/>
          </a:xfrm>
          <a:prstGeom prst="rect">
            <a:avLst/>
          </a:prstGeom>
        </p:spPr>
      </p:pic>
      <p:sp>
        <p:nvSpPr>
          <p:cNvPr id="96" name="TextBox 95">
            <a:extLst>
              <a:ext uri="{FF2B5EF4-FFF2-40B4-BE49-F238E27FC236}">
                <a16:creationId xmlns:a16="http://schemas.microsoft.com/office/drawing/2014/main" id="{69D8D27B-A132-431D-8D8C-A66B9FA57834}"/>
              </a:ext>
            </a:extLst>
          </p:cNvPr>
          <p:cNvSpPr txBox="1"/>
          <p:nvPr/>
        </p:nvSpPr>
        <p:spPr>
          <a:xfrm>
            <a:off x="5518017" y="2526058"/>
            <a:ext cx="1542190" cy="489365"/>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0078D7">
                    <a:lumMod val="50000"/>
                  </a:srgbClr>
                </a:solidFill>
                <a:effectLst/>
                <a:uLnTx/>
                <a:uFillTx/>
                <a:latin typeface="Segoe UI"/>
                <a:ea typeface="+mn-ea"/>
                <a:cs typeface="+mn-cs"/>
              </a:rPr>
              <a:t>Azure Backup</a:t>
            </a:r>
          </a:p>
        </p:txBody>
      </p:sp>
      <p:grpSp>
        <p:nvGrpSpPr>
          <p:cNvPr id="71" name="Group 70">
            <a:extLst>
              <a:ext uri="{FF2B5EF4-FFF2-40B4-BE49-F238E27FC236}">
                <a16:creationId xmlns:a16="http://schemas.microsoft.com/office/drawing/2014/main" id="{369F3063-8AAD-47DA-A8D2-68C986C78088}"/>
              </a:ext>
            </a:extLst>
          </p:cNvPr>
          <p:cNvGrpSpPr/>
          <p:nvPr/>
        </p:nvGrpSpPr>
        <p:grpSpPr>
          <a:xfrm>
            <a:off x="3659530" y="2024216"/>
            <a:ext cx="1771546" cy="2137079"/>
            <a:chOff x="2257696" y="1975579"/>
            <a:chExt cx="1771546" cy="2137079"/>
          </a:xfrm>
        </p:grpSpPr>
        <p:grpSp>
          <p:nvGrpSpPr>
            <p:cNvPr id="55" name="Group 54">
              <a:extLst>
                <a:ext uri="{FF2B5EF4-FFF2-40B4-BE49-F238E27FC236}">
                  <a16:creationId xmlns:a16="http://schemas.microsoft.com/office/drawing/2014/main" id="{65572BDC-552D-4A33-9B77-66166498DD6C}"/>
                </a:ext>
              </a:extLst>
            </p:cNvPr>
            <p:cNvGrpSpPr/>
            <p:nvPr/>
          </p:nvGrpSpPr>
          <p:grpSpPr>
            <a:xfrm>
              <a:off x="2257696" y="1975579"/>
              <a:ext cx="1771546" cy="1845409"/>
              <a:chOff x="2550524" y="2105356"/>
              <a:chExt cx="1771546" cy="1845409"/>
            </a:xfrm>
          </p:grpSpPr>
          <p:grpSp>
            <p:nvGrpSpPr>
              <p:cNvPr id="20" name="Group 19">
                <a:extLst>
                  <a:ext uri="{FF2B5EF4-FFF2-40B4-BE49-F238E27FC236}">
                    <a16:creationId xmlns:a16="http://schemas.microsoft.com/office/drawing/2014/main" id="{55018A8F-1CB0-4076-9619-0658BA2D71F9}"/>
                  </a:ext>
                </a:extLst>
              </p:cNvPr>
              <p:cNvGrpSpPr/>
              <p:nvPr/>
            </p:nvGrpSpPr>
            <p:grpSpPr>
              <a:xfrm>
                <a:off x="2550524" y="2105356"/>
                <a:ext cx="1771546" cy="1845409"/>
                <a:chOff x="1581463" y="1994715"/>
                <a:chExt cx="1771546" cy="1845409"/>
              </a:xfrm>
            </p:grpSpPr>
            <p:sp>
              <p:nvSpPr>
                <p:cNvPr id="12" name="Arc 11">
                  <a:extLst>
                    <a:ext uri="{FF2B5EF4-FFF2-40B4-BE49-F238E27FC236}">
                      <a16:creationId xmlns:a16="http://schemas.microsoft.com/office/drawing/2014/main" id="{9E4465DC-C5B0-495B-B1CB-B8EF3880FCA9}"/>
                    </a:ext>
                  </a:extLst>
                </p:cNvPr>
                <p:cNvSpPr/>
                <p:nvPr/>
              </p:nvSpPr>
              <p:spPr>
                <a:xfrm>
                  <a:off x="2054356" y="2626452"/>
                  <a:ext cx="859760" cy="734740"/>
                </a:xfrm>
                <a:prstGeom prst="arc">
                  <a:avLst>
                    <a:gd name="adj1" fmla="val 16200000"/>
                    <a:gd name="adj2" fmla="val 16068955"/>
                  </a:avLst>
                </a:prstGeom>
                <a:ln w="19050">
                  <a:solidFill>
                    <a:schemeClr val="accent4"/>
                  </a:solidFill>
                  <a:prstDash val="sysDash"/>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pic>
              <p:nvPicPr>
                <p:cNvPr id="9" name="Picture 8">
                  <a:extLst>
                    <a:ext uri="{FF2B5EF4-FFF2-40B4-BE49-F238E27FC236}">
                      <a16:creationId xmlns:a16="http://schemas.microsoft.com/office/drawing/2014/main" id="{C3764D01-969B-4771-A2B1-59CBEFA027FF}"/>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931534" y="3100336"/>
                  <a:ext cx="351042" cy="456832"/>
                </a:xfrm>
                <a:prstGeom prst="rect">
                  <a:avLst/>
                </a:prstGeom>
              </p:spPr>
            </p:pic>
            <p:pic>
              <p:nvPicPr>
                <p:cNvPr id="73" name="Picture 72">
                  <a:extLst>
                    <a:ext uri="{FF2B5EF4-FFF2-40B4-BE49-F238E27FC236}">
                      <a16:creationId xmlns:a16="http://schemas.microsoft.com/office/drawing/2014/main" id="{6D169696-0F13-41A5-8A2B-E341241916FD}"/>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651896" y="3100336"/>
                  <a:ext cx="351042" cy="456832"/>
                </a:xfrm>
                <a:prstGeom prst="rect">
                  <a:avLst/>
                </a:prstGeom>
              </p:spPr>
            </p:pic>
            <p:pic>
              <p:nvPicPr>
                <p:cNvPr id="74" name="Picture 73">
                  <a:extLst>
                    <a:ext uri="{FF2B5EF4-FFF2-40B4-BE49-F238E27FC236}">
                      <a16:creationId xmlns:a16="http://schemas.microsoft.com/office/drawing/2014/main" id="{2FCD3CAF-6380-4ABC-9ABE-57256C8F53F4}"/>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300854" y="2469659"/>
                  <a:ext cx="351042" cy="456832"/>
                </a:xfrm>
                <a:prstGeom prst="rect">
                  <a:avLst/>
                </a:prstGeom>
              </p:spPr>
            </p:pic>
            <p:sp>
              <p:nvSpPr>
                <p:cNvPr id="15" name="TextBox 14">
                  <a:extLst>
                    <a:ext uri="{FF2B5EF4-FFF2-40B4-BE49-F238E27FC236}">
                      <a16:creationId xmlns:a16="http://schemas.microsoft.com/office/drawing/2014/main" id="{66C3D73A-EF0F-4EE9-A703-F6E08EF1BF82}"/>
                    </a:ext>
                  </a:extLst>
                </p:cNvPr>
                <p:cNvSpPr txBox="1"/>
                <p:nvPr/>
              </p:nvSpPr>
              <p:spPr>
                <a:xfrm>
                  <a:off x="2054356" y="2139082"/>
                  <a:ext cx="948582" cy="447815"/>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dirty="0">
                      <a:ln>
                        <a:noFill/>
                      </a:ln>
                      <a:solidFill>
                        <a:srgbClr val="0078D7"/>
                      </a:solidFill>
                      <a:effectLst/>
                      <a:uLnTx/>
                      <a:uFillTx/>
                      <a:latin typeface="Segoe UI"/>
                      <a:ea typeface="+mn-ea"/>
                      <a:cs typeface="+mn-cs"/>
                    </a:rPr>
                    <a:t>Primary</a:t>
                  </a:r>
                </a:p>
              </p:txBody>
            </p:sp>
            <p:sp>
              <p:nvSpPr>
                <p:cNvPr id="77" name="TextBox 76">
                  <a:extLst>
                    <a:ext uri="{FF2B5EF4-FFF2-40B4-BE49-F238E27FC236}">
                      <a16:creationId xmlns:a16="http://schemas.microsoft.com/office/drawing/2014/main" id="{C264B8B4-A2B7-4ADC-9507-94DC6E805954}"/>
                    </a:ext>
                  </a:extLst>
                </p:cNvPr>
                <p:cNvSpPr txBox="1"/>
                <p:nvPr/>
              </p:nvSpPr>
              <p:spPr>
                <a:xfrm>
                  <a:off x="1581463" y="3383168"/>
                  <a:ext cx="1051185" cy="447815"/>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dirty="0">
                      <a:ln>
                        <a:noFill/>
                      </a:ln>
                      <a:solidFill>
                        <a:srgbClr val="0078D7"/>
                      </a:solidFill>
                      <a:effectLst/>
                      <a:uLnTx/>
                      <a:uFillTx/>
                      <a:latin typeface="Segoe UI"/>
                      <a:ea typeface="+mn-ea"/>
                      <a:cs typeface="+mn-cs"/>
                    </a:rPr>
                    <a:t>Secondary</a:t>
                  </a:r>
                </a:p>
              </p:txBody>
            </p:sp>
            <p:sp>
              <p:nvSpPr>
                <p:cNvPr id="78" name="TextBox 77">
                  <a:extLst>
                    <a:ext uri="{FF2B5EF4-FFF2-40B4-BE49-F238E27FC236}">
                      <a16:creationId xmlns:a16="http://schemas.microsoft.com/office/drawing/2014/main" id="{A9170CC3-5FF8-4B21-8723-E80CF3A90AD6}"/>
                    </a:ext>
                  </a:extLst>
                </p:cNvPr>
                <p:cNvSpPr txBox="1"/>
                <p:nvPr/>
              </p:nvSpPr>
              <p:spPr>
                <a:xfrm>
                  <a:off x="2301824" y="3392309"/>
                  <a:ext cx="1051185" cy="447815"/>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dirty="0">
                      <a:ln>
                        <a:noFill/>
                      </a:ln>
                      <a:solidFill>
                        <a:srgbClr val="0078D7"/>
                      </a:solidFill>
                      <a:effectLst/>
                      <a:uLnTx/>
                      <a:uFillTx/>
                      <a:latin typeface="Segoe UI"/>
                      <a:ea typeface="+mn-ea"/>
                      <a:cs typeface="+mn-cs"/>
                    </a:rPr>
                    <a:t>Secondary</a:t>
                  </a:r>
                </a:p>
              </p:txBody>
            </p:sp>
            <p:sp>
              <p:nvSpPr>
                <p:cNvPr id="16" name="Rectangle 15">
                  <a:extLst>
                    <a:ext uri="{FF2B5EF4-FFF2-40B4-BE49-F238E27FC236}">
                      <a16:creationId xmlns:a16="http://schemas.microsoft.com/office/drawing/2014/main" id="{4E0768BD-30C2-4960-B5E3-1757F9C3FAC2}"/>
                    </a:ext>
                  </a:extLst>
                </p:cNvPr>
                <p:cNvSpPr/>
                <p:nvPr/>
              </p:nvSpPr>
              <p:spPr bwMode="auto">
                <a:xfrm>
                  <a:off x="1700613" y="2263031"/>
                  <a:ext cx="1486968" cy="1462935"/>
                </a:xfrm>
                <a:prstGeom prst="rect">
                  <a:avLst/>
                </a:prstGeom>
                <a:no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80" name="Picture 79">
                  <a:extLst>
                    <a:ext uri="{FF2B5EF4-FFF2-40B4-BE49-F238E27FC236}">
                      <a16:creationId xmlns:a16="http://schemas.microsoft.com/office/drawing/2014/main" id="{0075D79E-BF6F-46A6-9904-637969C9CC77}"/>
                    </a:ext>
                  </a:extLst>
                </p:cNvPr>
                <p:cNvPicPr>
                  <a:picLocks noChangeAspect="1"/>
                </p:cNvPicPr>
                <p:nvPr/>
              </p:nvPicPr>
              <p:blipFill>
                <a:blip r:embed="rId6"/>
                <a:stretch>
                  <a:fillRect/>
                </a:stretch>
              </p:blipFill>
              <p:spPr>
                <a:xfrm rot="5400000">
                  <a:off x="2332009" y="2049381"/>
                  <a:ext cx="288731" cy="179400"/>
                </a:xfrm>
                <a:prstGeom prst="rect">
                  <a:avLst/>
                </a:prstGeom>
              </p:spPr>
            </p:pic>
          </p:grpSp>
          <p:sp>
            <p:nvSpPr>
              <p:cNvPr id="83" name="TextBox 82">
                <a:extLst>
                  <a:ext uri="{FF2B5EF4-FFF2-40B4-BE49-F238E27FC236}">
                    <a16:creationId xmlns:a16="http://schemas.microsoft.com/office/drawing/2014/main" id="{7BBFA9D9-2FA2-47D3-A518-B066D7D8D2C3}"/>
                  </a:ext>
                </a:extLst>
              </p:cNvPr>
              <p:cNvSpPr txBox="1"/>
              <p:nvPr/>
            </p:nvSpPr>
            <p:spPr>
              <a:xfrm>
                <a:off x="2985106" y="2934371"/>
                <a:ext cx="978910" cy="406265"/>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800" b="0" i="1" u="none" strike="noStrike" kern="1200" cap="none" spc="0" normalizeH="0" baseline="0" noProof="0" dirty="0">
                    <a:ln>
                      <a:noFill/>
                    </a:ln>
                    <a:solidFill>
                      <a:srgbClr val="5C2D91"/>
                    </a:solidFill>
                    <a:effectLst/>
                    <a:uLnTx/>
                    <a:uFillTx/>
                    <a:latin typeface="Segoe UI"/>
                    <a:ea typeface="+mn-ea"/>
                    <a:cs typeface="+mn-cs"/>
                  </a:rPr>
                  <a:t>Sync Commit</a:t>
                </a:r>
              </a:p>
            </p:txBody>
          </p:sp>
        </p:grpSp>
        <p:sp>
          <p:nvSpPr>
            <p:cNvPr id="98" name="TextBox 97">
              <a:extLst>
                <a:ext uri="{FF2B5EF4-FFF2-40B4-BE49-F238E27FC236}">
                  <a16:creationId xmlns:a16="http://schemas.microsoft.com/office/drawing/2014/main" id="{9533469F-6BCA-42FF-B895-1B1926A45D02}"/>
                </a:ext>
              </a:extLst>
            </p:cNvPr>
            <p:cNvSpPr txBox="1"/>
            <p:nvPr/>
          </p:nvSpPr>
          <p:spPr>
            <a:xfrm>
              <a:off x="2309749" y="3623293"/>
              <a:ext cx="1685715" cy="489365"/>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0078D7">
                      <a:lumMod val="50000"/>
                    </a:srgbClr>
                  </a:solidFill>
                  <a:effectLst/>
                  <a:uLnTx/>
                  <a:uFillTx/>
                  <a:latin typeface="Segoe UI"/>
                  <a:ea typeface="+mn-ea"/>
                  <a:cs typeface="+mn-cs"/>
                </a:rPr>
                <a:t>Azure SQL DB</a:t>
              </a:r>
            </a:p>
          </p:txBody>
        </p:sp>
      </p:grpSp>
      <p:cxnSp>
        <p:nvCxnSpPr>
          <p:cNvPr id="99" name="Straight Connector 98">
            <a:extLst>
              <a:ext uri="{FF2B5EF4-FFF2-40B4-BE49-F238E27FC236}">
                <a16:creationId xmlns:a16="http://schemas.microsoft.com/office/drawing/2014/main" id="{550EF874-F38C-4CD1-909F-C6A313A32110}"/>
              </a:ext>
            </a:extLst>
          </p:cNvPr>
          <p:cNvCxnSpPr>
            <a:cxnSpLocks/>
            <a:stCxn id="16" idx="3"/>
            <a:endCxn id="95" idx="1"/>
          </p:cNvCxnSpPr>
          <p:nvPr/>
        </p:nvCxnSpPr>
        <p:spPr>
          <a:xfrm flipV="1">
            <a:off x="5265648" y="2479627"/>
            <a:ext cx="392154" cy="544373"/>
          </a:xfrm>
          <a:prstGeom prst="line">
            <a:avLst/>
          </a:prstGeom>
          <a:ln w="19050">
            <a:solidFill>
              <a:schemeClr val="accent4"/>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2" name="TextBox 101">
            <a:extLst>
              <a:ext uri="{FF2B5EF4-FFF2-40B4-BE49-F238E27FC236}">
                <a16:creationId xmlns:a16="http://schemas.microsoft.com/office/drawing/2014/main" id="{B2DF79BE-3BCE-4B64-AD17-433FC64038FB}"/>
              </a:ext>
            </a:extLst>
          </p:cNvPr>
          <p:cNvSpPr txBox="1"/>
          <p:nvPr/>
        </p:nvSpPr>
        <p:spPr>
          <a:xfrm>
            <a:off x="5246425" y="1979730"/>
            <a:ext cx="1043693" cy="517065"/>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800" b="0" i="1" u="none" strike="noStrike" kern="1200" cap="none" spc="0" normalizeH="0" baseline="0" noProof="0" dirty="0">
                <a:ln>
                  <a:noFill/>
                </a:ln>
                <a:solidFill>
                  <a:srgbClr val="5C2D91"/>
                </a:solidFill>
                <a:effectLst/>
                <a:uLnTx/>
                <a:uFillTx/>
                <a:latin typeface="Segoe UI"/>
                <a:ea typeface="+mn-ea"/>
                <a:cs typeface="+mn-cs"/>
              </a:rPr>
              <a:t>Long Term Retention</a:t>
            </a:r>
          </a:p>
        </p:txBody>
      </p:sp>
      <p:grpSp>
        <p:nvGrpSpPr>
          <p:cNvPr id="116" name="Group 115">
            <a:extLst>
              <a:ext uri="{FF2B5EF4-FFF2-40B4-BE49-F238E27FC236}">
                <a16:creationId xmlns:a16="http://schemas.microsoft.com/office/drawing/2014/main" id="{77F89B0D-5276-4168-A3A6-8209D9B2010C}"/>
              </a:ext>
            </a:extLst>
          </p:cNvPr>
          <p:cNvGrpSpPr/>
          <p:nvPr/>
        </p:nvGrpSpPr>
        <p:grpSpPr>
          <a:xfrm>
            <a:off x="417311" y="1834336"/>
            <a:ext cx="1480167" cy="957208"/>
            <a:chOff x="1918987" y="3103981"/>
            <a:chExt cx="1793142" cy="1072145"/>
          </a:xfrm>
        </p:grpSpPr>
        <p:grpSp>
          <p:nvGrpSpPr>
            <p:cNvPr id="117" name="Group 116">
              <a:extLst>
                <a:ext uri="{FF2B5EF4-FFF2-40B4-BE49-F238E27FC236}">
                  <a16:creationId xmlns:a16="http://schemas.microsoft.com/office/drawing/2014/main" id="{F30628F3-73EF-4202-B774-A182D21A6233}"/>
                </a:ext>
              </a:extLst>
            </p:cNvPr>
            <p:cNvGrpSpPr/>
            <p:nvPr/>
          </p:nvGrpSpPr>
          <p:grpSpPr>
            <a:xfrm>
              <a:off x="1934999" y="3189219"/>
              <a:ext cx="1020639" cy="986907"/>
              <a:chOff x="10293941" y="5452723"/>
              <a:chExt cx="932594" cy="901772"/>
            </a:xfrm>
          </p:grpSpPr>
          <p:grpSp>
            <p:nvGrpSpPr>
              <p:cNvPr id="166" name="Group 165">
                <a:extLst>
                  <a:ext uri="{FF2B5EF4-FFF2-40B4-BE49-F238E27FC236}">
                    <a16:creationId xmlns:a16="http://schemas.microsoft.com/office/drawing/2014/main" id="{965EC4D7-7687-4691-AD17-14347CC7B13F}"/>
                  </a:ext>
                </a:extLst>
              </p:cNvPr>
              <p:cNvGrpSpPr/>
              <p:nvPr/>
            </p:nvGrpSpPr>
            <p:grpSpPr>
              <a:xfrm>
                <a:off x="10293941" y="5452723"/>
                <a:ext cx="932594" cy="901772"/>
                <a:chOff x="10292121" y="5350277"/>
                <a:chExt cx="932594" cy="901772"/>
              </a:xfrm>
            </p:grpSpPr>
            <p:grpSp>
              <p:nvGrpSpPr>
                <p:cNvPr id="168" name="Group 167">
                  <a:extLst>
                    <a:ext uri="{FF2B5EF4-FFF2-40B4-BE49-F238E27FC236}">
                      <a16:creationId xmlns:a16="http://schemas.microsoft.com/office/drawing/2014/main" id="{FAF51474-78D6-4175-9BF6-E9ED7EF3462C}"/>
                    </a:ext>
                  </a:extLst>
                </p:cNvPr>
                <p:cNvGrpSpPr/>
                <p:nvPr/>
              </p:nvGrpSpPr>
              <p:grpSpPr>
                <a:xfrm>
                  <a:off x="10350834" y="5395036"/>
                  <a:ext cx="815169" cy="481417"/>
                  <a:chOff x="10315845" y="5386339"/>
                  <a:chExt cx="888439" cy="524688"/>
                </a:xfrm>
              </p:grpSpPr>
              <p:sp>
                <p:nvSpPr>
                  <p:cNvPr id="170" name="Freeform 7">
                    <a:extLst>
                      <a:ext uri="{FF2B5EF4-FFF2-40B4-BE49-F238E27FC236}">
                        <a16:creationId xmlns:a16="http://schemas.microsoft.com/office/drawing/2014/main" id="{119FFA3C-50DA-493D-954E-94AB42A06042}"/>
                      </a:ext>
                    </a:extLst>
                  </p:cNvPr>
                  <p:cNvSpPr>
                    <a:spLocks/>
                  </p:cNvSpPr>
                  <p:nvPr/>
                </p:nvSpPr>
                <p:spPr bwMode="auto">
                  <a:xfrm>
                    <a:off x="10315845" y="5386339"/>
                    <a:ext cx="888439" cy="524688"/>
                  </a:xfrm>
                  <a:custGeom>
                    <a:avLst/>
                    <a:gdLst>
                      <a:gd name="T0" fmla="*/ 0 w 395"/>
                      <a:gd name="T1" fmla="*/ 0 h 244"/>
                      <a:gd name="T2" fmla="*/ 395 w 395"/>
                      <a:gd name="T3" fmla="*/ 0 h 244"/>
                      <a:gd name="T4" fmla="*/ 395 w 395"/>
                      <a:gd name="T5" fmla="*/ 244 h 244"/>
                      <a:gd name="T6" fmla="*/ 0 w 395"/>
                      <a:gd name="T7" fmla="*/ 244 h 244"/>
                      <a:gd name="T8" fmla="*/ 0 w 395"/>
                      <a:gd name="T9" fmla="*/ 0 h 244"/>
                    </a:gdLst>
                    <a:ahLst/>
                    <a:cxnLst>
                      <a:cxn ang="0">
                        <a:pos x="T0" y="T1"/>
                      </a:cxn>
                      <a:cxn ang="0">
                        <a:pos x="T2" y="T3"/>
                      </a:cxn>
                      <a:cxn ang="0">
                        <a:pos x="T4" y="T5"/>
                      </a:cxn>
                      <a:cxn ang="0">
                        <a:pos x="T6" y="T7"/>
                      </a:cxn>
                      <a:cxn ang="0">
                        <a:pos x="T8" y="T9"/>
                      </a:cxn>
                    </a:cxnLst>
                    <a:rect l="0" t="0" r="r" b="b"/>
                    <a:pathLst>
                      <a:path w="395" h="244">
                        <a:moveTo>
                          <a:pt x="0" y="0"/>
                        </a:moveTo>
                        <a:cubicBezTo>
                          <a:pt x="395" y="0"/>
                          <a:pt x="395" y="0"/>
                          <a:pt x="395" y="0"/>
                        </a:cubicBezTo>
                        <a:cubicBezTo>
                          <a:pt x="395" y="244"/>
                          <a:pt x="395" y="244"/>
                          <a:pt x="395" y="244"/>
                        </a:cubicBezTo>
                        <a:cubicBezTo>
                          <a:pt x="0" y="244"/>
                          <a:pt x="0" y="244"/>
                          <a:pt x="0" y="244"/>
                        </a:cubicBezTo>
                        <a:cubicBezTo>
                          <a:pt x="0" y="0"/>
                          <a:pt x="0" y="0"/>
                          <a:pt x="0" y="0"/>
                        </a:cubicBezTo>
                      </a:path>
                    </a:pathLst>
                  </a:custGeom>
                  <a:solidFill>
                    <a:schemeClr val="bg2">
                      <a:lumMod val="75000"/>
                    </a:schemeClr>
                  </a:solidFill>
                  <a:ln>
                    <a:noFill/>
                  </a:ln>
                </p:spPr>
                <p:txBody>
                  <a:bodyPr vert="horz" wrap="square" lIns="91414" tIns="45706" rIns="91414" bIns="45706" numCol="1" anchor="t" anchorCtr="0" compatLnSpc="1">
                    <a:prstTxWarp prst="textNoShape">
                      <a:avLst/>
                    </a:prstTxWarp>
                  </a:bodyPr>
                  <a:lstStyle/>
                  <a:p>
                    <a:pPr marL="0" marR="0" lvl="0" indent="0" algn="l" defTabSz="931505"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ＭＳ Ｐゴシック" charset="0"/>
                      <a:cs typeface="+mn-cs"/>
                    </a:endParaRPr>
                  </a:p>
                </p:txBody>
              </p:sp>
              <p:sp>
                <p:nvSpPr>
                  <p:cNvPr id="171" name="Freeform 9">
                    <a:extLst>
                      <a:ext uri="{FF2B5EF4-FFF2-40B4-BE49-F238E27FC236}">
                        <a16:creationId xmlns:a16="http://schemas.microsoft.com/office/drawing/2014/main" id="{008601DF-7AF2-4848-AB1B-6D47F2BAE3AF}"/>
                      </a:ext>
                    </a:extLst>
                  </p:cNvPr>
                  <p:cNvSpPr>
                    <a:spLocks/>
                  </p:cNvSpPr>
                  <p:nvPr/>
                </p:nvSpPr>
                <p:spPr bwMode="auto">
                  <a:xfrm>
                    <a:off x="10315845" y="5386339"/>
                    <a:ext cx="528878" cy="524688"/>
                  </a:xfrm>
                  <a:custGeom>
                    <a:avLst/>
                    <a:gdLst>
                      <a:gd name="T0" fmla="*/ 235 w 235"/>
                      <a:gd name="T1" fmla="*/ 0 h 244"/>
                      <a:gd name="T2" fmla="*/ 0 w 235"/>
                      <a:gd name="T3" fmla="*/ 0 h 244"/>
                      <a:gd name="T4" fmla="*/ 0 w 235"/>
                      <a:gd name="T5" fmla="*/ 244 h 244"/>
                      <a:gd name="T6" fmla="*/ 205 w 235"/>
                      <a:gd name="T7" fmla="*/ 244 h 244"/>
                      <a:gd name="T8" fmla="*/ 235 w 235"/>
                      <a:gd name="T9" fmla="*/ 0 h 244"/>
                    </a:gdLst>
                    <a:ahLst/>
                    <a:cxnLst>
                      <a:cxn ang="0">
                        <a:pos x="T0" y="T1"/>
                      </a:cxn>
                      <a:cxn ang="0">
                        <a:pos x="T2" y="T3"/>
                      </a:cxn>
                      <a:cxn ang="0">
                        <a:pos x="T4" y="T5"/>
                      </a:cxn>
                      <a:cxn ang="0">
                        <a:pos x="T6" y="T7"/>
                      </a:cxn>
                      <a:cxn ang="0">
                        <a:pos x="T8" y="T9"/>
                      </a:cxn>
                    </a:cxnLst>
                    <a:rect l="0" t="0" r="r" b="b"/>
                    <a:pathLst>
                      <a:path w="235" h="244">
                        <a:moveTo>
                          <a:pt x="235" y="0"/>
                        </a:moveTo>
                        <a:cubicBezTo>
                          <a:pt x="179" y="0"/>
                          <a:pt x="103" y="0"/>
                          <a:pt x="0" y="0"/>
                        </a:cubicBezTo>
                        <a:cubicBezTo>
                          <a:pt x="0" y="0"/>
                          <a:pt x="0" y="0"/>
                          <a:pt x="0" y="244"/>
                        </a:cubicBezTo>
                        <a:cubicBezTo>
                          <a:pt x="205" y="244"/>
                          <a:pt x="205" y="244"/>
                          <a:pt x="205" y="244"/>
                        </a:cubicBezTo>
                        <a:cubicBezTo>
                          <a:pt x="235" y="0"/>
                          <a:pt x="235" y="0"/>
                          <a:pt x="235" y="0"/>
                        </a:cubicBezTo>
                      </a:path>
                    </a:pathLst>
                  </a:custGeom>
                  <a:solidFill>
                    <a:schemeClr val="bg2"/>
                  </a:solidFill>
                  <a:ln>
                    <a:noFill/>
                  </a:ln>
                </p:spPr>
                <p:txBody>
                  <a:bodyPr vert="horz" wrap="square" lIns="91414" tIns="45706" rIns="91414" bIns="45706" numCol="1" anchor="t" anchorCtr="0" compatLnSpc="1">
                    <a:prstTxWarp prst="textNoShape">
                      <a:avLst/>
                    </a:prstTxWarp>
                  </a:bodyPr>
                  <a:lstStyle/>
                  <a:p>
                    <a:pPr marL="0" marR="0" lvl="0" indent="0" algn="l" defTabSz="931505"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ＭＳ Ｐゴシック" charset="0"/>
                      <a:cs typeface="+mn-cs"/>
                    </a:endParaRPr>
                  </a:p>
                </p:txBody>
              </p:sp>
            </p:grpSp>
            <p:sp>
              <p:nvSpPr>
                <p:cNvPr id="169" name="Freeform 422">
                  <a:extLst>
                    <a:ext uri="{FF2B5EF4-FFF2-40B4-BE49-F238E27FC236}">
                      <a16:creationId xmlns:a16="http://schemas.microsoft.com/office/drawing/2014/main" id="{7A043EF6-36AC-4288-8EB7-ED68DB7E8B7C}"/>
                    </a:ext>
                  </a:extLst>
                </p:cNvPr>
                <p:cNvSpPr>
                  <a:spLocks noChangeAspect="1"/>
                </p:cNvSpPr>
                <p:nvPr/>
              </p:nvSpPr>
              <p:spPr bwMode="black">
                <a:xfrm>
                  <a:off x="10292121" y="5350277"/>
                  <a:ext cx="932594" cy="901772"/>
                </a:xfrm>
                <a:custGeom>
                  <a:avLst/>
                  <a:gdLst>
                    <a:gd name="connsiteX0" fmla="*/ 472753 w 3511879"/>
                    <a:gd name="connsiteY0" fmla="*/ 2812993 h 3395812"/>
                    <a:gd name="connsiteX1" fmla="*/ 2982396 w 3511879"/>
                    <a:gd name="connsiteY1" fmla="*/ 2812993 h 3395812"/>
                    <a:gd name="connsiteX2" fmla="*/ 3511879 w 3511879"/>
                    <a:gd name="connsiteY2" fmla="*/ 3395812 h 3395812"/>
                    <a:gd name="connsiteX3" fmla="*/ 0 w 3511879"/>
                    <a:gd name="connsiteY3" fmla="*/ 3395812 h 3395812"/>
                    <a:gd name="connsiteX4" fmla="*/ 805029 w 3511879"/>
                    <a:gd name="connsiteY4" fmla="*/ 2575107 h 3395812"/>
                    <a:gd name="connsiteX5" fmla="*/ 2706847 w 3511879"/>
                    <a:gd name="connsiteY5" fmla="*/ 2575107 h 3395812"/>
                    <a:gd name="connsiteX6" fmla="*/ 2706847 w 3511879"/>
                    <a:gd name="connsiteY6" fmla="*/ 2640526 h 3395812"/>
                    <a:gd name="connsiteX7" fmla="*/ 805029 w 3511879"/>
                    <a:gd name="connsiteY7" fmla="*/ 2640526 h 3395812"/>
                    <a:gd name="connsiteX8" fmla="*/ 256639 w 3511879"/>
                    <a:gd name="connsiteY8" fmla="*/ 196255 h 3395812"/>
                    <a:gd name="connsiteX9" fmla="*/ 256639 w 3511879"/>
                    <a:gd name="connsiteY9" fmla="*/ 1926870 h 3395812"/>
                    <a:gd name="connsiteX10" fmla="*/ 1375035 w 3511879"/>
                    <a:gd name="connsiteY10" fmla="*/ 1926870 h 3395812"/>
                    <a:gd name="connsiteX11" fmla="*/ 2117934 w 3511879"/>
                    <a:gd name="connsiteY11" fmla="*/ 1926870 h 3395812"/>
                    <a:gd name="connsiteX12" fmla="*/ 3276854 w 3511879"/>
                    <a:gd name="connsiteY12" fmla="*/ 1926870 h 3395812"/>
                    <a:gd name="connsiteX13" fmla="*/ 3276854 w 3511879"/>
                    <a:gd name="connsiteY13" fmla="*/ 196255 h 3395812"/>
                    <a:gd name="connsiteX14" fmla="*/ 1755940 w 3511879"/>
                    <a:gd name="connsiteY14" fmla="*/ 44602 h 3395812"/>
                    <a:gd name="connsiteX15" fmla="*/ 1707314 w 3511879"/>
                    <a:gd name="connsiteY15" fmla="*/ 87720 h 3395812"/>
                    <a:gd name="connsiteX16" fmla="*/ 1755940 w 3511879"/>
                    <a:gd name="connsiteY16" fmla="*/ 130837 h 3395812"/>
                    <a:gd name="connsiteX17" fmla="*/ 1804566 w 3511879"/>
                    <a:gd name="connsiteY17" fmla="*/ 87720 h 3395812"/>
                    <a:gd name="connsiteX18" fmla="*/ 1755940 w 3511879"/>
                    <a:gd name="connsiteY18" fmla="*/ 44602 h 3395812"/>
                    <a:gd name="connsiteX19" fmla="*/ 254932 w 3511879"/>
                    <a:gd name="connsiteY19" fmla="*/ 0 h 3395812"/>
                    <a:gd name="connsiteX20" fmla="*/ 3237327 w 3511879"/>
                    <a:gd name="connsiteY20" fmla="*/ 0 h 3395812"/>
                    <a:gd name="connsiteX21" fmla="*/ 3433538 w 3511879"/>
                    <a:gd name="connsiteY21" fmla="*/ 194633 h 3395812"/>
                    <a:gd name="connsiteX22" fmla="*/ 3433538 w 3511879"/>
                    <a:gd name="connsiteY22" fmla="*/ 1924709 h 3395812"/>
                    <a:gd name="connsiteX23" fmla="*/ 3237327 w 3511879"/>
                    <a:gd name="connsiteY23" fmla="*/ 2140967 h 3395812"/>
                    <a:gd name="connsiteX24" fmla="*/ 2252904 w 3511879"/>
                    <a:gd name="connsiteY24" fmla="*/ 2140967 h 3395812"/>
                    <a:gd name="connsiteX25" fmla="*/ 2117934 w 3511879"/>
                    <a:gd name="connsiteY25" fmla="*/ 2140967 h 3395812"/>
                    <a:gd name="connsiteX26" fmla="*/ 2117934 w 3511879"/>
                    <a:gd name="connsiteY26" fmla="*/ 2271804 h 3395812"/>
                    <a:gd name="connsiteX27" fmla="*/ 2117934 w 3511879"/>
                    <a:gd name="connsiteY27" fmla="*/ 2358036 h 3395812"/>
                    <a:gd name="connsiteX28" fmla="*/ 2550163 w 3511879"/>
                    <a:gd name="connsiteY28" fmla="*/ 2358036 h 3395812"/>
                    <a:gd name="connsiteX29" fmla="*/ 2706847 w 3511879"/>
                    <a:gd name="connsiteY29" fmla="*/ 2575106 h 3395812"/>
                    <a:gd name="connsiteX30" fmla="*/ 805029 w 3511879"/>
                    <a:gd name="connsiteY30" fmla="*/ 2575106 h 3395812"/>
                    <a:gd name="connsiteX31" fmla="*/ 961713 w 3511879"/>
                    <a:gd name="connsiteY31" fmla="*/ 2358036 h 3395812"/>
                    <a:gd name="connsiteX32" fmla="*/ 1375035 w 3511879"/>
                    <a:gd name="connsiteY32" fmla="*/ 2358036 h 3395812"/>
                    <a:gd name="connsiteX33" fmla="*/ 1375035 w 3511879"/>
                    <a:gd name="connsiteY33" fmla="*/ 2271804 h 3395812"/>
                    <a:gd name="connsiteX34" fmla="*/ 1375035 w 3511879"/>
                    <a:gd name="connsiteY34" fmla="*/ 2140967 h 3395812"/>
                    <a:gd name="connsiteX35" fmla="*/ 1224064 w 3511879"/>
                    <a:gd name="connsiteY35" fmla="*/ 2140967 h 3395812"/>
                    <a:gd name="connsiteX36" fmla="*/ 254932 w 3511879"/>
                    <a:gd name="connsiteY36" fmla="*/ 2140967 h 3395812"/>
                    <a:gd name="connsiteX37" fmla="*/ 78343 w 3511879"/>
                    <a:gd name="connsiteY37" fmla="*/ 1924709 h 3395812"/>
                    <a:gd name="connsiteX38" fmla="*/ 78343 w 3511879"/>
                    <a:gd name="connsiteY38" fmla="*/ 194633 h 3395812"/>
                    <a:gd name="connsiteX39" fmla="*/ 254932 w 3511879"/>
                    <a:gd name="connsiteY39" fmla="*/ 0 h 3395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511879" h="3395812">
                      <a:moveTo>
                        <a:pt x="472753" y="2812993"/>
                      </a:moveTo>
                      <a:lnTo>
                        <a:pt x="2982396" y="2812993"/>
                      </a:lnTo>
                      <a:lnTo>
                        <a:pt x="3511879" y="3395812"/>
                      </a:lnTo>
                      <a:lnTo>
                        <a:pt x="0" y="3395812"/>
                      </a:lnTo>
                      <a:close/>
                      <a:moveTo>
                        <a:pt x="805029" y="2575107"/>
                      </a:moveTo>
                      <a:lnTo>
                        <a:pt x="2706847" y="2575107"/>
                      </a:lnTo>
                      <a:lnTo>
                        <a:pt x="2706847" y="2640526"/>
                      </a:lnTo>
                      <a:lnTo>
                        <a:pt x="805029" y="2640526"/>
                      </a:lnTo>
                      <a:close/>
                      <a:moveTo>
                        <a:pt x="256639" y="196255"/>
                      </a:moveTo>
                      <a:lnTo>
                        <a:pt x="256639" y="1926870"/>
                      </a:lnTo>
                      <a:lnTo>
                        <a:pt x="1375035" y="1926870"/>
                      </a:lnTo>
                      <a:lnTo>
                        <a:pt x="2117934" y="1926870"/>
                      </a:lnTo>
                      <a:lnTo>
                        <a:pt x="3276854" y="1926870"/>
                      </a:lnTo>
                      <a:lnTo>
                        <a:pt x="3276854" y="196255"/>
                      </a:lnTo>
                      <a:close/>
                      <a:moveTo>
                        <a:pt x="1755940" y="44602"/>
                      </a:moveTo>
                      <a:cubicBezTo>
                        <a:pt x="1729084" y="44602"/>
                        <a:pt x="1707314" y="63907"/>
                        <a:pt x="1707314" y="87720"/>
                      </a:cubicBezTo>
                      <a:cubicBezTo>
                        <a:pt x="1707314" y="111532"/>
                        <a:pt x="1729084" y="130837"/>
                        <a:pt x="1755940" y="130837"/>
                      </a:cubicBezTo>
                      <a:cubicBezTo>
                        <a:pt x="1782796" y="130837"/>
                        <a:pt x="1804566" y="111532"/>
                        <a:pt x="1804566" y="87720"/>
                      </a:cubicBezTo>
                      <a:cubicBezTo>
                        <a:pt x="1804566" y="63907"/>
                        <a:pt x="1782796" y="44602"/>
                        <a:pt x="1755940" y="44602"/>
                      </a:cubicBezTo>
                      <a:close/>
                      <a:moveTo>
                        <a:pt x="254932" y="0"/>
                      </a:moveTo>
                      <a:cubicBezTo>
                        <a:pt x="3237327" y="0"/>
                        <a:pt x="3237327" y="0"/>
                        <a:pt x="3237327" y="0"/>
                      </a:cubicBezTo>
                      <a:cubicBezTo>
                        <a:pt x="3355054" y="0"/>
                        <a:pt x="3433538" y="86504"/>
                        <a:pt x="3433538" y="194633"/>
                      </a:cubicBezTo>
                      <a:lnTo>
                        <a:pt x="3433538" y="1924709"/>
                      </a:lnTo>
                      <a:cubicBezTo>
                        <a:pt x="3433538" y="2032838"/>
                        <a:pt x="3355054" y="2140967"/>
                        <a:pt x="3237327" y="2140967"/>
                      </a:cubicBezTo>
                      <a:cubicBezTo>
                        <a:pt x="2864528" y="2140967"/>
                        <a:pt x="2538328" y="2140967"/>
                        <a:pt x="2252904" y="2140967"/>
                      </a:cubicBezTo>
                      <a:lnTo>
                        <a:pt x="2117934" y="2140967"/>
                      </a:lnTo>
                      <a:lnTo>
                        <a:pt x="2117934" y="2271804"/>
                      </a:lnTo>
                      <a:lnTo>
                        <a:pt x="2117934" y="2358036"/>
                      </a:lnTo>
                      <a:lnTo>
                        <a:pt x="2550163" y="2358036"/>
                      </a:lnTo>
                      <a:lnTo>
                        <a:pt x="2706847" y="2575106"/>
                      </a:lnTo>
                      <a:lnTo>
                        <a:pt x="805029" y="2575106"/>
                      </a:lnTo>
                      <a:lnTo>
                        <a:pt x="961713" y="2358036"/>
                      </a:lnTo>
                      <a:lnTo>
                        <a:pt x="1375035" y="2358036"/>
                      </a:lnTo>
                      <a:lnTo>
                        <a:pt x="1375035" y="2271804"/>
                      </a:lnTo>
                      <a:lnTo>
                        <a:pt x="1375035" y="2140967"/>
                      </a:lnTo>
                      <a:lnTo>
                        <a:pt x="1224064" y="2140967"/>
                      </a:lnTo>
                      <a:cubicBezTo>
                        <a:pt x="254932" y="2140967"/>
                        <a:pt x="254932" y="2140967"/>
                        <a:pt x="254932" y="2140967"/>
                      </a:cubicBezTo>
                      <a:cubicBezTo>
                        <a:pt x="156827" y="2140967"/>
                        <a:pt x="78343" y="2032838"/>
                        <a:pt x="78343" y="1924709"/>
                      </a:cubicBezTo>
                      <a:cubicBezTo>
                        <a:pt x="78343" y="194633"/>
                        <a:pt x="78343" y="194633"/>
                        <a:pt x="78343" y="194633"/>
                      </a:cubicBezTo>
                      <a:cubicBezTo>
                        <a:pt x="78343" y="86504"/>
                        <a:pt x="156827" y="0"/>
                        <a:pt x="254932"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67" name="Freeform 420">
                <a:extLst>
                  <a:ext uri="{FF2B5EF4-FFF2-40B4-BE49-F238E27FC236}">
                    <a16:creationId xmlns:a16="http://schemas.microsoft.com/office/drawing/2014/main" id="{D17208B8-B648-4149-97C8-DFB6A0A1D995}"/>
                  </a:ext>
                </a:extLst>
              </p:cNvPr>
              <p:cNvSpPr>
                <a:spLocks noChangeAspect="1" noEditPoints="1"/>
              </p:cNvSpPr>
              <p:nvPr/>
            </p:nvSpPr>
            <p:spPr bwMode="black">
              <a:xfrm>
                <a:off x="10580771" y="5550321"/>
                <a:ext cx="358934" cy="357476"/>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rgbClr val="FFFFFF"/>
              </a:solidFill>
              <a:ln>
                <a:noFill/>
              </a:ln>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grpSp>
          <p:nvGrpSpPr>
            <p:cNvPr id="118" name="Group 117">
              <a:extLst>
                <a:ext uri="{FF2B5EF4-FFF2-40B4-BE49-F238E27FC236}">
                  <a16:creationId xmlns:a16="http://schemas.microsoft.com/office/drawing/2014/main" id="{7F17179D-BF2B-4A6D-83F0-9828CA59DC19}"/>
                </a:ext>
              </a:extLst>
            </p:cNvPr>
            <p:cNvGrpSpPr/>
            <p:nvPr/>
          </p:nvGrpSpPr>
          <p:grpSpPr>
            <a:xfrm>
              <a:off x="2646668" y="3249806"/>
              <a:ext cx="1065461" cy="865695"/>
              <a:chOff x="2569476" y="2368354"/>
              <a:chExt cx="1065461" cy="865695"/>
            </a:xfrm>
          </p:grpSpPr>
          <p:grpSp>
            <p:nvGrpSpPr>
              <p:cNvPr id="142" name="Group 141">
                <a:extLst>
                  <a:ext uri="{FF2B5EF4-FFF2-40B4-BE49-F238E27FC236}">
                    <a16:creationId xmlns:a16="http://schemas.microsoft.com/office/drawing/2014/main" id="{7132CE59-25BC-4DC5-846F-298AD0120195}"/>
                  </a:ext>
                </a:extLst>
              </p:cNvPr>
              <p:cNvGrpSpPr/>
              <p:nvPr/>
            </p:nvGrpSpPr>
            <p:grpSpPr>
              <a:xfrm>
                <a:off x="2569476" y="2721041"/>
                <a:ext cx="1004004" cy="513008"/>
                <a:chOff x="9056289" y="5368072"/>
                <a:chExt cx="917394" cy="468756"/>
              </a:xfrm>
            </p:grpSpPr>
            <p:sp>
              <p:nvSpPr>
                <p:cNvPr id="160" name="Freeform 5">
                  <a:extLst>
                    <a:ext uri="{FF2B5EF4-FFF2-40B4-BE49-F238E27FC236}">
                      <a16:creationId xmlns:a16="http://schemas.microsoft.com/office/drawing/2014/main" id="{EA250427-D32C-442C-9757-4761C294919E}"/>
                    </a:ext>
                  </a:extLst>
                </p:cNvPr>
                <p:cNvSpPr>
                  <a:spLocks/>
                </p:cNvSpPr>
                <p:nvPr/>
              </p:nvSpPr>
              <p:spPr bwMode="auto">
                <a:xfrm>
                  <a:off x="9056289" y="5799944"/>
                  <a:ext cx="917394" cy="36884"/>
                </a:xfrm>
                <a:custGeom>
                  <a:avLst/>
                  <a:gdLst>
                    <a:gd name="T0" fmla="*/ 0 w 578"/>
                    <a:gd name="T1" fmla="*/ 6 h 23"/>
                    <a:gd name="T2" fmla="*/ 0 w 578"/>
                    <a:gd name="T3" fmla="*/ 11 h 23"/>
                    <a:gd name="T4" fmla="*/ 0 w 578"/>
                    <a:gd name="T5" fmla="*/ 12 h 23"/>
                    <a:gd name="T6" fmla="*/ 0 w 578"/>
                    <a:gd name="T7" fmla="*/ 12 h 23"/>
                    <a:gd name="T8" fmla="*/ 0 w 578"/>
                    <a:gd name="T9" fmla="*/ 13 h 23"/>
                    <a:gd name="T10" fmla="*/ 0 w 578"/>
                    <a:gd name="T11" fmla="*/ 14 h 23"/>
                    <a:gd name="T12" fmla="*/ 11 w 578"/>
                    <a:gd name="T13" fmla="*/ 23 h 23"/>
                    <a:gd name="T14" fmla="*/ 566 w 578"/>
                    <a:gd name="T15" fmla="*/ 23 h 23"/>
                    <a:gd name="T16" fmla="*/ 578 w 578"/>
                    <a:gd name="T17" fmla="*/ 15 h 23"/>
                    <a:gd name="T18" fmla="*/ 578 w 578"/>
                    <a:gd name="T19" fmla="*/ 14 h 23"/>
                    <a:gd name="T20" fmla="*/ 578 w 578"/>
                    <a:gd name="T21" fmla="*/ 6 h 23"/>
                    <a:gd name="T22" fmla="*/ 0 w 578"/>
                    <a:gd name="T23" fmla="*/ 6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8" h="23">
                      <a:moveTo>
                        <a:pt x="0" y="6"/>
                      </a:moveTo>
                      <a:cubicBezTo>
                        <a:pt x="0" y="18"/>
                        <a:pt x="0" y="11"/>
                        <a:pt x="0" y="11"/>
                      </a:cubicBezTo>
                      <a:cubicBezTo>
                        <a:pt x="0" y="12"/>
                        <a:pt x="0" y="12"/>
                        <a:pt x="0" y="12"/>
                      </a:cubicBezTo>
                      <a:cubicBezTo>
                        <a:pt x="0" y="12"/>
                        <a:pt x="0" y="12"/>
                        <a:pt x="0" y="12"/>
                      </a:cubicBezTo>
                      <a:cubicBezTo>
                        <a:pt x="0" y="13"/>
                        <a:pt x="0" y="13"/>
                        <a:pt x="0" y="13"/>
                      </a:cubicBezTo>
                      <a:cubicBezTo>
                        <a:pt x="0" y="14"/>
                        <a:pt x="0" y="14"/>
                        <a:pt x="0" y="14"/>
                      </a:cubicBezTo>
                      <a:cubicBezTo>
                        <a:pt x="0" y="19"/>
                        <a:pt x="6" y="23"/>
                        <a:pt x="11" y="23"/>
                      </a:cubicBezTo>
                      <a:cubicBezTo>
                        <a:pt x="566" y="23"/>
                        <a:pt x="566" y="23"/>
                        <a:pt x="566" y="23"/>
                      </a:cubicBezTo>
                      <a:cubicBezTo>
                        <a:pt x="572" y="23"/>
                        <a:pt x="576" y="20"/>
                        <a:pt x="578" y="15"/>
                      </a:cubicBezTo>
                      <a:cubicBezTo>
                        <a:pt x="578" y="14"/>
                        <a:pt x="578" y="14"/>
                        <a:pt x="578" y="14"/>
                      </a:cubicBezTo>
                      <a:cubicBezTo>
                        <a:pt x="578" y="0"/>
                        <a:pt x="578" y="6"/>
                        <a:pt x="578" y="6"/>
                      </a:cubicBezTo>
                      <a:lnTo>
                        <a:pt x="0" y="6"/>
                      </a:lnTo>
                      <a:close/>
                    </a:path>
                  </a:pathLst>
                </a:custGeom>
                <a:solidFill>
                  <a:schemeClr val="tx1">
                    <a:lumMod val="60000"/>
                    <a:lumOff val="40000"/>
                  </a:schemeClr>
                </a:solidFill>
                <a:ln>
                  <a:noFill/>
                </a:ln>
              </p:spPr>
              <p:txBody>
                <a:bodyPr vert="horz" wrap="square" lIns="91414" tIns="45706" rIns="91414" bIns="45706" numCol="1" anchor="t" anchorCtr="0" compatLnSpc="1">
                  <a:prstTxWarp prst="textNoShape">
                    <a:avLst/>
                  </a:prstTxWarp>
                </a:bodyPr>
                <a:lstStyle/>
                <a:p>
                  <a:pPr marL="0" marR="0" lvl="0" indent="0" algn="l" defTabSz="931505"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ＭＳ Ｐゴシック" charset="0"/>
                    <a:cs typeface="+mn-cs"/>
                  </a:endParaRPr>
                </a:p>
              </p:txBody>
            </p:sp>
            <p:sp>
              <p:nvSpPr>
                <p:cNvPr id="161" name="Freeform 6">
                  <a:extLst>
                    <a:ext uri="{FF2B5EF4-FFF2-40B4-BE49-F238E27FC236}">
                      <a16:creationId xmlns:a16="http://schemas.microsoft.com/office/drawing/2014/main" id="{5D417D25-38E2-4510-B706-ECBD89A581A1}"/>
                    </a:ext>
                  </a:extLst>
                </p:cNvPr>
                <p:cNvSpPr>
                  <a:spLocks/>
                </p:cNvSpPr>
                <p:nvPr/>
              </p:nvSpPr>
              <p:spPr bwMode="auto">
                <a:xfrm>
                  <a:off x="9172304" y="5368072"/>
                  <a:ext cx="685363" cy="444614"/>
                </a:xfrm>
                <a:custGeom>
                  <a:avLst/>
                  <a:gdLst>
                    <a:gd name="T0" fmla="*/ 15 w 432"/>
                    <a:gd name="T1" fmla="*/ 278 h 278"/>
                    <a:gd name="T2" fmla="*/ 418 w 432"/>
                    <a:gd name="T3" fmla="*/ 278 h 278"/>
                    <a:gd name="T4" fmla="*/ 432 w 432"/>
                    <a:gd name="T5" fmla="*/ 263 h 278"/>
                    <a:gd name="T6" fmla="*/ 432 w 432"/>
                    <a:gd name="T7" fmla="*/ 15 h 278"/>
                    <a:gd name="T8" fmla="*/ 418 w 432"/>
                    <a:gd name="T9" fmla="*/ 0 h 278"/>
                    <a:gd name="T10" fmla="*/ 15 w 432"/>
                    <a:gd name="T11" fmla="*/ 0 h 278"/>
                    <a:gd name="T12" fmla="*/ 0 w 432"/>
                    <a:gd name="T13" fmla="*/ 15 h 278"/>
                    <a:gd name="T14" fmla="*/ 0 w 432"/>
                    <a:gd name="T15" fmla="*/ 263 h 278"/>
                    <a:gd name="T16" fmla="*/ 15 w 432"/>
                    <a:gd name="T17" fmla="*/ 278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2" h="278">
                      <a:moveTo>
                        <a:pt x="15" y="278"/>
                      </a:moveTo>
                      <a:cubicBezTo>
                        <a:pt x="418" y="278"/>
                        <a:pt x="418" y="278"/>
                        <a:pt x="418" y="278"/>
                      </a:cubicBezTo>
                      <a:cubicBezTo>
                        <a:pt x="427" y="278"/>
                        <a:pt x="432" y="272"/>
                        <a:pt x="432" y="263"/>
                      </a:cubicBezTo>
                      <a:cubicBezTo>
                        <a:pt x="432" y="15"/>
                        <a:pt x="432" y="15"/>
                        <a:pt x="432" y="15"/>
                      </a:cubicBezTo>
                      <a:cubicBezTo>
                        <a:pt x="432" y="6"/>
                        <a:pt x="427" y="0"/>
                        <a:pt x="418" y="0"/>
                      </a:cubicBezTo>
                      <a:cubicBezTo>
                        <a:pt x="15" y="0"/>
                        <a:pt x="15" y="0"/>
                        <a:pt x="15" y="0"/>
                      </a:cubicBezTo>
                      <a:cubicBezTo>
                        <a:pt x="8" y="0"/>
                        <a:pt x="0" y="6"/>
                        <a:pt x="0" y="15"/>
                      </a:cubicBezTo>
                      <a:cubicBezTo>
                        <a:pt x="0" y="263"/>
                        <a:pt x="0" y="263"/>
                        <a:pt x="0" y="263"/>
                      </a:cubicBezTo>
                      <a:cubicBezTo>
                        <a:pt x="0" y="272"/>
                        <a:pt x="8" y="278"/>
                        <a:pt x="15" y="278"/>
                      </a:cubicBezTo>
                    </a:path>
                  </a:pathLst>
                </a:custGeom>
                <a:solidFill>
                  <a:schemeClr val="tx1">
                    <a:lumMod val="60000"/>
                    <a:lumOff val="40000"/>
                  </a:schemeClr>
                </a:solidFill>
                <a:ln>
                  <a:noFill/>
                </a:ln>
              </p:spPr>
              <p:txBody>
                <a:bodyPr vert="horz" wrap="square" lIns="91414" tIns="45706" rIns="91414" bIns="45706" numCol="1" anchor="t" anchorCtr="0" compatLnSpc="1">
                  <a:prstTxWarp prst="textNoShape">
                    <a:avLst/>
                  </a:prstTxWarp>
                </a:bodyPr>
                <a:lstStyle/>
                <a:p>
                  <a:pPr marL="0" marR="0" lvl="0" indent="0" algn="l" defTabSz="931505"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ＭＳ Ｐゴシック" charset="0"/>
                    <a:cs typeface="+mn-cs"/>
                  </a:endParaRPr>
                </a:p>
              </p:txBody>
            </p:sp>
            <p:sp>
              <p:nvSpPr>
                <p:cNvPr id="162" name="Freeform 7">
                  <a:extLst>
                    <a:ext uri="{FF2B5EF4-FFF2-40B4-BE49-F238E27FC236}">
                      <a16:creationId xmlns:a16="http://schemas.microsoft.com/office/drawing/2014/main" id="{6A227AA0-462E-42B5-A37D-103C88C3217E}"/>
                    </a:ext>
                  </a:extLst>
                </p:cNvPr>
                <p:cNvSpPr>
                  <a:spLocks/>
                </p:cNvSpPr>
                <p:nvPr/>
              </p:nvSpPr>
              <p:spPr bwMode="auto">
                <a:xfrm>
                  <a:off x="9202482" y="5393555"/>
                  <a:ext cx="626350" cy="390295"/>
                </a:xfrm>
                <a:custGeom>
                  <a:avLst/>
                  <a:gdLst>
                    <a:gd name="T0" fmla="*/ 0 w 395"/>
                    <a:gd name="T1" fmla="*/ 0 h 244"/>
                    <a:gd name="T2" fmla="*/ 395 w 395"/>
                    <a:gd name="T3" fmla="*/ 0 h 244"/>
                    <a:gd name="T4" fmla="*/ 395 w 395"/>
                    <a:gd name="T5" fmla="*/ 244 h 244"/>
                    <a:gd name="T6" fmla="*/ 0 w 395"/>
                    <a:gd name="T7" fmla="*/ 244 h 244"/>
                    <a:gd name="T8" fmla="*/ 0 w 395"/>
                    <a:gd name="T9" fmla="*/ 0 h 244"/>
                  </a:gdLst>
                  <a:ahLst/>
                  <a:cxnLst>
                    <a:cxn ang="0">
                      <a:pos x="T0" y="T1"/>
                    </a:cxn>
                    <a:cxn ang="0">
                      <a:pos x="T2" y="T3"/>
                    </a:cxn>
                    <a:cxn ang="0">
                      <a:pos x="T4" y="T5"/>
                    </a:cxn>
                    <a:cxn ang="0">
                      <a:pos x="T6" y="T7"/>
                    </a:cxn>
                    <a:cxn ang="0">
                      <a:pos x="T8" y="T9"/>
                    </a:cxn>
                  </a:cxnLst>
                  <a:rect l="0" t="0" r="r" b="b"/>
                  <a:pathLst>
                    <a:path w="395" h="244">
                      <a:moveTo>
                        <a:pt x="0" y="0"/>
                      </a:moveTo>
                      <a:cubicBezTo>
                        <a:pt x="395" y="0"/>
                        <a:pt x="395" y="0"/>
                        <a:pt x="395" y="0"/>
                      </a:cubicBezTo>
                      <a:cubicBezTo>
                        <a:pt x="395" y="244"/>
                        <a:pt x="395" y="244"/>
                        <a:pt x="395" y="244"/>
                      </a:cubicBezTo>
                      <a:cubicBezTo>
                        <a:pt x="0" y="244"/>
                        <a:pt x="0" y="244"/>
                        <a:pt x="0" y="244"/>
                      </a:cubicBezTo>
                      <a:cubicBezTo>
                        <a:pt x="0" y="0"/>
                        <a:pt x="0" y="0"/>
                        <a:pt x="0" y="0"/>
                      </a:cubicBezTo>
                    </a:path>
                  </a:pathLst>
                </a:custGeom>
                <a:solidFill>
                  <a:schemeClr val="accent1">
                    <a:lumMod val="75000"/>
                  </a:schemeClr>
                </a:solidFill>
                <a:ln>
                  <a:noFill/>
                </a:ln>
              </p:spPr>
              <p:txBody>
                <a:bodyPr vert="horz" wrap="square" lIns="91414" tIns="45706" rIns="91414" bIns="45706" numCol="1" anchor="t" anchorCtr="0" compatLnSpc="1">
                  <a:prstTxWarp prst="textNoShape">
                    <a:avLst/>
                  </a:prstTxWarp>
                </a:bodyPr>
                <a:lstStyle/>
                <a:p>
                  <a:pPr marL="0" marR="0" lvl="0" indent="0" algn="l" defTabSz="931505"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ＭＳ Ｐゴシック" charset="0"/>
                    <a:cs typeface="+mn-cs"/>
                  </a:endParaRPr>
                </a:p>
              </p:txBody>
            </p:sp>
            <p:sp>
              <p:nvSpPr>
                <p:cNvPr id="163" name="Freeform 8">
                  <a:extLst>
                    <a:ext uri="{FF2B5EF4-FFF2-40B4-BE49-F238E27FC236}">
                      <a16:creationId xmlns:a16="http://schemas.microsoft.com/office/drawing/2014/main" id="{411B6667-A71E-4DAC-B507-8575B9D108E4}"/>
                    </a:ext>
                  </a:extLst>
                </p:cNvPr>
                <p:cNvSpPr>
                  <a:spLocks/>
                </p:cNvSpPr>
                <p:nvPr/>
              </p:nvSpPr>
              <p:spPr bwMode="auto">
                <a:xfrm>
                  <a:off x="9202482" y="5393555"/>
                  <a:ext cx="372859" cy="390295"/>
                </a:xfrm>
                <a:custGeom>
                  <a:avLst/>
                  <a:gdLst>
                    <a:gd name="T0" fmla="*/ 235 w 235"/>
                    <a:gd name="T1" fmla="*/ 0 h 244"/>
                    <a:gd name="T2" fmla="*/ 205 w 235"/>
                    <a:gd name="T3" fmla="*/ 0 h 244"/>
                    <a:gd name="T4" fmla="*/ 0 w 235"/>
                    <a:gd name="T5" fmla="*/ 0 h 244"/>
                    <a:gd name="T6" fmla="*/ 0 w 235"/>
                    <a:gd name="T7" fmla="*/ 244 h 244"/>
                    <a:gd name="T8" fmla="*/ 0 w 235"/>
                    <a:gd name="T9" fmla="*/ 0 h 244"/>
                    <a:gd name="T10" fmla="*/ 235 w 235"/>
                    <a:gd name="T11" fmla="*/ 0 h 244"/>
                    <a:gd name="T12" fmla="*/ 235 w 235"/>
                    <a:gd name="T13" fmla="*/ 0 h 244"/>
                  </a:gdLst>
                  <a:ahLst/>
                  <a:cxnLst>
                    <a:cxn ang="0">
                      <a:pos x="T0" y="T1"/>
                    </a:cxn>
                    <a:cxn ang="0">
                      <a:pos x="T2" y="T3"/>
                    </a:cxn>
                    <a:cxn ang="0">
                      <a:pos x="T4" y="T5"/>
                    </a:cxn>
                    <a:cxn ang="0">
                      <a:pos x="T6" y="T7"/>
                    </a:cxn>
                    <a:cxn ang="0">
                      <a:pos x="T8" y="T9"/>
                    </a:cxn>
                    <a:cxn ang="0">
                      <a:pos x="T10" y="T11"/>
                    </a:cxn>
                    <a:cxn ang="0">
                      <a:pos x="T12" y="T13"/>
                    </a:cxn>
                  </a:cxnLst>
                  <a:rect l="0" t="0" r="r" b="b"/>
                  <a:pathLst>
                    <a:path w="235" h="244">
                      <a:moveTo>
                        <a:pt x="235" y="0"/>
                      </a:moveTo>
                      <a:cubicBezTo>
                        <a:pt x="205" y="0"/>
                        <a:pt x="205" y="0"/>
                        <a:pt x="205" y="0"/>
                      </a:cubicBezTo>
                      <a:cubicBezTo>
                        <a:pt x="0" y="0"/>
                        <a:pt x="0" y="0"/>
                        <a:pt x="0" y="0"/>
                      </a:cubicBezTo>
                      <a:cubicBezTo>
                        <a:pt x="0" y="244"/>
                        <a:pt x="0" y="244"/>
                        <a:pt x="0" y="244"/>
                      </a:cubicBezTo>
                      <a:cubicBezTo>
                        <a:pt x="0" y="0"/>
                        <a:pt x="0" y="0"/>
                        <a:pt x="0" y="0"/>
                      </a:cubicBezTo>
                      <a:cubicBezTo>
                        <a:pt x="103" y="0"/>
                        <a:pt x="179" y="0"/>
                        <a:pt x="235" y="0"/>
                      </a:cubicBezTo>
                      <a:cubicBezTo>
                        <a:pt x="235" y="0"/>
                        <a:pt x="235" y="0"/>
                        <a:pt x="235" y="0"/>
                      </a:cubicBezTo>
                    </a:path>
                  </a:pathLst>
                </a:custGeom>
                <a:solidFill>
                  <a:srgbClr val="5C476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150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ＭＳ Ｐゴシック" charset="0"/>
                    <a:cs typeface="+mn-cs"/>
                  </a:endParaRPr>
                </a:p>
              </p:txBody>
            </p:sp>
            <p:sp>
              <p:nvSpPr>
                <p:cNvPr id="164" name="Freeform 9">
                  <a:extLst>
                    <a:ext uri="{FF2B5EF4-FFF2-40B4-BE49-F238E27FC236}">
                      <a16:creationId xmlns:a16="http://schemas.microsoft.com/office/drawing/2014/main" id="{89890711-2EFA-40AF-9AFB-7E85B3E3BBB7}"/>
                    </a:ext>
                  </a:extLst>
                </p:cNvPr>
                <p:cNvSpPr>
                  <a:spLocks/>
                </p:cNvSpPr>
                <p:nvPr/>
              </p:nvSpPr>
              <p:spPr bwMode="auto">
                <a:xfrm>
                  <a:off x="9202482" y="5393555"/>
                  <a:ext cx="372859" cy="390295"/>
                </a:xfrm>
                <a:custGeom>
                  <a:avLst/>
                  <a:gdLst>
                    <a:gd name="T0" fmla="*/ 235 w 235"/>
                    <a:gd name="T1" fmla="*/ 0 h 244"/>
                    <a:gd name="T2" fmla="*/ 0 w 235"/>
                    <a:gd name="T3" fmla="*/ 0 h 244"/>
                    <a:gd name="T4" fmla="*/ 0 w 235"/>
                    <a:gd name="T5" fmla="*/ 244 h 244"/>
                    <a:gd name="T6" fmla="*/ 205 w 235"/>
                    <a:gd name="T7" fmla="*/ 244 h 244"/>
                    <a:gd name="T8" fmla="*/ 235 w 235"/>
                    <a:gd name="T9" fmla="*/ 0 h 244"/>
                  </a:gdLst>
                  <a:ahLst/>
                  <a:cxnLst>
                    <a:cxn ang="0">
                      <a:pos x="T0" y="T1"/>
                    </a:cxn>
                    <a:cxn ang="0">
                      <a:pos x="T2" y="T3"/>
                    </a:cxn>
                    <a:cxn ang="0">
                      <a:pos x="T4" y="T5"/>
                    </a:cxn>
                    <a:cxn ang="0">
                      <a:pos x="T6" y="T7"/>
                    </a:cxn>
                    <a:cxn ang="0">
                      <a:pos x="T8" y="T9"/>
                    </a:cxn>
                  </a:cxnLst>
                  <a:rect l="0" t="0" r="r" b="b"/>
                  <a:pathLst>
                    <a:path w="235" h="244">
                      <a:moveTo>
                        <a:pt x="235" y="0"/>
                      </a:moveTo>
                      <a:cubicBezTo>
                        <a:pt x="179" y="0"/>
                        <a:pt x="103" y="0"/>
                        <a:pt x="0" y="0"/>
                      </a:cubicBezTo>
                      <a:cubicBezTo>
                        <a:pt x="0" y="0"/>
                        <a:pt x="0" y="0"/>
                        <a:pt x="0" y="244"/>
                      </a:cubicBezTo>
                      <a:cubicBezTo>
                        <a:pt x="205" y="244"/>
                        <a:pt x="205" y="244"/>
                        <a:pt x="205" y="244"/>
                      </a:cubicBezTo>
                      <a:cubicBezTo>
                        <a:pt x="235" y="0"/>
                        <a:pt x="235" y="0"/>
                        <a:pt x="235" y="0"/>
                      </a:cubicBezTo>
                    </a:path>
                  </a:pathLst>
                </a:custGeom>
                <a:solidFill>
                  <a:schemeClr val="tx2"/>
                </a:solidFill>
                <a:ln>
                  <a:noFill/>
                </a:ln>
              </p:spPr>
              <p:txBody>
                <a:bodyPr vert="horz" wrap="square" lIns="91414" tIns="45706" rIns="91414" bIns="45706" numCol="1" anchor="t" anchorCtr="0" compatLnSpc="1">
                  <a:prstTxWarp prst="textNoShape">
                    <a:avLst/>
                  </a:prstTxWarp>
                </a:bodyPr>
                <a:lstStyle/>
                <a:p>
                  <a:pPr marL="0" marR="0" lvl="0" indent="0" algn="l" defTabSz="931505"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ＭＳ Ｐゴシック" charset="0"/>
                    <a:cs typeface="+mn-cs"/>
                  </a:endParaRPr>
                </a:p>
              </p:txBody>
            </p:sp>
            <p:pic>
              <p:nvPicPr>
                <p:cNvPr id="165" name="Picture 164">
                  <a:extLst>
                    <a:ext uri="{FF2B5EF4-FFF2-40B4-BE49-F238E27FC236}">
                      <a16:creationId xmlns:a16="http://schemas.microsoft.com/office/drawing/2014/main" id="{9B431E84-B430-4759-980E-7E248E34125B}"/>
                    </a:ext>
                  </a:extLst>
                </p:cNvPr>
                <p:cNvPicPr>
                  <a:picLocks noChangeAspect="1"/>
                </p:cNvPicPr>
                <p:nvPr/>
              </p:nvPicPr>
              <p:blipFill>
                <a:blip r:embed="rId7" cstate="email">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a:ext>
                  </a:extLst>
                </a:blip>
                <a:stretch>
                  <a:fillRect/>
                </a:stretch>
              </p:blipFill>
              <p:spPr>
                <a:xfrm>
                  <a:off x="9424723" y="5471022"/>
                  <a:ext cx="182880" cy="225552"/>
                </a:xfrm>
                <a:prstGeom prst="rect">
                  <a:avLst/>
                </a:prstGeom>
              </p:spPr>
            </p:pic>
          </p:grpSp>
          <p:grpSp>
            <p:nvGrpSpPr>
              <p:cNvPr id="143" name="Group 142">
                <a:extLst>
                  <a:ext uri="{FF2B5EF4-FFF2-40B4-BE49-F238E27FC236}">
                    <a16:creationId xmlns:a16="http://schemas.microsoft.com/office/drawing/2014/main" id="{C5418966-332E-40A8-85F0-99C814764053}"/>
                  </a:ext>
                </a:extLst>
              </p:cNvPr>
              <p:cNvGrpSpPr/>
              <p:nvPr/>
            </p:nvGrpSpPr>
            <p:grpSpPr>
              <a:xfrm>
                <a:off x="3187510" y="2517781"/>
                <a:ext cx="447427" cy="607721"/>
                <a:chOff x="9131179" y="5456566"/>
                <a:chExt cx="408830" cy="555296"/>
              </a:xfrm>
            </p:grpSpPr>
            <p:grpSp>
              <p:nvGrpSpPr>
                <p:cNvPr id="152" name="Group 151">
                  <a:extLst>
                    <a:ext uri="{FF2B5EF4-FFF2-40B4-BE49-F238E27FC236}">
                      <a16:creationId xmlns:a16="http://schemas.microsoft.com/office/drawing/2014/main" id="{EECD6F73-B93D-42ED-A397-C3202378BAAB}"/>
                    </a:ext>
                  </a:extLst>
                </p:cNvPr>
                <p:cNvGrpSpPr/>
                <p:nvPr/>
              </p:nvGrpSpPr>
              <p:grpSpPr>
                <a:xfrm>
                  <a:off x="9131179" y="5456566"/>
                  <a:ext cx="408830" cy="555296"/>
                  <a:chOff x="9131179" y="5456566"/>
                  <a:chExt cx="408830" cy="555296"/>
                </a:xfrm>
              </p:grpSpPr>
              <p:grpSp>
                <p:nvGrpSpPr>
                  <p:cNvPr id="154" name="Group 153">
                    <a:extLst>
                      <a:ext uri="{FF2B5EF4-FFF2-40B4-BE49-F238E27FC236}">
                        <a16:creationId xmlns:a16="http://schemas.microsoft.com/office/drawing/2014/main" id="{2B38E77B-6632-4807-81F5-FA5071F5A02E}"/>
                      </a:ext>
                    </a:extLst>
                  </p:cNvPr>
                  <p:cNvGrpSpPr/>
                  <p:nvPr/>
                </p:nvGrpSpPr>
                <p:grpSpPr>
                  <a:xfrm>
                    <a:off x="9152000" y="5480050"/>
                    <a:ext cx="366650" cy="484301"/>
                    <a:chOff x="8817145" y="5862985"/>
                    <a:chExt cx="200848" cy="337998"/>
                  </a:xfrm>
                </p:grpSpPr>
                <p:sp>
                  <p:nvSpPr>
                    <p:cNvPr id="156" name="Rectangle 11">
                      <a:extLst>
                        <a:ext uri="{FF2B5EF4-FFF2-40B4-BE49-F238E27FC236}">
                          <a16:creationId xmlns:a16="http://schemas.microsoft.com/office/drawing/2014/main" id="{8046E0F5-572C-4D31-B4A8-AACC295C6AAF}"/>
                        </a:ext>
                      </a:extLst>
                    </p:cNvPr>
                    <p:cNvSpPr>
                      <a:spLocks noChangeArrowheads="1"/>
                    </p:cNvSpPr>
                    <p:nvPr/>
                  </p:nvSpPr>
                  <p:spPr bwMode="auto">
                    <a:xfrm>
                      <a:off x="8817145" y="5862985"/>
                      <a:ext cx="200848" cy="337998"/>
                    </a:xfrm>
                    <a:prstGeom prst="rect">
                      <a:avLst/>
                    </a:prstGeom>
                    <a:solidFill>
                      <a:schemeClr val="accent1">
                        <a:lumMod val="75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150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ＭＳ Ｐゴシック" charset="0"/>
                        <a:cs typeface="+mn-cs"/>
                      </a:endParaRPr>
                    </a:p>
                  </p:txBody>
                </p:sp>
                <p:sp>
                  <p:nvSpPr>
                    <p:cNvPr id="157" name="Rectangle 12">
                      <a:extLst>
                        <a:ext uri="{FF2B5EF4-FFF2-40B4-BE49-F238E27FC236}">
                          <a16:creationId xmlns:a16="http://schemas.microsoft.com/office/drawing/2014/main" id="{FF057EFC-E409-402B-B951-F03DF29F2687}"/>
                        </a:ext>
                      </a:extLst>
                    </p:cNvPr>
                    <p:cNvSpPr>
                      <a:spLocks noChangeArrowheads="1"/>
                    </p:cNvSpPr>
                    <p:nvPr/>
                  </p:nvSpPr>
                  <p:spPr bwMode="auto">
                    <a:xfrm>
                      <a:off x="8817145" y="5862985"/>
                      <a:ext cx="200848" cy="3379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150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ＭＳ Ｐゴシック" charset="0"/>
                        <a:cs typeface="+mn-cs"/>
                      </a:endParaRPr>
                    </a:p>
                  </p:txBody>
                </p:sp>
                <p:sp>
                  <p:nvSpPr>
                    <p:cNvPr id="158" name="Freeform 16">
                      <a:extLst>
                        <a:ext uri="{FF2B5EF4-FFF2-40B4-BE49-F238E27FC236}">
                          <a16:creationId xmlns:a16="http://schemas.microsoft.com/office/drawing/2014/main" id="{2918C85A-6E86-4718-B894-FEC21C8874D8}"/>
                        </a:ext>
                      </a:extLst>
                    </p:cNvPr>
                    <p:cNvSpPr>
                      <a:spLocks/>
                    </p:cNvSpPr>
                    <p:nvPr/>
                  </p:nvSpPr>
                  <p:spPr bwMode="auto">
                    <a:xfrm>
                      <a:off x="8817145" y="5862985"/>
                      <a:ext cx="118213" cy="337998"/>
                    </a:xfrm>
                    <a:custGeom>
                      <a:avLst/>
                      <a:gdLst>
                        <a:gd name="T0" fmla="*/ 206 w 206"/>
                        <a:gd name="T1" fmla="*/ 0 h 589"/>
                        <a:gd name="T2" fmla="*/ 0 w 206"/>
                        <a:gd name="T3" fmla="*/ 0 h 589"/>
                        <a:gd name="T4" fmla="*/ 0 w 206"/>
                        <a:gd name="T5" fmla="*/ 589 h 589"/>
                        <a:gd name="T6" fmla="*/ 116 w 206"/>
                        <a:gd name="T7" fmla="*/ 589 h 589"/>
                        <a:gd name="T8" fmla="*/ 206 w 206"/>
                        <a:gd name="T9" fmla="*/ 0 h 589"/>
                      </a:gdLst>
                      <a:ahLst/>
                      <a:cxnLst>
                        <a:cxn ang="0">
                          <a:pos x="T0" y="T1"/>
                        </a:cxn>
                        <a:cxn ang="0">
                          <a:pos x="T2" y="T3"/>
                        </a:cxn>
                        <a:cxn ang="0">
                          <a:pos x="T4" y="T5"/>
                        </a:cxn>
                        <a:cxn ang="0">
                          <a:pos x="T6" y="T7"/>
                        </a:cxn>
                        <a:cxn ang="0">
                          <a:pos x="T8" y="T9"/>
                        </a:cxn>
                      </a:cxnLst>
                      <a:rect l="0" t="0" r="r" b="b"/>
                      <a:pathLst>
                        <a:path w="206" h="589">
                          <a:moveTo>
                            <a:pt x="206" y="0"/>
                          </a:moveTo>
                          <a:lnTo>
                            <a:pt x="0" y="0"/>
                          </a:lnTo>
                          <a:lnTo>
                            <a:pt x="0" y="589"/>
                          </a:lnTo>
                          <a:lnTo>
                            <a:pt x="116" y="589"/>
                          </a:lnTo>
                          <a:lnTo>
                            <a:pt x="206" y="0"/>
                          </a:lnTo>
                          <a:close/>
                        </a:path>
                      </a:pathLst>
                    </a:custGeom>
                    <a:solidFill>
                      <a:schemeClr val="tx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150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ＭＳ Ｐゴシック" charset="0"/>
                        <a:cs typeface="+mn-cs"/>
                      </a:endParaRPr>
                    </a:p>
                  </p:txBody>
                </p:sp>
                <p:sp>
                  <p:nvSpPr>
                    <p:cNvPr id="159" name="Freeform 17">
                      <a:extLst>
                        <a:ext uri="{FF2B5EF4-FFF2-40B4-BE49-F238E27FC236}">
                          <a16:creationId xmlns:a16="http://schemas.microsoft.com/office/drawing/2014/main" id="{8A143BDD-50E8-4C10-923C-744D8D52233C}"/>
                        </a:ext>
                      </a:extLst>
                    </p:cNvPr>
                    <p:cNvSpPr>
                      <a:spLocks/>
                    </p:cNvSpPr>
                    <p:nvPr/>
                  </p:nvSpPr>
                  <p:spPr bwMode="auto">
                    <a:xfrm>
                      <a:off x="8817145" y="5862985"/>
                      <a:ext cx="118213" cy="337998"/>
                    </a:xfrm>
                    <a:custGeom>
                      <a:avLst/>
                      <a:gdLst>
                        <a:gd name="T0" fmla="*/ 206 w 206"/>
                        <a:gd name="T1" fmla="*/ 0 h 589"/>
                        <a:gd name="T2" fmla="*/ 0 w 206"/>
                        <a:gd name="T3" fmla="*/ 0 h 589"/>
                        <a:gd name="T4" fmla="*/ 0 w 206"/>
                        <a:gd name="T5" fmla="*/ 589 h 589"/>
                        <a:gd name="T6" fmla="*/ 116 w 206"/>
                        <a:gd name="T7" fmla="*/ 589 h 589"/>
                        <a:gd name="T8" fmla="*/ 206 w 206"/>
                        <a:gd name="T9" fmla="*/ 0 h 589"/>
                      </a:gdLst>
                      <a:ahLst/>
                      <a:cxnLst>
                        <a:cxn ang="0">
                          <a:pos x="T0" y="T1"/>
                        </a:cxn>
                        <a:cxn ang="0">
                          <a:pos x="T2" y="T3"/>
                        </a:cxn>
                        <a:cxn ang="0">
                          <a:pos x="T4" y="T5"/>
                        </a:cxn>
                        <a:cxn ang="0">
                          <a:pos x="T6" y="T7"/>
                        </a:cxn>
                        <a:cxn ang="0">
                          <a:pos x="T8" y="T9"/>
                        </a:cxn>
                      </a:cxnLst>
                      <a:rect l="0" t="0" r="r" b="b"/>
                      <a:pathLst>
                        <a:path w="206" h="589">
                          <a:moveTo>
                            <a:pt x="206" y="0"/>
                          </a:moveTo>
                          <a:lnTo>
                            <a:pt x="0" y="0"/>
                          </a:lnTo>
                          <a:lnTo>
                            <a:pt x="0" y="589"/>
                          </a:lnTo>
                          <a:lnTo>
                            <a:pt x="116" y="589"/>
                          </a:lnTo>
                          <a:lnTo>
                            <a:pt x="206"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150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ＭＳ Ｐゴシック" charset="0"/>
                        <a:cs typeface="+mn-cs"/>
                      </a:endParaRPr>
                    </a:p>
                  </p:txBody>
                </p:sp>
              </p:grpSp>
              <p:sp>
                <p:nvSpPr>
                  <p:cNvPr id="155" name="Freeform 9">
                    <a:extLst>
                      <a:ext uri="{FF2B5EF4-FFF2-40B4-BE49-F238E27FC236}">
                        <a16:creationId xmlns:a16="http://schemas.microsoft.com/office/drawing/2014/main" id="{79A8FBD4-1D63-47ED-8689-0D0CA6FF1359}"/>
                      </a:ext>
                    </a:extLst>
                  </p:cNvPr>
                  <p:cNvSpPr>
                    <a:spLocks noChangeAspect="1" noEditPoints="1"/>
                  </p:cNvSpPr>
                  <p:nvPr/>
                </p:nvSpPr>
                <p:spPr bwMode="black">
                  <a:xfrm flipH="1">
                    <a:off x="9131179" y="5456566"/>
                    <a:ext cx="408830" cy="555296"/>
                  </a:xfrm>
                  <a:custGeom>
                    <a:avLst/>
                    <a:gdLst>
                      <a:gd name="T0" fmla="*/ 124 w 133"/>
                      <a:gd name="T1" fmla="*/ 0 h 182"/>
                      <a:gd name="T2" fmla="*/ 8 w 133"/>
                      <a:gd name="T3" fmla="*/ 0 h 182"/>
                      <a:gd name="T4" fmla="*/ 0 w 133"/>
                      <a:gd name="T5" fmla="*/ 8 h 182"/>
                      <a:gd name="T6" fmla="*/ 0 w 133"/>
                      <a:gd name="T7" fmla="*/ 173 h 182"/>
                      <a:gd name="T8" fmla="*/ 8 w 133"/>
                      <a:gd name="T9" fmla="*/ 182 h 182"/>
                      <a:gd name="T10" fmla="*/ 124 w 133"/>
                      <a:gd name="T11" fmla="*/ 182 h 182"/>
                      <a:gd name="T12" fmla="*/ 133 w 133"/>
                      <a:gd name="T13" fmla="*/ 173 h 182"/>
                      <a:gd name="T14" fmla="*/ 133 w 133"/>
                      <a:gd name="T15" fmla="*/ 8 h 182"/>
                      <a:gd name="T16" fmla="*/ 124 w 133"/>
                      <a:gd name="T17" fmla="*/ 0 h 182"/>
                      <a:gd name="T18" fmla="*/ 123 w 133"/>
                      <a:gd name="T19" fmla="*/ 160 h 182"/>
                      <a:gd name="T20" fmla="*/ 10 w 133"/>
                      <a:gd name="T21" fmla="*/ 160 h 182"/>
                      <a:gd name="T22" fmla="*/ 10 w 133"/>
                      <a:gd name="T23" fmla="*/ 10 h 182"/>
                      <a:gd name="T24" fmla="*/ 123 w 133"/>
                      <a:gd name="T25" fmla="*/ 10 h 182"/>
                      <a:gd name="T26" fmla="*/ 123 w 133"/>
                      <a:gd name="T27" fmla="*/ 16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3" h="182">
                        <a:moveTo>
                          <a:pt x="124" y="0"/>
                        </a:moveTo>
                        <a:cubicBezTo>
                          <a:pt x="8" y="0"/>
                          <a:pt x="8" y="0"/>
                          <a:pt x="8" y="0"/>
                        </a:cubicBezTo>
                        <a:cubicBezTo>
                          <a:pt x="3" y="0"/>
                          <a:pt x="0" y="4"/>
                          <a:pt x="0" y="8"/>
                        </a:cubicBezTo>
                        <a:cubicBezTo>
                          <a:pt x="0" y="173"/>
                          <a:pt x="0" y="173"/>
                          <a:pt x="0" y="173"/>
                        </a:cubicBezTo>
                        <a:cubicBezTo>
                          <a:pt x="0" y="178"/>
                          <a:pt x="3" y="182"/>
                          <a:pt x="8" y="182"/>
                        </a:cubicBezTo>
                        <a:cubicBezTo>
                          <a:pt x="124" y="182"/>
                          <a:pt x="124" y="182"/>
                          <a:pt x="124" y="182"/>
                        </a:cubicBezTo>
                        <a:cubicBezTo>
                          <a:pt x="129" y="182"/>
                          <a:pt x="133" y="178"/>
                          <a:pt x="133" y="173"/>
                        </a:cubicBezTo>
                        <a:cubicBezTo>
                          <a:pt x="133" y="8"/>
                          <a:pt x="133" y="8"/>
                          <a:pt x="133" y="8"/>
                        </a:cubicBezTo>
                        <a:cubicBezTo>
                          <a:pt x="133" y="4"/>
                          <a:pt x="129" y="0"/>
                          <a:pt x="124" y="0"/>
                        </a:cubicBezTo>
                        <a:close/>
                        <a:moveTo>
                          <a:pt x="123" y="160"/>
                        </a:moveTo>
                        <a:cubicBezTo>
                          <a:pt x="10" y="160"/>
                          <a:pt x="10" y="160"/>
                          <a:pt x="10" y="160"/>
                        </a:cubicBezTo>
                        <a:cubicBezTo>
                          <a:pt x="10" y="10"/>
                          <a:pt x="10" y="10"/>
                          <a:pt x="10" y="10"/>
                        </a:cubicBezTo>
                        <a:cubicBezTo>
                          <a:pt x="123" y="10"/>
                          <a:pt x="123" y="10"/>
                          <a:pt x="123" y="10"/>
                        </a:cubicBezTo>
                        <a:lnTo>
                          <a:pt x="123" y="160"/>
                        </a:lnTo>
                        <a:close/>
                      </a:path>
                    </a:pathLst>
                  </a:cu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153" name="Picture 152">
                  <a:extLst>
                    <a:ext uri="{FF2B5EF4-FFF2-40B4-BE49-F238E27FC236}">
                      <a16:creationId xmlns:a16="http://schemas.microsoft.com/office/drawing/2014/main" id="{2BB083EC-1586-46D6-9D87-1BE606847574}"/>
                    </a:ext>
                  </a:extLst>
                </p:cNvPr>
                <p:cNvPicPr>
                  <a:picLocks noChangeAspect="1"/>
                </p:cNvPicPr>
                <p:nvPr/>
              </p:nvPicPr>
              <p:blipFill>
                <a:blip r:embed="rId7" cstate="email">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a:ext>
                  </a:extLst>
                </a:blip>
                <a:stretch>
                  <a:fillRect/>
                </a:stretch>
              </p:blipFill>
              <p:spPr>
                <a:xfrm>
                  <a:off x="9244589" y="5581794"/>
                  <a:ext cx="182011" cy="224480"/>
                </a:xfrm>
                <a:prstGeom prst="rect">
                  <a:avLst/>
                </a:prstGeom>
              </p:spPr>
            </p:pic>
          </p:grpSp>
          <p:grpSp>
            <p:nvGrpSpPr>
              <p:cNvPr id="144" name="Group 143">
                <a:extLst>
                  <a:ext uri="{FF2B5EF4-FFF2-40B4-BE49-F238E27FC236}">
                    <a16:creationId xmlns:a16="http://schemas.microsoft.com/office/drawing/2014/main" id="{6B4E6587-37BE-48D2-A61A-A73484FD1514}"/>
                  </a:ext>
                </a:extLst>
              </p:cNvPr>
              <p:cNvGrpSpPr/>
              <p:nvPr/>
            </p:nvGrpSpPr>
            <p:grpSpPr>
              <a:xfrm>
                <a:off x="2638608" y="2368354"/>
                <a:ext cx="345430" cy="615831"/>
                <a:chOff x="9756164" y="5515355"/>
                <a:chExt cx="315632" cy="562707"/>
              </a:xfrm>
            </p:grpSpPr>
            <p:grpSp>
              <p:nvGrpSpPr>
                <p:cNvPr id="145" name="Group 144">
                  <a:extLst>
                    <a:ext uri="{FF2B5EF4-FFF2-40B4-BE49-F238E27FC236}">
                      <a16:creationId xmlns:a16="http://schemas.microsoft.com/office/drawing/2014/main" id="{375567F4-F56A-49C0-B5B6-6A240D193B22}"/>
                    </a:ext>
                  </a:extLst>
                </p:cNvPr>
                <p:cNvGrpSpPr/>
                <p:nvPr/>
              </p:nvGrpSpPr>
              <p:grpSpPr>
                <a:xfrm>
                  <a:off x="9775734" y="5561863"/>
                  <a:ext cx="276493" cy="449812"/>
                  <a:chOff x="8817145" y="5862985"/>
                  <a:chExt cx="200848" cy="344482"/>
                </a:xfrm>
              </p:grpSpPr>
              <p:sp>
                <p:nvSpPr>
                  <p:cNvPr id="148" name="Rectangle 11">
                    <a:extLst>
                      <a:ext uri="{FF2B5EF4-FFF2-40B4-BE49-F238E27FC236}">
                        <a16:creationId xmlns:a16="http://schemas.microsoft.com/office/drawing/2014/main" id="{549CEFA1-8E93-47B4-950D-345CE975A4D3}"/>
                      </a:ext>
                    </a:extLst>
                  </p:cNvPr>
                  <p:cNvSpPr>
                    <a:spLocks noChangeArrowheads="1"/>
                  </p:cNvSpPr>
                  <p:nvPr/>
                </p:nvSpPr>
                <p:spPr bwMode="auto">
                  <a:xfrm>
                    <a:off x="8817145" y="5869469"/>
                    <a:ext cx="200848" cy="337998"/>
                  </a:xfrm>
                  <a:prstGeom prst="rect">
                    <a:avLst/>
                  </a:prstGeom>
                  <a:solidFill>
                    <a:schemeClr val="accent1">
                      <a:lumMod val="75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150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ＭＳ Ｐゴシック" charset="0"/>
                      <a:cs typeface="+mn-cs"/>
                    </a:endParaRPr>
                  </a:p>
                </p:txBody>
              </p:sp>
              <p:sp>
                <p:nvSpPr>
                  <p:cNvPr id="149" name="Rectangle 12">
                    <a:extLst>
                      <a:ext uri="{FF2B5EF4-FFF2-40B4-BE49-F238E27FC236}">
                        <a16:creationId xmlns:a16="http://schemas.microsoft.com/office/drawing/2014/main" id="{75C47D67-A346-4390-9C7E-8EAD60384AB0}"/>
                      </a:ext>
                    </a:extLst>
                  </p:cNvPr>
                  <p:cNvSpPr>
                    <a:spLocks noChangeArrowheads="1"/>
                  </p:cNvSpPr>
                  <p:nvPr/>
                </p:nvSpPr>
                <p:spPr bwMode="auto">
                  <a:xfrm>
                    <a:off x="8817145" y="5862985"/>
                    <a:ext cx="200848" cy="3379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150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ＭＳ Ｐゴシック" charset="0"/>
                      <a:cs typeface="+mn-cs"/>
                    </a:endParaRPr>
                  </a:p>
                </p:txBody>
              </p:sp>
              <p:sp>
                <p:nvSpPr>
                  <p:cNvPr id="150" name="Freeform 16">
                    <a:extLst>
                      <a:ext uri="{FF2B5EF4-FFF2-40B4-BE49-F238E27FC236}">
                        <a16:creationId xmlns:a16="http://schemas.microsoft.com/office/drawing/2014/main" id="{3098E04C-93CC-4145-AFB4-93F06C0B771E}"/>
                      </a:ext>
                    </a:extLst>
                  </p:cNvPr>
                  <p:cNvSpPr>
                    <a:spLocks/>
                  </p:cNvSpPr>
                  <p:nvPr/>
                </p:nvSpPr>
                <p:spPr bwMode="auto">
                  <a:xfrm>
                    <a:off x="8817145" y="5862985"/>
                    <a:ext cx="118213" cy="337998"/>
                  </a:xfrm>
                  <a:custGeom>
                    <a:avLst/>
                    <a:gdLst>
                      <a:gd name="T0" fmla="*/ 206 w 206"/>
                      <a:gd name="T1" fmla="*/ 0 h 589"/>
                      <a:gd name="T2" fmla="*/ 0 w 206"/>
                      <a:gd name="T3" fmla="*/ 0 h 589"/>
                      <a:gd name="T4" fmla="*/ 0 w 206"/>
                      <a:gd name="T5" fmla="*/ 589 h 589"/>
                      <a:gd name="T6" fmla="*/ 116 w 206"/>
                      <a:gd name="T7" fmla="*/ 589 h 589"/>
                      <a:gd name="T8" fmla="*/ 206 w 206"/>
                      <a:gd name="T9" fmla="*/ 0 h 589"/>
                    </a:gdLst>
                    <a:ahLst/>
                    <a:cxnLst>
                      <a:cxn ang="0">
                        <a:pos x="T0" y="T1"/>
                      </a:cxn>
                      <a:cxn ang="0">
                        <a:pos x="T2" y="T3"/>
                      </a:cxn>
                      <a:cxn ang="0">
                        <a:pos x="T4" y="T5"/>
                      </a:cxn>
                      <a:cxn ang="0">
                        <a:pos x="T6" y="T7"/>
                      </a:cxn>
                      <a:cxn ang="0">
                        <a:pos x="T8" y="T9"/>
                      </a:cxn>
                    </a:cxnLst>
                    <a:rect l="0" t="0" r="r" b="b"/>
                    <a:pathLst>
                      <a:path w="206" h="589">
                        <a:moveTo>
                          <a:pt x="206" y="0"/>
                        </a:moveTo>
                        <a:lnTo>
                          <a:pt x="0" y="0"/>
                        </a:lnTo>
                        <a:lnTo>
                          <a:pt x="0" y="589"/>
                        </a:lnTo>
                        <a:lnTo>
                          <a:pt x="116" y="589"/>
                        </a:lnTo>
                        <a:lnTo>
                          <a:pt x="206" y="0"/>
                        </a:lnTo>
                        <a:close/>
                      </a:path>
                    </a:pathLst>
                  </a:custGeom>
                  <a:solidFill>
                    <a:schemeClr val="tx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150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ＭＳ Ｐゴシック" charset="0"/>
                      <a:cs typeface="+mn-cs"/>
                    </a:endParaRPr>
                  </a:p>
                </p:txBody>
              </p:sp>
              <p:sp>
                <p:nvSpPr>
                  <p:cNvPr id="151" name="Freeform 17">
                    <a:extLst>
                      <a:ext uri="{FF2B5EF4-FFF2-40B4-BE49-F238E27FC236}">
                        <a16:creationId xmlns:a16="http://schemas.microsoft.com/office/drawing/2014/main" id="{4AA00301-FD5E-4A72-B5A4-130A83E9A973}"/>
                      </a:ext>
                    </a:extLst>
                  </p:cNvPr>
                  <p:cNvSpPr>
                    <a:spLocks/>
                  </p:cNvSpPr>
                  <p:nvPr/>
                </p:nvSpPr>
                <p:spPr bwMode="auto">
                  <a:xfrm>
                    <a:off x="8817145" y="5862985"/>
                    <a:ext cx="118213" cy="337998"/>
                  </a:xfrm>
                  <a:custGeom>
                    <a:avLst/>
                    <a:gdLst>
                      <a:gd name="T0" fmla="*/ 206 w 206"/>
                      <a:gd name="T1" fmla="*/ 0 h 589"/>
                      <a:gd name="T2" fmla="*/ 0 w 206"/>
                      <a:gd name="T3" fmla="*/ 0 h 589"/>
                      <a:gd name="T4" fmla="*/ 0 w 206"/>
                      <a:gd name="T5" fmla="*/ 589 h 589"/>
                      <a:gd name="T6" fmla="*/ 116 w 206"/>
                      <a:gd name="T7" fmla="*/ 589 h 589"/>
                      <a:gd name="T8" fmla="*/ 206 w 206"/>
                      <a:gd name="T9" fmla="*/ 0 h 589"/>
                    </a:gdLst>
                    <a:ahLst/>
                    <a:cxnLst>
                      <a:cxn ang="0">
                        <a:pos x="T0" y="T1"/>
                      </a:cxn>
                      <a:cxn ang="0">
                        <a:pos x="T2" y="T3"/>
                      </a:cxn>
                      <a:cxn ang="0">
                        <a:pos x="T4" y="T5"/>
                      </a:cxn>
                      <a:cxn ang="0">
                        <a:pos x="T6" y="T7"/>
                      </a:cxn>
                      <a:cxn ang="0">
                        <a:pos x="T8" y="T9"/>
                      </a:cxn>
                    </a:cxnLst>
                    <a:rect l="0" t="0" r="r" b="b"/>
                    <a:pathLst>
                      <a:path w="206" h="589">
                        <a:moveTo>
                          <a:pt x="206" y="0"/>
                        </a:moveTo>
                        <a:lnTo>
                          <a:pt x="0" y="0"/>
                        </a:lnTo>
                        <a:lnTo>
                          <a:pt x="0" y="589"/>
                        </a:lnTo>
                        <a:lnTo>
                          <a:pt x="116" y="589"/>
                        </a:lnTo>
                        <a:lnTo>
                          <a:pt x="206"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150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ＭＳ Ｐゴシック" charset="0"/>
                      <a:cs typeface="+mn-cs"/>
                    </a:endParaRPr>
                  </a:p>
                </p:txBody>
              </p:sp>
            </p:grpSp>
            <p:sp>
              <p:nvSpPr>
                <p:cNvPr id="146" name="Freeform 379">
                  <a:extLst>
                    <a:ext uri="{FF2B5EF4-FFF2-40B4-BE49-F238E27FC236}">
                      <a16:creationId xmlns:a16="http://schemas.microsoft.com/office/drawing/2014/main" id="{D63EAAAF-7C14-4F81-832C-F8D18AE506D4}"/>
                    </a:ext>
                  </a:extLst>
                </p:cNvPr>
                <p:cNvSpPr>
                  <a:spLocks noChangeAspect="1"/>
                </p:cNvSpPr>
                <p:nvPr/>
              </p:nvSpPr>
              <p:spPr bwMode="black">
                <a:xfrm>
                  <a:off x="9756164" y="5515355"/>
                  <a:ext cx="315632" cy="562707"/>
                </a:xfrm>
                <a:custGeom>
                  <a:avLst/>
                  <a:gdLst>
                    <a:gd name="connsiteX0" fmla="*/ 434533 w 869066"/>
                    <a:gd name="connsiteY0" fmla="*/ 1384058 h 1549372"/>
                    <a:gd name="connsiteX1" fmla="*/ 370525 w 869066"/>
                    <a:gd name="connsiteY1" fmla="*/ 1448066 h 1549372"/>
                    <a:gd name="connsiteX2" fmla="*/ 434533 w 869066"/>
                    <a:gd name="connsiteY2" fmla="*/ 1512074 h 1549372"/>
                    <a:gd name="connsiteX3" fmla="*/ 498541 w 869066"/>
                    <a:gd name="connsiteY3" fmla="*/ 1448066 h 1549372"/>
                    <a:gd name="connsiteX4" fmla="*/ 434533 w 869066"/>
                    <a:gd name="connsiteY4" fmla="*/ 1384058 h 1549372"/>
                    <a:gd name="connsiteX5" fmla="*/ 81603 w 869066"/>
                    <a:gd name="connsiteY5" fmla="*/ 251558 h 1549372"/>
                    <a:gd name="connsiteX6" fmla="*/ 81603 w 869066"/>
                    <a:gd name="connsiteY6" fmla="*/ 1343379 h 1549372"/>
                    <a:gd name="connsiteX7" fmla="*/ 787464 w 869066"/>
                    <a:gd name="connsiteY7" fmla="*/ 1343379 h 1549372"/>
                    <a:gd name="connsiteX8" fmla="*/ 787464 w 869066"/>
                    <a:gd name="connsiteY8" fmla="*/ 251558 h 1549372"/>
                    <a:gd name="connsiteX9" fmla="*/ 144847 w 869066"/>
                    <a:gd name="connsiteY9" fmla="*/ 0 h 1549372"/>
                    <a:gd name="connsiteX10" fmla="*/ 724219 w 869066"/>
                    <a:gd name="connsiteY10" fmla="*/ 0 h 1549372"/>
                    <a:gd name="connsiteX11" fmla="*/ 869066 w 869066"/>
                    <a:gd name="connsiteY11" fmla="*/ 144847 h 1549372"/>
                    <a:gd name="connsiteX12" fmla="*/ 869066 w 869066"/>
                    <a:gd name="connsiteY12" fmla="*/ 1404525 h 1549372"/>
                    <a:gd name="connsiteX13" fmla="*/ 724219 w 869066"/>
                    <a:gd name="connsiteY13" fmla="*/ 1549372 h 1549372"/>
                    <a:gd name="connsiteX14" fmla="*/ 144847 w 869066"/>
                    <a:gd name="connsiteY14" fmla="*/ 1549372 h 1549372"/>
                    <a:gd name="connsiteX15" fmla="*/ 0 w 869066"/>
                    <a:gd name="connsiteY15" fmla="*/ 1404525 h 1549372"/>
                    <a:gd name="connsiteX16" fmla="*/ 0 w 869066"/>
                    <a:gd name="connsiteY16" fmla="*/ 144847 h 1549372"/>
                    <a:gd name="connsiteX17" fmla="*/ 144847 w 869066"/>
                    <a:gd name="connsiteY17" fmla="*/ 0 h 1549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69066" h="1549372">
                      <a:moveTo>
                        <a:pt x="434533" y="1384058"/>
                      </a:moveTo>
                      <a:cubicBezTo>
                        <a:pt x="399182" y="1384058"/>
                        <a:pt x="370525" y="1412715"/>
                        <a:pt x="370525" y="1448066"/>
                      </a:cubicBezTo>
                      <a:cubicBezTo>
                        <a:pt x="370525" y="1483417"/>
                        <a:pt x="399182" y="1512074"/>
                        <a:pt x="434533" y="1512074"/>
                      </a:cubicBezTo>
                      <a:cubicBezTo>
                        <a:pt x="469884" y="1512074"/>
                        <a:pt x="498541" y="1483417"/>
                        <a:pt x="498541" y="1448066"/>
                      </a:cubicBezTo>
                      <a:cubicBezTo>
                        <a:pt x="498541" y="1412715"/>
                        <a:pt x="469884" y="1384058"/>
                        <a:pt x="434533" y="1384058"/>
                      </a:cubicBezTo>
                      <a:close/>
                      <a:moveTo>
                        <a:pt x="81603" y="251558"/>
                      </a:moveTo>
                      <a:lnTo>
                        <a:pt x="81603" y="1343379"/>
                      </a:lnTo>
                      <a:lnTo>
                        <a:pt x="787464" y="1343379"/>
                      </a:lnTo>
                      <a:lnTo>
                        <a:pt x="787464" y="251558"/>
                      </a:lnTo>
                      <a:close/>
                      <a:moveTo>
                        <a:pt x="144847" y="0"/>
                      </a:moveTo>
                      <a:lnTo>
                        <a:pt x="724219" y="0"/>
                      </a:lnTo>
                      <a:cubicBezTo>
                        <a:pt x="804216" y="0"/>
                        <a:pt x="869066" y="64850"/>
                        <a:pt x="869066" y="144847"/>
                      </a:cubicBezTo>
                      <a:lnTo>
                        <a:pt x="869066" y="1404525"/>
                      </a:lnTo>
                      <a:cubicBezTo>
                        <a:pt x="869066" y="1484522"/>
                        <a:pt x="804216" y="1549372"/>
                        <a:pt x="724219" y="1549372"/>
                      </a:cubicBezTo>
                      <a:lnTo>
                        <a:pt x="144847" y="1549372"/>
                      </a:lnTo>
                      <a:cubicBezTo>
                        <a:pt x="64850" y="1549372"/>
                        <a:pt x="0" y="1484522"/>
                        <a:pt x="0" y="1404525"/>
                      </a:cubicBezTo>
                      <a:lnTo>
                        <a:pt x="0" y="144847"/>
                      </a:lnTo>
                      <a:cubicBezTo>
                        <a:pt x="0" y="64850"/>
                        <a:pt x="64850" y="0"/>
                        <a:pt x="144847"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47" name="Picture 146">
                  <a:extLst>
                    <a:ext uri="{FF2B5EF4-FFF2-40B4-BE49-F238E27FC236}">
                      <a16:creationId xmlns:a16="http://schemas.microsoft.com/office/drawing/2014/main" id="{85A0E3A6-3C5A-4DC7-8B20-86F744414453}"/>
                    </a:ext>
                  </a:extLst>
                </p:cNvPr>
                <p:cNvPicPr>
                  <a:picLocks noChangeAspect="1"/>
                </p:cNvPicPr>
                <p:nvPr/>
              </p:nvPicPr>
              <p:blipFill>
                <a:blip r:embed="rId7" cstate="email">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a:ext>
                  </a:extLst>
                </a:blip>
                <a:stretch>
                  <a:fillRect/>
                </a:stretch>
              </p:blipFill>
              <p:spPr>
                <a:xfrm>
                  <a:off x="9822974" y="5669346"/>
                  <a:ext cx="182012" cy="224480"/>
                </a:xfrm>
                <a:prstGeom prst="rect">
                  <a:avLst/>
                </a:prstGeom>
              </p:spPr>
            </p:pic>
          </p:grpSp>
        </p:grpSp>
        <p:grpSp>
          <p:nvGrpSpPr>
            <p:cNvPr id="119" name="Group 118">
              <a:extLst>
                <a:ext uri="{FF2B5EF4-FFF2-40B4-BE49-F238E27FC236}">
                  <a16:creationId xmlns:a16="http://schemas.microsoft.com/office/drawing/2014/main" id="{C1961CCE-83B0-4054-A24C-B8F79515119B}"/>
                </a:ext>
              </a:extLst>
            </p:cNvPr>
            <p:cNvGrpSpPr/>
            <p:nvPr/>
          </p:nvGrpSpPr>
          <p:grpSpPr>
            <a:xfrm>
              <a:off x="1918987" y="3103981"/>
              <a:ext cx="273820" cy="470392"/>
              <a:chOff x="9002225" y="4856834"/>
              <a:chExt cx="250199" cy="429814"/>
            </a:xfrm>
          </p:grpSpPr>
          <p:grpSp>
            <p:nvGrpSpPr>
              <p:cNvPr id="120" name="Group 119">
                <a:extLst>
                  <a:ext uri="{FF2B5EF4-FFF2-40B4-BE49-F238E27FC236}">
                    <a16:creationId xmlns:a16="http://schemas.microsoft.com/office/drawing/2014/main" id="{9037976D-EB39-4ED5-B1FC-37C2C9867104}"/>
                  </a:ext>
                </a:extLst>
              </p:cNvPr>
              <p:cNvGrpSpPr>
                <a:grpSpLocks noChangeAspect="1"/>
              </p:cNvGrpSpPr>
              <p:nvPr/>
            </p:nvGrpSpPr>
            <p:grpSpPr>
              <a:xfrm>
                <a:off x="9002225" y="4856834"/>
                <a:ext cx="250199" cy="429814"/>
                <a:chOff x="7170738" y="7689850"/>
                <a:chExt cx="692150" cy="1189038"/>
              </a:xfrm>
            </p:grpSpPr>
            <p:sp>
              <p:nvSpPr>
                <p:cNvPr id="122" name="Freeform 10">
                  <a:extLst>
                    <a:ext uri="{FF2B5EF4-FFF2-40B4-BE49-F238E27FC236}">
                      <a16:creationId xmlns:a16="http://schemas.microsoft.com/office/drawing/2014/main" id="{9B88328A-0BB1-48FA-A57E-C984ED87D3D2}"/>
                    </a:ext>
                  </a:extLst>
                </p:cNvPr>
                <p:cNvSpPr>
                  <a:spLocks/>
                </p:cNvSpPr>
                <p:nvPr/>
              </p:nvSpPr>
              <p:spPr bwMode="auto">
                <a:xfrm>
                  <a:off x="7170738" y="7689850"/>
                  <a:ext cx="692150" cy="1189038"/>
                </a:xfrm>
                <a:custGeom>
                  <a:avLst/>
                  <a:gdLst>
                    <a:gd name="T0" fmla="*/ 172 w 184"/>
                    <a:gd name="T1" fmla="*/ 0 h 314"/>
                    <a:gd name="T2" fmla="*/ 12 w 184"/>
                    <a:gd name="T3" fmla="*/ 0 h 314"/>
                    <a:gd name="T4" fmla="*/ 0 w 184"/>
                    <a:gd name="T5" fmla="*/ 12 h 314"/>
                    <a:gd name="T6" fmla="*/ 0 w 184"/>
                    <a:gd name="T7" fmla="*/ 302 h 314"/>
                    <a:gd name="T8" fmla="*/ 12 w 184"/>
                    <a:gd name="T9" fmla="*/ 314 h 314"/>
                    <a:gd name="T10" fmla="*/ 172 w 184"/>
                    <a:gd name="T11" fmla="*/ 314 h 314"/>
                    <a:gd name="T12" fmla="*/ 184 w 184"/>
                    <a:gd name="T13" fmla="*/ 302 h 314"/>
                    <a:gd name="T14" fmla="*/ 184 w 184"/>
                    <a:gd name="T15" fmla="*/ 12 h 314"/>
                    <a:gd name="T16" fmla="*/ 172 w 184"/>
                    <a:gd name="T17"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4" h="314">
                      <a:moveTo>
                        <a:pt x="172" y="0"/>
                      </a:moveTo>
                      <a:cubicBezTo>
                        <a:pt x="12" y="0"/>
                        <a:pt x="12" y="0"/>
                        <a:pt x="12" y="0"/>
                      </a:cubicBezTo>
                      <a:cubicBezTo>
                        <a:pt x="6" y="0"/>
                        <a:pt x="0" y="5"/>
                        <a:pt x="0" y="12"/>
                      </a:cubicBezTo>
                      <a:cubicBezTo>
                        <a:pt x="0" y="302"/>
                        <a:pt x="0" y="302"/>
                        <a:pt x="0" y="302"/>
                      </a:cubicBezTo>
                      <a:cubicBezTo>
                        <a:pt x="0" y="308"/>
                        <a:pt x="6" y="314"/>
                        <a:pt x="12" y="314"/>
                      </a:cubicBezTo>
                      <a:cubicBezTo>
                        <a:pt x="172" y="314"/>
                        <a:pt x="172" y="314"/>
                        <a:pt x="172" y="314"/>
                      </a:cubicBezTo>
                      <a:cubicBezTo>
                        <a:pt x="178" y="314"/>
                        <a:pt x="184" y="308"/>
                        <a:pt x="184" y="302"/>
                      </a:cubicBezTo>
                      <a:cubicBezTo>
                        <a:pt x="184" y="12"/>
                        <a:pt x="184" y="12"/>
                        <a:pt x="184" y="12"/>
                      </a:cubicBezTo>
                      <a:cubicBezTo>
                        <a:pt x="184" y="5"/>
                        <a:pt x="178" y="0"/>
                        <a:pt x="172" y="0"/>
                      </a:cubicBezTo>
                    </a:path>
                  </a:pathLst>
                </a:custGeom>
                <a:solidFill>
                  <a:schemeClr val="tx1">
                    <a:lumMod val="5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150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ＭＳ Ｐゴシック" charset="0"/>
                    <a:cs typeface="+mn-cs"/>
                  </a:endParaRPr>
                </a:p>
              </p:txBody>
            </p:sp>
            <p:sp>
              <p:nvSpPr>
                <p:cNvPr id="123" name="Rectangle 11">
                  <a:extLst>
                    <a:ext uri="{FF2B5EF4-FFF2-40B4-BE49-F238E27FC236}">
                      <a16:creationId xmlns:a16="http://schemas.microsoft.com/office/drawing/2014/main" id="{AA58FED4-7806-43FA-8A2B-2B0987343BDE}"/>
                    </a:ext>
                  </a:extLst>
                </p:cNvPr>
                <p:cNvSpPr>
                  <a:spLocks noChangeArrowheads="1"/>
                </p:cNvSpPr>
                <p:nvPr/>
              </p:nvSpPr>
              <p:spPr bwMode="auto">
                <a:xfrm>
                  <a:off x="7239000" y="7758113"/>
                  <a:ext cx="555625" cy="935038"/>
                </a:xfrm>
                <a:prstGeom prst="rect">
                  <a:avLst/>
                </a:prstGeom>
                <a:solidFill>
                  <a:srgbClr val="0C5D0C"/>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150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ＭＳ Ｐゴシック" charset="0"/>
                    <a:cs typeface="+mn-cs"/>
                  </a:endParaRPr>
                </a:p>
              </p:txBody>
            </p:sp>
            <p:sp>
              <p:nvSpPr>
                <p:cNvPr id="124" name="Rectangle 12">
                  <a:extLst>
                    <a:ext uri="{FF2B5EF4-FFF2-40B4-BE49-F238E27FC236}">
                      <a16:creationId xmlns:a16="http://schemas.microsoft.com/office/drawing/2014/main" id="{DCA8D138-DAAB-4E8C-9FF7-AC172D19CE0F}"/>
                    </a:ext>
                  </a:extLst>
                </p:cNvPr>
                <p:cNvSpPr>
                  <a:spLocks noChangeArrowheads="1"/>
                </p:cNvSpPr>
                <p:nvPr/>
              </p:nvSpPr>
              <p:spPr bwMode="auto">
                <a:xfrm>
                  <a:off x="7239000" y="7758113"/>
                  <a:ext cx="555625" cy="9350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150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ＭＳ Ｐゴシック" charset="0"/>
                    <a:cs typeface="+mn-cs"/>
                  </a:endParaRPr>
                </a:p>
              </p:txBody>
            </p:sp>
            <p:sp>
              <p:nvSpPr>
                <p:cNvPr id="125" name="Freeform 13">
                  <a:extLst>
                    <a:ext uri="{FF2B5EF4-FFF2-40B4-BE49-F238E27FC236}">
                      <a16:creationId xmlns:a16="http://schemas.microsoft.com/office/drawing/2014/main" id="{3417288E-3A4B-44A7-825A-CD8C7138EAD3}"/>
                    </a:ext>
                  </a:extLst>
                </p:cNvPr>
                <p:cNvSpPr>
                  <a:spLocks/>
                </p:cNvSpPr>
                <p:nvPr/>
              </p:nvSpPr>
              <p:spPr bwMode="auto">
                <a:xfrm>
                  <a:off x="7412038" y="8750300"/>
                  <a:ext cx="209550" cy="26988"/>
                </a:xfrm>
                <a:custGeom>
                  <a:avLst/>
                  <a:gdLst>
                    <a:gd name="T0" fmla="*/ 56 w 56"/>
                    <a:gd name="T1" fmla="*/ 3 h 7"/>
                    <a:gd name="T2" fmla="*/ 52 w 56"/>
                    <a:gd name="T3" fmla="*/ 7 h 7"/>
                    <a:gd name="T4" fmla="*/ 4 w 56"/>
                    <a:gd name="T5" fmla="*/ 7 h 7"/>
                    <a:gd name="T6" fmla="*/ 0 w 56"/>
                    <a:gd name="T7" fmla="*/ 3 h 7"/>
                    <a:gd name="T8" fmla="*/ 4 w 56"/>
                    <a:gd name="T9" fmla="*/ 0 h 7"/>
                    <a:gd name="T10" fmla="*/ 52 w 56"/>
                    <a:gd name="T11" fmla="*/ 0 h 7"/>
                    <a:gd name="T12" fmla="*/ 56 w 56"/>
                    <a:gd name="T13" fmla="*/ 3 h 7"/>
                  </a:gdLst>
                  <a:ahLst/>
                  <a:cxnLst>
                    <a:cxn ang="0">
                      <a:pos x="T0" y="T1"/>
                    </a:cxn>
                    <a:cxn ang="0">
                      <a:pos x="T2" y="T3"/>
                    </a:cxn>
                    <a:cxn ang="0">
                      <a:pos x="T4" y="T5"/>
                    </a:cxn>
                    <a:cxn ang="0">
                      <a:pos x="T6" y="T7"/>
                    </a:cxn>
                    <a:cxn ang="0">
                      <a:pos x="T8" y="T9"/>
                    </a:cxn>
                    <a:cxn ang="0">
                      <a:pos x="T10" y="T11"/>
                    </a:cxn>
                    <a:cxn ang="0">
                      <a:pos x="T12" y="T13"/>
                    </a:cxn>
                  </a:cxnLst>
                  <a:rect l="0" t="0" r="r" b="b"/>
                  <a:pathLst>
                    <a:path w="56" h="7">
                      <a:moveTo>
                        <a:pt x="56" y="3"/>
                      </a:moveTo>
                      <a:cubicBezTo>
                        <a:pt x="56" y="5"/>
                        <a:pt x="54" y="7"/>
                        <a:pt x="52" y="7"/>
                      </a:cubicBezTo>
                      <a:cubicBezTo>
                        <a:pt x="4" y="7"/>
                        <a:pt x="4" y="7"/>
                        <a:pt x="4" y="7"/>
                      </a:cubicBezTo>
                      <a:cubicBezTo>
                        <a:pt x="2" y="7"/>
                        <a:pt x="0" y="5"/>
                        <a:pt x="0" y="3"/>
                      </a:cubicBezTo>
                      <a:cubicBezTo>
                        <a:pt x="0" y="1"/>
                        <a:pt x="2" y="0"/>
                        <a:pt x="4" y="0"/>
                      </a:cubicBezTo>
                      <a:cubicBezTo>
                        <a:pt x="52" y="0"/>
                        <a:pt x="52" y="0"/>
                        <a:pt x="52" y="0"/>
                      </a:cubicBezTo>
                      <a:cubicBezTo>
                        <a:pt x="54" y="0"/>
                        <a:pt x="56" y="1"/>
                        <a:pt x="56" y="3"/>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150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ＭＳ Ｐゴシック" charset="0"/>
                    <a:cs typeface="+mn-cs"/>
                  </a:endParaRPr>
                </a:p>
              </p:txBody>
            </p:sp>
            <p:sp>
              <p:nvSpPr>
                <p:cNvPr id="126" name="Rectangle 14">
                  <a:extLst>
                    <a:ext uri="{FF2B5EF4-FFF2-40B4-BE49-F238E27FC236}">
                      <a16:creationId xmlns:a16="http://schemas.microsoft.com/office/drawing/2014/main" id="{F29BD296-A8C9-47A5-AFFE-363B0B050958}"/>
                    </a:ext>
                  </a:extLst>
                </p:cNvPr>
                <p:cNvSpPr>
                  <a:spLocks noChangeArrowheads="1"/>
                </p:cNvSpPr>
                <p:nvPr/>
              </p:nvSpPr>
              <p:spPr bwMode="auto">
                <a:xfrm>
                  <a:off x="7239000" y="8693150"/>
                  <a:ext cx="184150" cy="1588"/>
                </a:xfrm>
                <a:prstGeom prst="rect">
                  <a:avLst/>
                </a:prstGeom>
                <a:solidFill>
                  <a:srgbClr val="5C4768"/>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150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ＭＳ Ｐゴシック" charset="0"/>
                    <a:cs typeface="+mn-cs"/>
                  </a:endParaRPr>
                </a:p>
              </p:txBody>
            </p:sp>
            <p:sp>
              <p:nvSpPr>
                <p:cNvPr id="127" name="Freeform 15">
                  <a:extLst>
                    <a:ext uri="{FF2B5EF4-FFF2-40B4-BE49-F238E27FC236}">
                      <a16:creationId xmlns:a16="http://schemas.microsoft.com/office/drawing/2014/main" id="{E153054E-9307-4D25-AE10-7FABEAFD84A4}"/>
                    </a:ext>
                  </a:extLst>
                </p:cNvPr>
                <p:cNvSpPr>
                  <a:spLocks/>
                </p:cNvSpPr>
                <p:nvPr/>
              </p:nvSpPr>
              <p:spPr bwMode="auto">
                <a:xfrm>
                  <a:off x="7239000" y="8693150"/>
                  <a:ext cx="184150" cy="0"/>
                </a:xfrm>
                <a:custGeom>
                  <a:avLst/>
                  <a:gdLst>
                    <a:gd name="T0" fmla="*/ 116 w 116"/>
                    <a:gd name="T1" fmla="*/ 0 w 116"/>
                    <a:gd name="T2" fmla="*/ 0 w 116"/>
                    <a:gd name="T3" fmla="*/ 116 w 116"/>
                  </a:gdLst>
                  <a:ahLst/>
                  <a:cxnLst>
                    <a:cxn ang="0">
                      <a:pos x="T0" y="0"/>
                    </a:cxn>
                    <a:cxn ang="0">
                      <a:pos x="T1" y="0"/>
                    </a:cxn>
                    <a:cxn ang="0">
                      <a:pos x="T2" y="0"/>
                    </a:cxn>
                    <a:cxn ang="0">
                      <a:pos x="T3" y="0"/>
                    </a:cxn>
                  </a:cxnLst>
                  <a:rect l="0" t="0" r="r" b="b"/>
                  <a:pathLst>
                    <a:path w="116">
                      <a:moveTo>
                        <a:pt x="116" y="0"/>
                      </a:moveTo>
                      <a:lnTo>
                        <a:pt x="0" y="0"/>
                      </a:lnTo>
                      <a:lnTo>
                        <a:pt x="0" y="0"/>
                      </a:lnTo>
                      <a:lnTo>
                        <a:pt x="116"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150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ＭＳ Ｐゴシック" charset="0"/>
                    <a:cs typeface="+mn-cs"/>
                  </a:endParaRPr>
                </a:p>
              </p:txBody>
            </p:sp>
            <p:sp>
              <p:nvSpPr>
                <p:cNvPr id="140" name="Freeform 16">
                  <a:extLst>
                    <a:ext uri="{FF2B5EF4-FFF2-40B4-BE49-F238E27FC236}">
                      <a16:creationId xmlns:a16="http://schemas.microsoft.com/office/drawing/2014/main" id="{FAD94C7E-6ECD-4969-A6BB-D606D40AD9D0}"/>
                    </a:ext>
                  </a:extLst>
                </p:cNvPr>
                <p:cNvSpPr>
                  <a:spLocks/>
                </p:cNvSpPr>
                <p:nvPr/>
              </p:nvSpPr>
              <p:spPr bwMode="auto">
                <a:xfrm>
                  <a:off x="7239000" y="7758113"/>
                  <a:ext cx="327025" cy="935038"/>
                </a:xfrm>
                <a:custGeom>
                  <a:avLst/>
                  <a:gdLst>
                    <a:gd name="T0" fmla="*/ 206 w 206"/>
                    <a:gd name="T1" fmla="*/ 0 h 589"/>
                    <a:gd name="T2" fmla="*/ 0 w 206"/>
                    <a:gd name="T3" fmla="*/ 0 h 589"/>
                    <a:gd name="T4" fmla="*/ 0 w 206"/>
                    <a:gd name="T5" fmla="*/ 589 h 589"/>
                    <a:gd name="T6" fmla="*/ 116 w 206"/>
                    <a:gd name="T7" fmla="*/ 589 h 589"/>
                    <a:gd name="T8" fmla="*/ 206 w 206"/>
                    <a:gd name="T9" fmla="*/ 0 h 589"/>
                  </a:gdLst>
                  <a:ahLst/>
                  <a:cxnLst>
                    <a:cxn ang="0">
                      <a:pos x="T0" y="T1"/>
                    </a:cxn>
                    <a:cxn ang="0">
                      <a:pos x="T2" y="T3"/>
                    </a:cxn>
                    <a:cxn ang="0">
                      <a:pos x="T4" y="T5"/>
                    </a:cxn>
                    <a:cxn ang="0">
                      <a:pos x="T6" y="T7"/>
                    </a:cxn>
                    <a:cxn ang="0">
                      <a:pos x="T8" y="T9"/>
                    </a:cxn>
                  </a:cxnLst>
                  <a:rect l="0" t="0" r="r" b="b"/>
                  <a:pathLst>
                    <a:path w="206" h="589">
                      <a:moveTo>
                        <a:pt x="206" y="0"/>
                      </a:moveTo>
                      <a:lnTo>
                        <a:pt x="0" y="0"/>
                      </a:lnTo>
                      <a:lnTo>
                        <a:pt x="0" y="589"/>
                      </a:lnTo>
                      <a:lnTo>
                        <a:pt x="116" y="589"/>
                      </a:lnTo>
                      <a:lnTo>
                        <a:pt x="206" y="0"/>
                      </a:lnTo>
                      <a:close/>
                    </a:path>
                  </a:pathLst>
                </a:custGeom>
                <a:solidFill>
                  <a:srgbClr val="107C1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150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ＭＳ Ｐゴシック" charset="0"/>
                    <a:cs typeface="+mn-cs"/>
                  </a:endParaRPr>
                </a:p>
              </p:txBody>
            </p:sp>
            <p:sp>
              <p:nvSpPr>
                <p:cNvPr id="141" name="Freeform 17">
                  <a:extLst>
                    <a:ext uri="{FF2B5EF4-FFF2-40B4-BE49-F238E27FC236}">
                      <a16:creationId xmlns:a16="http://schemas.microsoft.com/office/drawing/2014/main" id="{95049DE4-022E-4B8D-8035-7E942FAF63F6}"/>
                    </a:ext>
                  </a:extLst>
                </p:cNvPr>
                <p:cNvSpPr>
                  <a:spLocks/>
                </p:cNvSpPr>
                <p:nvPr/>
              </p:nvSpPr>
              <p:spPr bwMode="auto">
                <a:xfrm>
                  <a:off x="7239000" y="7758113"/>
                  <a:ext cx="327025" cy="935038"/>
                </a:xfrm>
                <a:custGeom>
                  <a:avLst/>
                  <a:gdLst>
                    <a:gd name="T0" fmla="*/ 206 w 206"/>
                    <a:gd name="T1" fmla="*/ 0 h 589"/>
                    <a:gd name="T2" fmla="*/ 0 w 206"/>
                    <a:gd name="T3" fmla="*/ 0 h 589"/>
                    <a:gd name="T4" fmla="*/ 0 w 206"/>
                    <a:gd name="T5" fmla="*/ 589 h 589"/>
                    <a:gd name="T6" fmla="*/ 116 w 206"/>
                    <a:gd name="T7" fmla="*/ 589 h 589"/>
                    <a:gd name="T8" fmla="*/ 206 w 206"/>
                    <a:gd name="T9" fmla="*/ 0 h 589"/>
                  </a:gdLst>
                  <a:ahLst/>
                  <a:cxnLst>
                    <a:cxn ang="0">
                      <a:pos x="T0" y="T1"/>
                    </a:cxn>
                    <a:cxn ang="0">
                      <a:pos x="T2" y="T3"/>
                    </a:cxn>
                    <a:cxn ang="0">
                      <a:pos x="T4" y="T5"/>
                    </a:cxn>
                    <a:cxn ang="0">
                      <a:pos x="T6" y="T7"/>
                    </a:cxn>
                    <a:cxn ang="0">
                      <a:pos x="T8" y="T9"/>
                    </a:cxn>
                  </a:cxnLst>
                  <a:rect l="0" t="0" r="r" b="b"/>
                  <a:pathLst>
                    <a:path w="206" h="589">
                      <a:moveTo>
                        <a:pt x="206" y="0"/>
                      </a:moveTo>
                      <a:lnTo>
                        <a:pt x="0" y="0"/>
                      </a:lnTo>
                      <a:lnTo>
                        <a:pt x="0" y="589"/>
                      </a:lnTo>
                      <a:lnTo>
                        <a:pt x="116" y="589"/>
                      </a:lnTo>
                      <a:lnTo>
                        <a:pt x="206"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150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ＭＳ Ｐゴシック" charset="0"/>
                    <a:cs typeface="+mn-cs"/>
                  </a:endParaRPr>
                </a:p>
              </p:txBody>
            </p:sp>
          </p:grpSp>
          <p:pic>
            <p:nvPicPr>
              <p:cNvPr id="121" name="Picture 120">
                <a:extLst>
                  <a:ext uri="{FF2B5EF4-FFF2-40B4-BE49-F238E27FC236}">
                    <a16:creationId xmlns:a16="http://schemas.microsoft.com/office/drawing/2014/main" id="{50EC4525-9A39-419C-BACF-931DEC68D843}"/>
                  </a:ext>
                </a:extLst>
              </p:cNvPr>
              <p:cNvPicPr>
                <a:picLocks noChangeAspect="1"/>
              </p:cNvPicPr>
              <p:nvPr/>
            </p:nvPicPr>
            <p:blipFill>
              <a:blip r:embed="rId9" cstate="email">
                <a:extLst>
                  <a:ext uri="{BEBA8EAE-BF5A-486C-A8C5-ECC9F3942E4B}">
                    <a14:imgProps xmlns:a14="http://schemas.microsoft.com/office/drawing/2010/main">
                      <a14:imgLayer r:embed="rId10">
                        <a14:imgEffect>
                          <a14:brightnessContrast bright="100000"/>
                        </a14:imgEffect>
                      </a14:imgLayer>
                    </a14:imgProps>
                  </a:ext>
                  <a:ext uri="{28A0092B-C50C-407E-A947-70E740481C1C}">
                    <a14:useLocalDpi xmlns:a14="http://schemas.microsoft.com/office/drawing/2010/main"/>
                  </a:ext>
                </a:extLst>
              </a:blip>
              <a:stretch>
                <a:fillRect/>
              </a:stretch>
            </p:blipFill>
            <p:spPr>
              <a:xfrm>
                <a:off x="9038983" y="4962932"/>
                <a:ext cx="182880" cy="182880"/>
              </a:xfrm>
              <a:prstGeom prst="rect">
                <a:avLst/>
              </a:prstGeom>
            </p:spPr>
          </p:pic>
        </p:grpSp>
      </p:grpSp>
      <p:cxnSp>
        <p:nvCxnSpPr>
          <p:cNvPr id="104" name="Straight Arrow Connector 103">
            <a:extLst>
              <a:ext uri="{FF2B5EF4-FFF2-40B4-BE49-F238E27FC236}">
                <a16:creationId xmlns:a16="http://schemas.microsoft.com/office/drawing/2014/main" id="{CEDED3C0-360D-4D38-8564-0FFC6E9464FA}"/>
              </a:ext>
            </a:extLst>
          </p:cNvPr>
          <p:cNvCxnSpPr>
            <a:cxnSpLocks/>
          </p:cNvCxnSpPr>
          <p:nvPr/>
        </p:nvCxnSpPr>
        <p:spPr>
          <a:xfrm flipV="1">
            <a:off x="1907091" y="2108761"/>
            <a:ext cx="2557651" cy="3123"/>
          </a:xfrm>
          <a:prstGeom prst="straightConnector1">
            <a:avLst/>
          </a:prstGeom>
          <a:ln w="38100">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72" name="TextBox 171">
            <a:extLst>
              <a:ext uri="{FF2B5EF4-FFF2-40B4-BE49-F238E27FC236}">
                <a16:creationId xmlns:a16="http://schemas.microsoft.com/office/drawing/2014/main" id="{9CB6E236-8B3B-4E5A-B27D-5CA6611D722E}"/>
              </a:ext>
            </a:extLst>
          </p:cNvPr>
          <p:cNvSpPr txBox="1"/>
          <p:nvPr/>
        </p:nvSpPr>
        <p:spPr>
          <a:xfrm>
            <a:off x="2552153" y="1815110"/>
            <a:ext cx="1043693" cy="406265"/>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800" b="0" i="1" u="none" strike="noStrike" kern="1200" cap="none" spc="0" normalizeH="0" baseline="0" noProof="0" dirty="0">
                <a:ln>
                  <a:noFill/>
                </a:ln>
                <a:solidFill>
                  <a:srgbClr val="107C10"/>
                </a:solidFill>
                <a:effectLst/>
                <a:uLnTx/>
                <a:uFillTx/>
                <a:latin typeface="Segoe UI"/>
                <a:ea typeface="+mn-ea"/>
                <a:cs typeface="+mn-cs"/>
              </a:rPr>
              <a:t>Read/Write</a:t>
            </a:r>
          </a:p>
        </p:txBody>
      </p:sp>
      <p:sp>
        <p:nvSpPr>
          <p:cNvPr id="173" name="TextBox 172">
            <a:extLst>
              <a:ext uri="{FF2B5EF4-FFF2-40B4-BE49-F238E27FC236}">
                <a16:creationId xmlns:a16="http://schemas.microsoft.com/office/drawing/2014/main" id="{71DE31E1-3DA1-4F0F-AFC7-574AAFCEC8A4}"/>
              </a:ext>
            </a:extLst>
          </p:cNvPr>
          <p:cNvSpPr txBox="1"/>
          <p:nvPr/>
        </p:nvSpPr>
        <p:spPr>
          <a:xfrm>
            <a:off x="307991" y="2746037"/>
            <a:ext cx="1685715" cy="489365"/>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0078D7">
                    <a:lumMod val="50000"/>
                  </a:srgbClr>
                </a:solidFill>
                <a:effectLst/>
                <a:uLnTx/>
                <a:uFillTx/>
                <a:latin typeface="Segoe UI"/>
                <a:ea typeface="+mn-ea"/>
                <a:cs typeface="+mn-cs"/>
              </a:rPr>
              <a:t>Applications</a:t>
            </a:r>
          </a:p>
        </p:txBody>
      </p:sp>
      <p:pic>
        <p:nvPicPr>
          <p:cNvPr id="107" name="Picture 106">
            <a:extLst>
              <a:ext uri="{FF2B5EF4-FFF2-40B4-BE49-F238E27FC236}">
                <a16:creationId xmlns:a16="http://schemas.microsoft.com/office/drawing/2014/main" id="{287E5D1E-8F8E-4205-AE52-C72E7C5AF4D1}"/>
              </a:ext>
            </a:extLst>
          </p:cNvPr>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10876045" y="1585804"/>
            <a:ext cx="554345" cy="577731"/>
          </a:xfrm>
          <a:prstGeom prst="rect">
            <a:avLst/>
          </a:prstGeom>
        </p:spPr>
      </p:pic>
      <p:pic>
        <p:nvPicPr>
          <p:cNvPr id="108" name="Picture 107">
            <a:extLst>
              <a:ext uri="{FF2B5EF4-FFF2-40B4-BE49-F238E27FC236}">
                <a16:creationId xmlns:a16="http://schemas.microsoft.com/office/drawing/2014/main" id="{4331581E-D119-4310-8CB2-8D529AB50F2F}"/>
              </a:ext>
            </a:extLst>
          </p:cNvPr>
          <p:cNvPicPr>
            <a:picLocks noChangeAspect="1"/>
          </p:cNvPicPr>
          <p:nvPr/>
        </p:nvPicPr>
        <p:blipFill>
          <a:blip r:embed="rId12"/>
          <a:stretch>
            <a:fillRect/>
          </a:stretch>
        </p:blipFill>
        <p:spPr>
          <a:xfrm>
            <a:off x="10756215" y="2123682"/>
            <a:ext cx="418163" cy="418600"/>
          </a:xfrm>
          <a:prstGeom prst="rect">
            <a:avLst/>
          </a:prstGeom>
        </p:spPr>
      </p:pic>
      <p:pic>
        <p:nvPicPr>
          <p:cNvPr id="109" name="Picture 108">
            <a:extLst>
              <a:ext uri="{FF2B5EF4-FFF2-40B4-BE49-F238E27FC236}">
                <a16:creationId xmlns:a16="http://schemas.microsoft.com/office/drawing/2014/main" id="{21363AA1-C64D-450C-82C7-11D19B2A5956}"/>
              </a:ext>
            </a:extLst>
          </p:cNvPr>
          <p:cNvPicPr>
            <a:picLocks noChangeAspect="1"/>
          </p:cNvPicPr>
          <p:nvPr/>
        </p:nvPicPr>
        <p:blipFill>
          <a:blip r:embed="rId13"/>
          <a:stretch>
            <a:fillRect/>
          </a:stretch>
        </p:blipFill>
        <p:spPr>
          <a:xfrm>
            <a:off x="11225840" y="2151598"/>
            <a:ext cx="423756" cy="394945"/>
          </a:xfrm>
          <a:prstGeom prst="rect">
            <a:avLst/>
          </a:prstGeom>
        </p:spPr>
      </p:pic>
      <p:sp>
        <p:nvSpPr>
          <p:cNvPr id="174" name="TextBox 173">
            <a:extLst>
              <a:ext uri="{FF2B5EF4-FFF2-40B4-BE49-F238E27FC236}">
                <a16:creationId xmlns:a16="http://schemas.microsoft.com/office/drawing/2014/main" id="{929B7B68-EF02-4798-8CBA-75832E4E86D2}"/>
              </a:ext>
            </a:extLst>
          </p:cNvPr>
          <p:cNvSpPr txBox="1"/>
          <p:nvPr/>
        </p:nvSpPr>
        <p:spPr>
          <a:xfrm>
            <a:off x="10698473" y="2417900"/>
            <a:ext cx="1003457" cy="489365"/>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0078D7">
                    <a:lumMod val="50000"/>
                  </a:srgbClr>
                </a:solidFill>
                <a:effectLst/>
                <a:uLnTx/>
                <a:uFillTx/>
                <a:latin typeface="Segoe UI"/>
                <a:ea typeface="+mn-ea"/>
                <a:cs typeface="+mn-cs"/>
              </a:rPr>
              <a:t>Reports</a:t>
            </a:r>
          </a:p>
        </p:txBody>
      </p:sp>
      <p:cxnSp>
        <p:nvCxnSpPr>
          <p:cNvPr id="175" name="Straight Arrow Connector 174">
            <a:extLst>
              <a:ext uri="{FF2B5EF4-FFF2-40B4-BE49-F238E27FC236}">
                <a16:creationId xmlns:a16="http://schemas.microsoft.com/office/drawing/2014/main" id="{0BF41920-B06E-4EFD-9D22-C0A241235643}"/>
              </a:ext>
            </a:extLst>
          </p:cNvPr>
          <p:cNvCxnSpPr>
            <a:cxnSpLocks/>
            <a:stCxn id="108" idx="1"/>
            <a:endCxn id="81" idx="3"/>
          </p:cNvCxnSpPr>
          <p:nvPr/>
        </p:nvCxnSpPr>
        <p:spPr>
          <a:xfrm flipH="1">
            <a:off x="8860648" y="2332982"/>
            <a:ext cx="1895567" cy="2237"/>
          </a:xfrm>
          <a:prstGeom prst="straightConnector1">
            <a:avLst/>
          </a:prstGeom>
          <a:ln w="38100">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76" name="TextBox 175">
            <a:extLst>
              <a:ext uri="{FF2B5EF4-FFF2-40B4-BE49-F238E27FC236}">
                <a16:creationId xmlns:a16="http://schemas.microsoft.com/office/drawing/2014/main" id="{CBC7245C-CB83-45C7-8599-0CD515BD06ED}"/>
              </a:ext>
            </a:extLst>
          </p:cNvPr>
          <p:cNvSpPr txBox="1"/>
          <p:nvPr/>
        </p:nvSpPr>
        <p:spPr>
          <a:xfrm>
            <a:off x="9804928" y="2057706"/>
            <a:ext cx="595654" cy="406265"/>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800" b="0" i="1" u="none" strike="noStrike" kern="1200" cap="none" spc="0" normalizeH="0" baseline="0" noProof="0" dirty="0">
                <a:ln>
                  <a:noFill/>
                </a:ln>
                <a:solidFill>
                  <a:srgbClr val="107C10"/>
                </a:solidFill>
                <a:effectLst/>
                <a:uLnTx/>
                <a:uFillTx/>
                <a:latin typeface="Segoe UI"/>
                <a:ea typeface="+mn-ea"/>
                <a:cs typeface="+mn-cs"/>
              </a:rPr>
              <a:t>Read</a:t>
            </a:r>
          </a:p>
        </p:txBody>
      </p:sp>
    </p:spTree>
    <p:extLst>
      <p:ext uri="{BB962C8B-B14F-4D97-AF65-F5344CB8AC3E}">
        <p14:creationId xmlns:p14="http://schemas.microsoft.com/office/powerpoint/2010/main" val="3801434678"/>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07A14BA-BF2B-4DB4-8A4E-EFEC29CFB75E}"/>
              </a:ext>
            </a:extLst>
          </p:cNvPr>
          <p:cNvSpPr txBox="1">
            <a:spLocks/>
          </p:cNvSpPr>
          <p:nvPr/>
        </p:nvSpPr>
        <p:spPr>
          <a:xfrm>
            <a:off x="883" y="498"/>
            <a:ext cx="12435592" cy="1289219"/>
          </a:xfrm>
          <a:prstGeom prst="rect">
            <a:avLst/>
          </a:prstGeom>
          <a:solidFill>
            <a:schemeClr val="accent1"/>
          </a:solidFill>
          <a:effectLst/>
        </p:spPr>
        <p:txBody>
          <a:bodyPr vert="horz" wrap="square" lIns="146304" tIns="91440" rIns="146304" bIns="91440"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lang="en-US" spc="0" dirty="0">
                <a:ln/>
                <a:solidFill>
                  <a:srgbClr val="FFFFFF"/>
                </a:solidFill>
                <a:latin typeface="Segoe UI Light"/>
              </a:rPr>
              <a:t>Azure SQL DB Tiers</a:t>
            </a:r>
            <a:endParaRPr kumimoji="0" lang="en-US" sz="4800" i="0" u="none" strike="noStrike" kern="1200" cap="none" spc="0" normalizeH="0" baseline="0" noProof="0" dirty="0">
              <a:ln/>
              <a:solidFill>
                <a:srgbClr val="FFFFFF"/>
              </a:solidFill>
              <a:uLnTx/>
              <a:uFillTx/>
              <a:latin typeface="Segoe UI Light"/>
              <a:ea typeface="+mn-ea"/>
              <a:cs typeface="Segoe UI" pitchFamily="34" charset="0"/>
            </a:endParaRPr>
          </a:p>
        </p:txBody>
      </p:sp>
      <p:graphicFrame>
        <p:nvGraphicFramePr>
          <p:cNvPr id="88" name="Table 87">
            <a:extLst>
              <a:ext uri="{FF2B5EF4-FFF2-40B4-BE49-F238E27FC236}">
                <a16:creationId xmlns:a16="http://schemas.microsoft.com/office/drawing/2014/main" id="{220C0F00-2F9B-4124-B988-66198DF89E73}"/>
              </a:ext>
            </a:extLst>
          </p:cNvPr>
          <p:cNvGraphicFramePr>
            <a:graphicFrameLocks noGrp="1"/>
          </p:cNvGraphicFramePr>
          <p:nvPr>
            <p:extLst>
              <p:ext uri="{D42A27DB-BD31-4B8C-83A1-F6EECF244321}">
                <p14:modId xmlns:p14="http://schemas.microsoft.com/office/powerpoint/2010/main" val="1279634184"/>
              </p:ext>
            </p:extLst>
          </p:nvPr>
        </p:nvGraphicFramePr>
        <p:xfrm>
          <a:off x="252491" y="1451448"/>
          <a:ext cx="11856900" cy="5242560"/>
        </p:xfrm>
        <a:graphic>
          <a:graphicData uri="http://schemas.openxmlformats.org/drawingml/2006/table">
            <a:tbl>
              <a:tblPr firstRow="1" firstCol="1" bandRow="1">
                <a:tableStyleId>{5C22544A-7EE6-4342-B048-85BDC9FD1C3A}</a:tableStyleId>
              </a:tblPr>
              <a:tblGrid>
                <a:gridCol w="2909453">
                  <a:extLst>
                    <a:ext uri="{9D8B030D-6E8A-4147-A177-3AD203B41FA5}">
                      <a16:colId xmlns:a16="http://schemas.microsoft.com/office/drawing/2014/main" val="1385863338"/>
                    </a:ext>
                  </a:extLst>
                </a:gridCol>
                <a:gridCol w="1833307">
                  <a:extLst>
                    <a:ext uri="{9D8B030D-6E8A-4147-A177-3AD203B41FA5}">
                      <a16:colId xmlns:a16="http://schemas.microsoft.com/office/drawing/2014/main" val="1479931634"/>
                    </a:ext>
                  </a:extLst>
                </a:gridCol>
                <a:gridCol w="2371380">
                  <a:extLst>
                    <a:ext uri="{9D8B030D-6E8A-4147-A177-3AD203B41FA5}">
                      <a16:colId xmlns:a16="http://schemas.microsoft.com/office/drawing/2014/main" val="3938447599"/>
                    </a:ext>
                  </a:extLst>
                </a:gridCol>
                <a:gridCol w="2371380">
                  <a:extLst>
                    <a:ext uri="{9D8B030D-6E8A-4147-A177-3AD203B41FA5}">
                      <a16:colId xmlns:a16="http://schemas.microsoft.com/office/drawing/2014/main" val="1195195586"/>
                    </a:ext>
                  </a:extLst>
                </a:gridCol>
                <a:gridCol w="2371380">
                  <a:extLst>
                    <a:ext uri="{9D8B030D-6E8A-4147-A177-3AD203B41FA5}">
                      <a16:colId xmlns:a16="http://schemas.microsoft.com/office/drawing/2014/main" val="188742526"/>
                    </a:ext>
                  </a:extLst>
                </a:gridCol>
              </a:tblGrid>
              <a:tr h="370840">
                <a:tc>
                  <a:txBody>
                    <a:bodyPr/>
                    <a:lstStyle/>
                    <a:p>
                      <a:pPr algn="l" fontAlgn="b"/>
                      <a:endParaRPr lang="en-US" sz="1600" b="0" dirty="0">
                        <a:effectLst/>
                        <a:latin typeface="segoe-ui_semibold"/>
                      </a:endParaRPr>
                    </a:p>
                  </a:txBody>
                  <a:tcPr marL="152400" marR="152400" marT="114300" marB="114300" anchor="b"/>
                </a:tc>
                <a:tc>
                  <a:txBody>
                    <a:bodyPr/>
                    <a:lstStyle/>
                    <a:p>
                      <a:pPr algn="r" fontAlgn="b"/>
                      <a:r>
                        <a:rPr lang="en-US" sz="1600" b="1">
                          <a:effectLst/>
                          <a:latin typeface="segoe-ui_bold"/>
                        </a:rPr>
                        <a:t>Basic</a:t>
                      </a:r>
                      <a:endParaRPr lang="en-US" sz="1600" b="0">
                        <a:effectLst/>
                        <a:latin typeface="segoe-ui_semibold"/>
                      </a:endParaRPr>
                    </a:p>
                  </a:txBody>
                  <a:tcPr marL="152400" marR="152400" marT="114300" marB="114300" anchor="b"/>
                </a:tc>
                <a:tc>
                  <a:txBody>
                    <a:bodyPr/>
                    <a:lstStyle/>
                    <a:p>
                      <a:pPr algn="r" fontAlgn="b"/>
                      <a:r>
                        <a:rPr lang="en-US" sz="1600" b="1">
                          <a:effectLst/>
                          <a:latin typeface="segoe-ui_bold"/>
                        </a:rPr>
                        <a:t>Standard</a:t>
                      </a:r>
                      <a:endParaRPr lang="en-US" sz="1600" b="0">
                        <a:effectLst/>
                        <a:latin typeface="segoe-ui_semibold"/>
                      </a:endParaRPr>
                    </a:p>
                  </a:txBody>
                  <a:tcPr marL="152400" marR="152400" marT="114300" marB="114300" anchor="b"/>
                </a:tc>
                <a:tc>
                  <a:txBody>
                    <a:bodyPr/>
                    <a:lstStyle/>
                    <a:p>
                      <a:pPr algn="r" fontAlgn="b"/>
                      <a:r>
                        <a:rPr lang="en-US" sz="1600" b="1">
                          <a:effectLst/>
                          <a:latin typeface="segoe-ui_bold"/>
                        </a:rPr>
                        <a:t>Premium</a:t>
                      </a:r>
                      <a:endParaRPr lang="en-US" sz="1600" b="0">
                        <a:effectLst/>
                        <a:latin typeface="segoe-ui_semibold"/>
                      </a:endParaRPr>
                    </a:p>
                  </a:txBody>
                  <a:tcPr marL="152400" marR="152400" marT="114300" marB="114300" anchor="b"/>
                </a:tc>
                <a:tc>
                  <a:txBody>
                    <a:bodyPr/>
                    <a:lstStyle/>
                    <a:p>
                      <a:pPr algn="r" fontAlgn="b"/>
                      <a:r>
                        <a:rPr lang="en-US" sz="1600" b="1">
                          <a:effectLst/>
                          <a:latin typeface="segoe-ui_bold"/>
                        </a:rPr>
                        <a:t>Premium RS</a:t>
                      </a:r>
                      <a:endParaRPr lang="en-US" sz="1600" b="0">
                        <a:effectLst/>
                        <a:latin typeface="segoe-ui_semibold"/>
                      </a:endParaRPr>
                    </a:p>
                  </a:txBody>
                  <a:tcPr marL="152400" marR="152400" marT="114300" marB="114300" anchor="b"/>
                </a:tc>
                <a:extLst>
                  <a:ext uri="{0D108BD9-81ED-4DB2-BD59-A6C34878D82A}">
                    <a16:rowId xmlns:a16="http://schemas.microsoft.com/office/drawing/2014/main" val="3442106723"/>
                  </a:ext>
                </a:extLst>
              </a:tr>
              <a:tr h="370840">
                <a:tc>
                  <a:txBody>
                    <a:bodyPr/>
                    <a:lstStyle/>
                    <a:p>
                      <a:pPr algn="l" fontAlgn="t"/>
                      <a:r>
                        <a:rPr lang="en-US" sz="1600">
                          <a:effectLst/>
                        </a:rPr>
                        <a:t>Target workload</a:t>
                      </a:r>
                    </a:p>
                  </a:txBody>
                  <a:tcPr marL="152400" marR="152400" marT="114300" marB="114300"/>
                </a:tc>
                <a:tc>
                  <a:txBody>
                    <a:bodyPr/>
                    <a:lstStyle/>
                    <a:p>
                      <a:pPr algn="r" fontAlgn="t"/>
                      <a:r>
                        <a:rPr lang="en-US" sz="1600" dirty="0">
                          <a:effectLst/>
                        </a:rPr>
                        <a:t>Development and production</a:t>
                      </a:r>
                    </a:p>
                  </a:txBody>
                  <a:tcPr marL="152400" marR="152400" marT="114300" marB="114300"/>
                </a:tc>
                <a:tc>
                  <a:txBody>
                    <a:bodyPr/>
                    <a:lstStyle/>
                    <a:p>
                      <a:pPr algn="r" fontAlgn="t"/>
                      <a:r>
                        <a:rPr lang="en-US" sz="1600">
                          <a:effectLst/>
                        </a:rPr>
                        <a:t>Development and production</a:t>
                      </a:r>
                    </a:p>
                  </a:txBody>
                  <a:tcPr marL="152400" marR="152400" marT="114300" marB="114300"/>
                </a:tc>
                <a:tc>
                  <a:txBody>
                    <a:bodyPr/>
                    <a:lstStyle/>
                    <a:p>
                      <a:pPr algn="r" fontAlgn="t"/>
                      <a:r>
                        <a:rPr lang="en-US" sz="1600" dirty="0">
                          <a:effectLst/>
                        </a:rPr>
                        <a:t>Development and production</a:t>
                      </a:r>
                    </a:p>
                  </a:txBody>
                  <a:tcPr marL="152400" marR="152400" marT="114300" marB="114300"/>
                </a:tc>
                <a:tc>
                  <a:txBody>
                    <a:bodyPr/>
                    <a:lstStyle/>
                    <a:p>
                      <a:pPr algn="r" fontAlgn="t"/>
                      <a:r>
                        <a:rPr lang="en-US" sz="1600">
                          <a:effectLst/>
                        </a:rPr>
                        <a:t>Workload that can tolerate data loss up to 5-minutes due to service failures</a:t>
                      </a:r>
                    </a:p>
                  </a:txBody>
                  <a:tcPr marL="152400" marR="152400" marT="114300" marB="114300"/>
                </a:tc>
                <a:extLst>
                  <a:ext uri="{0D108BD9-81ED-4DB2-BD59-A6C34878D82A}">
                    <a16:rowId xmlns:a16="http://schemas.microsoft.com/office/drawing/2014/main" val="3389654424"/>
                  </a:ext>
                </a:extLst>
              </a:tr>
              <a:tr h="370840">
                <a:tc>
                  <a:txBody>
                    <a:bodyPr/>
                    <a:lstStyle/>
                    <a:p>
                      <a:pPr algn="l" fontAlgn="t"/>
                      <a:r>
                        <a:rPr lang="en-US" sz="1600">
                          <a:effectLst/>
                        </a:rPr>
                        <a:t>Uptime SLA</a:t>
                      </a:r>
                    </a:p>
                  </a:txBody>
                  <a:tcPr marL="152400" marR="152400" marT="114300" marB="114300"/>
                </a:tc>
                <a:tc>
                  <a:txBody>
                    <a:bodyPr/>
                    <a:lstStyle/>
                    <a:p>
                      <a:pPr algn="r" fontAlgn="t"/>
                      <a:r>
                        <a:rPr lang="en-US" sz="1600">
                          <a:effectLst/>
                        </a:rPr>
                        <a:t>99.99%</a:t>
                      </a:r>
                    </a:p>
                  </a:txBody>
                  <a:tcPr marL="152400" marR="152400" marT="114300" marB="114300"/>
                </a:tc>
                <a:tc>
                  <a:txBody>
                    <a:bodyPr/>
                    <a:lstStyle/>
                    <a:p>
                      <a:pPr algn="r" fontAlgn="t"/>
                      <a:r>
                        <a:rPr lang="en-US" sz="1600">
                          <a:effectLst/>
                        </a:rPr>
                        <a:t>99.99%</a:t>
                      </a:r>
                    </a:p>
                  </a:txBody>
                  <a:tcPr marL="152400" marR="152400" marT="114300" marB="114300"/>
                </a:tc>
                <a:tc>
                  <a:txBody>
                    <a:bodyPr/>
                    <a:lstStyle/>
                    <a:p>
                      <a:pPr algn="r" fontAlgn="t"/>
                      <a:r>
                        <a:rPr lang="en-US" sz="1600">
                          <a:effectLst/>
                        </a:rPr>
                        <a:t>99.99%</a:t>
                      </a:r>
                    </a:p>
                  </a:txBody>
                  <a:tcPr marL="152400" marR="152400" marT="114300" marB="114300"/>
                </a:tc>
                <a:tc>
                  <a:txBody>
                    <a:bodyPr/>
                    <a:lstStyle/>
                    <a:p>
                      <a:pPr algn="r" fontAlgn="t"/>
                      <a:r>
                        <a:rPr lang="en-US" sz="1600">
                          <a:effectLst/>
                        </a:rPr>
                        <a:t>N/A while in preview</a:t>
                      </a:r>
                    </a:p>
                  </a:txBody>
                  <a:tcPr marL="152400" marR="152400" marT="114300" marB="114300"/>
                </a:tc>
                <a:extLst>
                  <a:ext uri="{0D108BD9-81ED-4DB2-BD59-A6C34878D82A}">
                    <a16:rowId xmlns:a16="http://schemas.microsoft.com/office/drawing/2014/main" val="1886252524"/>
                  </a:ext>
                </a:extLst>
              </a:tr>
              <a:tr h="370840">
                <a:tc>
                  <a:txBody>
                    <a:bodyPr/>
                    <a:lstStyle/>
                    <a:p>
                      <a:pPr algn="l" fontAlgn="t"/>
                      <a:r>
                        <a:rPr lang="en-US" sz="1600">
                          <a:effectLst/>
                        </a:rPr>
                        <a:t>Backup retention</a:t>
                      </a:r>
                    </a:p>
                  </a:txBody>
                  <a:tcPr marL="152400" marR="152400" marT="114300" marB="114300"/>
                </a:tc>
                <a:tc>
                  <a:txBody>
                    <a:bodyPr/>
                    <a:lstStyle/>
                    <a:p>
                      <a:pPr algn="r" fontAlgn="t"/>
                      <a:r>
                        <a:rPr lang="en-US" sz="1600">
                          <a:effectLst/>
                        </a:rPr>
                        <a:t>7 days</a:t>
                      </a:r>
                    </a:p>
                  </a:txBody>
                  <a:tcPr marL="152400" marR="152400" marT="114300" marB="114300"/>
                </a:tc>
                <a:tc>
                  <a:txBody>
                    <a:bodyPr/>
                    <a:lstStyle/>
                    <a:p>
                      <a:pPr algn="r" fontAlgn="t"/>
                      <a:r>
                        <a:rPr lang="en-US" sz="1600">
                          <a:effectLst/>
                        </a:rPr>
                        <a:t>35 days</a:t>
                      </a:r>
                    </a:p>
                  </a:txBody>
                  <a:tcPr marL="152400" marR="152400" marT="114300" marB="114300"/>
                </a:tc>
                <a:tc>
                  <a:txBody>
                    <a:bodyPr/>
                    <a:lstStyle/>
                    <a:p>
                      <a:pPr algn="r" fontAlgn="t"/>
                      <a:r>
                        <a:rPr lang="en-US" sz="1600">
                          <a:effectLst/>
                        </a:rPr>
                        <a:t>35 days</a:t>
                      </a:r>
                    </a:p>
                  </a:txBody>
                  <a:tcPr marL="152400" marR="152400" marT="114300" marB="114300"/>
                </a:tc>
                <a:tc>
                  <a:txBody>
                    <a:bodyPr/>
                    <a:lstStyle/>
                    <a:p>
                      <a:pPr algn="r" fontAlgn="t"/>
                      <a:r>
                        <a:rPr lang="en-US" sz="1600">
                          <a:effectLst/>
                        </a:rPr>
                        <a:t>35 days</a:t>
                      </a:r>
                    </a:p>
                  </a:txBody>
                  <a:tcPr marL="152400" marR="152400" marT="114300" marB="114300"/>
                </a:tc>
                <a:extLst>
                  <a:ext uri="{0D108BD9-81ED-4DB2-BD59-A6C34878D82A}">
                    <a16:rowId xmlns:a16="http://schemas.microsoft.com/office/drawing/2014/main" val="1459085015"/>
                  </a:ext>
                </a:extLst>
              </a:tr>
              <a:tr h="370840">
                <a:tc>
                  <a:txBody>
                    <a:bodyPr/>
                    <a:lstStyle/>
                    <a:p>
                      <a:pPr algn="l" fontAlgn="t"/>
                      <a:r>
                        <a:rPr lang="en-US" sz="1600">
                          <a:effectLst/>
                        </a:rPr>
                        <a:t>CPU</a:t>
                      </a:r>
                    </a:p>
                  </a:txBody>
                  <a:tcPr marL="152400" marR="152400" marT="114300" marB="114300"/>
                </a:tc>
                <a:tc>
                  <a:txBody>
                    <a:bodyPr/>
                    <a:lstStyle/>
                    <a:p>
                      <a:pPr algn="r" fontAlgn="t"/>
                      <a:r>
                        <a:rPr lang="en-US" sz="1600">
                          <a:effectLst/>
                        </a:rPr>
                        <a:t>Low</a:t>
                      </a:r>
                    </a:p>
                  </a:txBody>
                  <a:tcPr marL="152400" marR="152400" marT="114300" marB="114300"/>
                </a:tc>
                <a:tc>
                  <a:txBody>
                    <a:bodyPr/>
                    <a:lstStyle/>
                    <a:p>
                      <a:pPr algn="r" fontAlgn="t"/>
                      <a:r>
                        <a:rPr lang="en-US" sz="1600">
                          <a:effectLst/>
                        </a:rPr>
                        <a:t>Low, Medium, High</a:t>
                      </a:r>
                    </a:p>
                  </a:txBody>
                  <a:tcPr marL="152400" marR="152400" marT="114300" marB="114300"/>
                </a:tc>
                <a:tc>
                  <a:txBody>
                    <a:bodyPr/>
                    <a:lstStyle/>
                    <a:p>
                      <a:pPr algn="r" fontAlgn="t"/>
                      <a:r>
                        <a:rPr lang="en-US" sz="1600">
                          <a:effectLst/>
                        </a:rPr>
                        <a:t>Medium, High</a:t>
                      </a:r>
                    </a:p>
                  </a:txBody>
                  <a:tcPr marL="152400" marR="152400" marT="114300" marB="114300"/>
                </a:tc>
                <a:tc>
                  <a:txBody>
                    <a:bodyPr/>
                    <a:lstStyle/>
                    <a:p>
                      <a:pPr algn="r" fontAlgn="t"/>
                      <a:r>
                        <a:rPr lang="en-US" sz="1600">
                          <a:effectLst/>
                        </a:rPr>
                        <a:t>Medium</a:t>
                      </a:r>
                    </a:p>
                  </a:txBody>
                  <a:tcPr marL="152400" marR="152400" marT="114300" marB="114300"/>
                </a:tc>
                <a:extLst>
                  <a:ext uri="{0D108BD9-81ED-4DB2-BD59-A6C34878D82A}">
                    <a16:rowId xmlns:a16="http://schemas.microsoft.com/office/drawing/2014/main" val="538149277"/>
                  </a:ext>
                </a:extLst>
              </a:tr>
              <a:tr h="370840">
                <a:tc>
                  <a:txBody>
                    <a:bodyPr/>
                    <a:lstStyle/>
                    <a:p>
                      <a:pPr algn="l" fontAlgn="t"/>
                      <a:r>
                        <a:rPr lang="en-US" sz="1600">
                          <a:effectLst/>
                        </a:rPr>
                        <a:t>IO throughput</a:t>
                      </a:r>
                    </a:p>
                  </a:txBody>
                  <a:tcPr marL="152400" marR="152400" marT="114300" marB="114300"/>
                </a:tc>
                <a:tc>
                  <a:txBody>
                    <a:bodyPr/>
                    <a:lstStyle/>
                    <a:p>
                      <a:pPr algn="r" fontAlgn="t"/>
                      <a:r>
                        <a:rPr lang="en-US" sz="1600">
                          <a:effectLst/>
                        </a:rPr>
                        <a:t>Low</a:t>
                      </a:r>
                    </a:p>
                  </a:txBody>
                  <a:tcPr marL="152400" marR="152400" marT="114300" marB="114300"/>
                </a:tc>
                <a:tc>
                  <a:txBody>
                    <a:bodyPr/>
                    <a:lstStyle/>
                    <a:p>
                      <a:pPr algn="r" fontAlgn="t"/>
                      <a:r>
                        <a:rPr lang="en-US" sz="1600">
                          <a:effectLst/>
                        </a:rPr>
                        <a:t>Medium</a:t>
                      </a:r>
                    </a:p>
                  </a:txBody>
                  <a:tcPr marL="152400" marR="152400" marT="114300" marB="114300"/>
                </a:tc>
                <a:tc>
                  <a:txBody>
                    <a:bodyPr/>
                    <a:lstStyle/>
                    <a:p>
                      <a:pPr algn="r" fontAlgn="t"/>
                      <a:r>
                        <a:rPr lang="en-US" sz="1600">
                          <a:effectLst/>
                        </a:rPr>
                        <a:t>Order of magnitude higher than Standard</a:t>
                      </a:r>
                    </a:p>
                  </a:txBody>
                  <a:tcPr marL="152400" marR="152400" marT="114300" marB="114300"/>
                </a:tc>
                <a:tc>
                  <a:txBody>
                    <a:bodyPr/>
                    <a:lstStyle/>
                    <a:p>
                      <a:pPr algn="r" fontAlgn="t"/>
                      <a:r>
                        <a:rPr lang="en-US" sz="1600">
                          <a:effectLst/>
                        </a:rPr>
                        <a:t>Same as Premium</a:t>
                      </a:r>
                    </a:p>
                  </a:txBody>
                  <a:tcPr marL="152400" marR="152400" marT="114300" marB="114300"/>
                </a:tc>
                <a:extLst>
                  <a:ext uri="{0D108BD9-81ED-4DB2-BD59-A6C34878D82A}">
                    <a16:rowId xmlns:a16="http://schemas.microsoft.com/office/drawing/2014/main" val="1838032381"/>
                  </a:ext>
                </a:extLst>
              </a:tr>
              <a:tr h="370840">
                <a:tc>
                  <a:txBody>
                    <a:bodyPr/>
                    <a:lstStyle/>
                    <a:p>
                      <a:pPr algn="l" fontAlgn="t"/>
                      <a:r>
                        <a:rPr lang="en-US" sz="1600">
                          <a:effectLst/>
                        </a:rPr>
                        <a:t>IO latency</a:t>
                      </a:r>
                    </a:p>
                  </a:txBody>
                  <a:tcPr marL="152400" marR="152400" marT="114300" marB="114300"/>
                </a:tc>
                <a:tc>
                  <a:txBody>
                    <a:bodyPr/>
                    <a:lstStyle/>
                    <a:p>
                      <a:pPr algn="r" fontAlgn="t"/>
                      <a:r>
                        <a:rPr lang="en-US" sz="1600">
                          <a:effectLst/>
                        </a:rPr>
                        <a:t>Higher than Premium</a:t>
                      </a:r>
                    </a:p>
                  </a:txBody>
                  <a:tcPr marL="152400" marR="152400" marT="114300" marB="114300"/>
                </a:tc>
                <a:tc>
                  <a:txBody>
                    <a:bodyPr/>
                    <a:lstStyle/>
                    <a:p>
                      <a:pPr algn="r" fontAlgn="t"/>
                      <a:r>
                        <a:rPr lang="en-US" sz="1600">
                          <a:effectLst/>
                        </a:rPr>
                        <a:t>Higher than Premium</a:t>
                      </a:r>
                    </a:p>
                  </a:txBody>
                  <a:tcPr marL="152400" marR="152400" marT="114300" marB="114300"/>
                </a:tc>
                <a:tc>
                  <a:txBody>
                    <a:bodyPr/>
                    <a:lstStyle/>
                    <a:p>
                      <a:pPr algn="r" fontAlgn="t"/>
                      <a:r>
                        <a:rPr lang="en-US" sz="1600">
                          <a:effectLst/>
                        </a:rPr>
                        <a:t>Lower than Basic and Standard</a:t>
                      </a:r>
                    </a:p>
                  </a:txBody>
                  <a:tcPr marL="152400" marR="152400" marT="114300" marB="114300"/>
                </a:tc>
                <a:tc>
                  <a:txBody>
                    <a:bodyPr/>
                    <a:lstStyle/>
                    <a:p>
                      <a:pPr algn="r" fontAlgn="t"/>
                      <a:r>
                        <a:rPr lang="en-US" sz="1600">
                          <a:effectLst/>
                        </a:rPr>
                        <a:t>Same as Premium</a:t>
                      </a:r>
                    </a:p>
                  </a:txBody>
                  <a:tcPr marL="152400" marR="152400" marT="114300" marB="114300"/>
                </a:tc>
                <a:extLst>
                  <a:ext uri="{0D108BD9-81ED-4DB2-BD59-A6C34878D82A}">
                    <a16:rowId xmlns:a16="http://schemas.microsoft.com/office/drawing/2014/main" val="1120893477"/>
                  </a:ext>
                </a:extLst>
              </a:tr>
              <a:tr h="370840">
                <a:tc>
                  <a:txBody>
                    <a:bodyPr/>
                    <a:lstStyle/>
                    <a:p>
                      <a:pPr algn="l" fontAlgn="t"/>
                      <a:r>
                        <a:rPr lang="en-US" sz="1600">
                          <a:effectLst/>
                        </a:rPr>
                        <a:t>Columnstore indexing and in-memory OLTP</a:t>
                      </a:r>
                    </a:p>
                  </a:txBody>
                  <a:tcPr marL="152400" marR="152400" marT="114300" marB="114300"/>
                </a:tc>
                <a:tc>
                  <a:txBody>
                    <a:bodyPr/>
                    <a:lstStyle/>
                    <a:p>
                      <a:pPr algn="r" fontAlgn="t"/>
                      <a:r>
                        <a:rPr lang="en-US" sz="1600">
                          <a:effectLst/>
                        </a:rPr>
                        <a:t>N/A</a:t>
                      </a:r>
                    </a:p>
                  </a:txBody>
                  <a:tcPr marL="152400" marR="152400" marT="114300" marB="114300"/>
                </a:tc>
                <a:tc>
                  <a:txBody>
                    <a:bodyPr/>
                    <a:lstStyle/>
                    <a:p>
                      <a:pPr algn="r" fontAlgn="t"/>
                      <a:r>
                        <a:rPr lang="en-US" sz="1600">
                          <a:effectLst/>
                        </a:rPr>
                        <a:t>N/A</a:t>
                      </a:r>
                    </a:p>
                  </a:txBody>
                  <a:tcPr marL="152400" marR="152400" marT="114300" marB="114300"/>
                </a:tc>
                <a:tc>
                  <a:txBody>
                    <a:bodyPr/>
                    <a:lstStyle/>
                    <a:p>
                      <a:pPr algn="r" fontAlgn="t"/>
                      <a:r>
                        <a:rPr lang="en-US" sz="1600">
                          <a:effectLst/>
                        </a:rPr>
                        <a:t>Supported</a:t>
                      </a:r>
                    </a:p>
                  </a:txBody>
                  <a:tcPr marL="152400" marR="152400" marT="114300" marB="114300"/>
                </a:tc>
                <a:tc>
                  <a:txBody>
                    <a:bodyPr/>
                    <a:lstStyle/>
                    <a:p>
                      <a:pPr algn="r" fontAlgn="t"/>
                      <a:r>
                        <a:rPr lang="en-US" sz="1600" dirty="0">
                          <a:effectLst/>
                        </a:rPr>
                        <a:t>Supported</a:t>
                      </a:r>
                    </a:p>
                  </a:txBody>
                  <a:tcPr marL="152400" marR="152400" marT="114300" marB="114300"/>
                </a:tc>
                <a:extLst>
                  <a:ext uri="{0D108BD9-81ED-4DB2-BD59-A6C34878D82A}">
                    <a16:rowId xmlns:a16="http://schemas.microsoft.com/office/drawing/2014/main" val="4276657700"/>
                  </a:ext>
                </a:extLst>
              </a:tr>
            </a:tbl>
          </a:graphicData>
        </a:graphic>
      </p:graphicFrame>
    </p:spTree>
    <p:extLst>
      <p:ext uri="{BB962C8B-B14F-4D97-AF65-F5344CB8AC3E}">
        <p14:creationId xmlns:p14="http://schemas.microsoft.com/office/powerpoint/2010/main" val="3031668079"/>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07A14BA-BF2B-4DB4-8A4E-EFEC29CFB75E}"/>
              </a:ext>
            </a:extLst>
          </p:cNvPr>
          <p:cNvSpPr txBox="1">
            <a:spLocks/>
          </p:cNvSpPr>
          <p:nvPr/>
        </p:nvSpPr>
        <p:spPr>
          <a:xfrm>
            <a:off x="883" y="498"/>
            <a:ext cx="12435592" cy="1289219"/>
          </a:xfrm>
          <a:prstGeom prst="rect">
            <a:avLst/>
          </a:prstGeom>
          <a:solidFill>
            <a:schemeClr val="accent1"/>
          </a:solidFill>
          <a:effectLst/>
        </p:spPr>
        <p:txBody>
          <a:bodyPr vert="horz" wrap="square" lIns="146304" tIns="91440" rIns="146304" bIns="91440"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800" i="0" u="none" strike="noStrike" kern="1200" cap="none" spc="0" normalizeH="0" baseline="0" noProof="0" dirty="0">
                <a:ln/>
                <a:solidFill>
                  <a:srgbClr val="FFFFFF"/>
                </a:solidFill>
                <a:uLnTx/>
                <a:uFillTx/>
                <a:latin typeface="Segoe UI Light"/>
                <a:ea typeface="+mn-ea"/>
                <a:cs typeface="Segoe UI" pitchFamily="34" charset="0"/>
              </a:rPr>
              <a:t>Choosing </a:t>
            </a:r>
            <a:r>
              <a:rPr lang="en-US" spc="0" dirty="0">
                <a:ln/>
                <a:solidFill>
                  <a:srgbClr val="FFFFFF"/>
                </a:solidFill>
                <a:latin typeface="Segoe UI Light"/>
              </a:rPr>
              <a:t>DB Performance Level</a:t>
            </a:r>
            <a:endParaRPr kumimoji="0" lang="en-US" sz="4800" i="0" u="none" strike="noStrike" kern="1200" cap="none" spc="0" normalizeH="0" baseline="0" noProof="0" dirty="0">
              <a:ln/>
              <a:solidFill>
                <a:srgbClr val="FFFFFF"/>
              </a:solidFill>
              <a:uLnTx/>
              <a:uFillTx/>
              <a:latin typeface="Segoe UI Light"/>
              <a:ea typeface="+mn-ea"/>
              <a:cs typeface="Segoe UI" pitchFamily="34" charset="0"/>
            </a:endParaRPr>
          </a:p>
        </p:txBody>
      </p:sp>
      <p:pic>
        <p:nvPicPr>
          <p:cNvPr id="3" name="Picture 2" descr="A close up of a map&#10;&#10;Description generated with very high confidence">
            <a:extLst>
              <a:ext uri="{FF2B5EF4-FFF2-40B4-BE49-F238E27FC236}">
                <a16:creationId xmlns:a16="http://schemas.microsoft.com/office/drawing/2014/main" id="{AC6E995E-5560-498C-A56C-84ECB711366E}"/>
              </a:ext>
            </a:extLst>
          </p:cNvPr>
          <p:cNvPicPr>
            <a:picLocks noChangeAspect="1"/>
          </p:cNvPicPr>
          <p:nvPr/>
        </p:nvPicPr>
        <p:blipFill>
          <a:blip r:embed="rId3"/>
          <a:stretch>
            <a:fillRect/>
          </a:stretch>
        </p:blipFill>
        <p:spPr>
          <a:xfrm>
            <a:off x="1317172" y="1562077"/>
            <a:ext cx="9802129" cy="4508107"/>
          </a:xfrm>
          <a:prstGeom prst="rect">
            <a:avLst/>
          </a:prstGeom>
        </p:spPr>
      </p:pic>
      <p:sp>
        <p:nvSpPr>
          <p:cNvPr id="5" name="TextBox 4">
            <a:extLst>
              <a:ext uri="{FF2B5EF4-FFF2-40B4-BE49-F238E27FC236}">
                <a16:creationId xmlns:a16="http://schemas.microsoft.com/office/drawing/2014/main" id="{FE42A90F-345B-4B1C-9B9F-92DC16840309}"/>
              </a:ext>
            </a:extLst>
          </p:cNvPr>
          <p:cNvSpPr txBox="1"/>
          <p:nvPr/>
        </p:nvSpPr>
        <p:spPr>
          <a:xfrm>
            <a:off x="5013279" y="6229884"/>
            <a:ext cx="2409914"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hlinkClick r:id="rId4"/>
              </a:rPr>
              <a:t>DTU Calculator</a:t>
            </a: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7981110"/>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07A14BA-BF2B-4DB4-8A4E-EFEC29CFB75E}"/>
              </a:ext>
            </a:extLst>
          </p:cNvPr>
          <p:cNvSpPr txBox="1">
            <a:spLocks/>
          </p:cNvSpPr>
          <p:nvPr/>
        </p:nvSpPr>
        <p:spPr>
          <a:xfrm>
            <a:off x="883" y="498"/>
            <a:ext cx="12435592" cy="1289219"/>
          </a:xfrm>
          <a:prstGeom prst="rect">
            <a:avLst/>
          </a:prstGeom>
          <a:solidFill>
            <a:schemeClr val="accent1"/>
          </a:solidFill>
          <a:effectLst/>
        </p:spPr>
        <p:txBody>
          <a:bodyPr vert="horz" wrap="square" lIns="146304" tIns="91440" rIns="146304" bIns="91440"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800" i="0" u="none" strike="noStrike" kern="1200" cap="none" spc="0" normalizeH="0" baseline="0" noProof="0" dirty="0">
                <a:ln/>
                <a:solidFill>
                  <a:srgbClr val="FFFFFF"/>
                </a:solidFill>
                <a:uLnTx/>
                <a:uFillTx/>
                <a:latin typeface="Segoe UI Light"/>
                <a:ea typeface="+mn-ea"/>
                <a:cs typeface="Segoe UI" pitchFamily="34" charset="0"/>
              </a:rPr>
              <a:t>Database Types</a:t>
            </a:r>
          </a:p>
        </p:txBody>
      </p:sp>
      <p:pic>
        <p:nvPicPr>
          <p:cNvPr id="3" name="Picture 2" descr="A picture containing screenshot&#10;&#10;Description generated with high confidence">
            <a:extLst>
              <a:ext uri="{FF2B5EF4-FFF2-40B4-BE49-F238E27FC236}">
                <a16:creationId xmlns:a16="http://schemas.microsoft.com/office/drawing/2014/main" id="{D1E991D2-3D84-4BB9-914A-BE3AC489E80A}"/>
              </a:ext>
            </a:extLst>
          </p:cNvPr>
          <p:cNvPicPr>
            <a:picLocks noChangeAspect="1"/>
          </p:cNvPicPr>
          <p:nvPr/>
        </p:nvPicPr>
        <p:blipFill>
          <a:blip r:embed="rId3"/>
          <a:stretch>
            <a:fillRect/>
          </a:stretch>
        </p:blipFill>
        <p:spPr>
          <a:xfrm>
            <a:off x="471421" y="2731139"/>
            <a:ext cx="4926421" cy="2869058"/>
          </a:xfrm>
          <a:prstGeom prst="rect">
            <a:avLst/>
          </a:prstGeom>
        </p:spPr>
      </p:pic>
      <p:pic>
        <p:nvPicPr>
          <p:cNvPr id="7" name="Picture 6" descr="A close up of a device&#10;&#10;Description generated with high confidence">
            <a:extLst>
              <a:ext uri="{FF2B5EF4-FFF2-40B4-BE49-F238E27FC236}">
                <a16:creationId xmlns:a16="http://schemas.microsoft.com/office/drawing/2014/main" id="{6799A793-DC81-40CC-8D32-33C9ABA00395}"/>
              </a:ext>
            </a:extLst>
          </p:cNvPr>
          <p:cNvPicPr>
            <a:picLocks noChangeAspect="1"/>
          </p:cNvPicPr>
          <p:nvPr/>
        </p:nvPicPr>
        <p:blipFill>
          <a:blip r:embed="rId4"/>
          <a:stretch>
            <a:fillRect/>
          </a:stretch>
        </p:blipFill>
        <p:spPr>
          <a:xfrm>
            <a:off x="6900957" y="3168594"/>
            <a:ext cx="5334462" cy="2309060"/>
          </a:xfrm>
          <a:prstGeom prst="rect">
            <a:avLst/>
          </a:prstGeom>
        </p:spPr>
      </p:pic>
      <p:sp>
        <p:nvSpPr>
          <p:cNvPr id="8" name="TextBox 7">
            <a:extLst>
              <a:ext uri="{FF2B5EF4-FFF2-40B4-BE49-F238E27FC236}">
                <a16:creationId xmlns:a16="http://schemas.microsoft.com/office/drawing/2014/main" id="{1AE20A9B-C496-47A7-84DB-DA6C166A6750}"/>
              </a:ext>
            </a:extLst>
          </p:cNvPr>
          <p:cNvSpPr txBox="1"/>
          <p:nvPr/>
        </p:nvSpPr>
        <p:spPr>
          <a:xfrm>
            <a:off x="201056" y="2103275"/>
            <a:ext cx="5467152" cy="627864"/>
          </a:xfrm>
          <a:prstGeom prst="rect">
            <a:avLst/>
          </a:prstGeom>
          <a:noFill/>
        </p:spPr>
        <p:txBody>
          <a:bodyPr wrap="square" lIns="182880" tIns="146304" rIns="182880" bIns="146304" rtlCol="0">
            <a:spAutoFit/>
          </a:bodyPr>
          <a:lstStyle/>
          <a:p>
            <a:pPr algn="ctr">
              <a:lnSpc>
                <a:spcPct val="90000"/>
              </a:lnSpc>
              <a:spcAft>
                <a:spcPts val="600"/>
              </a:spcAft>
            </a:pPr>
            <a:r>
              <a:rPr lang="en-US" sz="2400" dirty="0">
                <a:gradFill>
                  <a:gsLst>
                    <a:gs pos="2917">
                      <a:schemeClr val="tx1"/>
                    </a:gs>
                    <a:gs pos="30000">
                      <a:schemeClr val="tx1"/>
                    </a:gs>
                  </a:gsLst>
                  <a:lin ang="5400000" scaled="0"/>
                </a:gradFill>
              </a:rPr>
              <a:t>Single Databases</a:t>
            </a:r>
          </a:p>
        </p:txBody>
      </p:sp>
      <p:sp>
        <p:nvSpPr>
          <p:cNvPr id="10" name="TextBox 9">
            <a:extLst>
              <a:ext uri="{FF2B5EF4-FFF2-40B4-BE49-F238E27FC236}">
                <a16:creationId xmlns:a16="http://schemas.microsoft.com/office/drawing/2014/main" id="{72756A6C-972D-42C3-A9A4-E117AD77E388}"/>
              </a:ext>
            </a:extLst>
          </p:cNvPr>
          <p:cNvSpPr txBox="1"/>
          <p:nvPr/>
        </p:nvSpPr>
        <p:spPr>
          <a:xfrm>
            <a:off x="6900956" y="2103275"/>
            <a:ext cx="5334462" cy="627864"/>
          </a:xfrm>
          <a:prstGeom prst="rect">
            <a:avLst/>
          </a:prstGeom>
          <a:noFill/>
        </p:spPr>
        <p:txBody>
          <a:bodyPr wrap="square" lIns="182880" tIns="146304" rIns="182880" bIns="146304" rtlCol="0">
            <a:spAutoFit/>
          </a:bodyPr>
          <a:lstStyle/>
          <a:p>
            <a:pPr algn="ctr">
              <a:lnSpc>
                <a:spcPct val="90000"/>
              </a:lnSpc>
              <a:spcAft>
                <a:spcPts val="600"/>
              </a:spcAft>
            </a:pPr>
            <a:r>
              <a:rPr lang="en-US" sz="2400" dirty="0">
                <a:gradFill>
                  <a:gsLst>
                    <a:gs pos="2917">
                      <a:schemeClr val="tx1"/>
                    </a:gs>
                    <a:gs pos="30000">
                      <a:schemeClr val="tx1"/>
                    </a:gs>
                  </a:gsLst>
                  <a:lin ang="5400000" scaled="0"/>
                </a:gradFill>
              </a:rPr>
              <a:t>Elastic Database Pools</a:t>
            </a:r>
          </a:p>
        </p:txBody>
      </p:sp>
      <p:grpSp>
        <p:nvGrpSpPr>
          <p:cNvPr id="11" name="Group 10">
            <a:extLst>
              <a:ext uri="{FF2B5EF4-FFF2-40B4-BE49-F238E27FC236}">
                <a16:creationId xmlns:a16="http://schemas.microsoft.com/office/drawing/2014/main" id="{1F045102-B6BD-44B0-816D-80A7A08AF905}"/>
              </a:ext>
            </a:extLst>
          </p:cNvPr>
          <p:cNvGrpSpPr/>
          <p:nvPr/>
        </p:nvGrpSpPr>
        <p:grpSpPr>
          <a:xfrm>
            <a:off x="5726819" y="1289219"/>
            <a:ext cx="845159" cy="5704808"/>
            <a:chOff x="5687964" y="1452962"/>
            <a:chExt cx="845159" cy="4002831"/>
          </a:xfrm>
        </p:grpSpPr>
        <p:sp>
          <p:nvSpPr>
            <p:cNvPr id="12" name="Chevron 55">
              <a:extLst>
                <a:ext uri="{FF2B5EF4-FFF2-40B4-BE49-F238E27FC236}">
                  <a16:creationId xmlns:a16="http://schemas.microsoft.com/office/drawing/2014/main" id="{E068B2F2-14D5-44DE-B712-13299D582B0D}"/>
                </a:ext>
              </a:extLst>
            </p:cNvPr>
            <p:cNvSpPr/>
            <p:nvPr/>
          </p:nvSpPr>
          <p:spPr>
            <a:xfrm>
              <a:off x="5695774" y="2786258"/>
              <a:ext cx="826979" cy="1339085"/>
            </a:xfrm>
            <a:prstGeom prst="chevron">
              <a:avLst/>
            </a:prstGeom>
            <a:solidFill>
              <a:schemeClr val="tx1"/>
            </a:solidFill>
            <a:ln w="127000">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eaLnBrk="1" fontAlgn="auto" latinLnBrk="0" hangingPunct="1">
                <a:lnSpc>
                  <a:spcPct val="100000"/>
                </a:lnSpc>
                <a:spcBef>
                  <a:spcPts val="0"/>
                </a:spcBef>
                <a:spcAft>
                  <a:spcPts val="0"/>
                </a:spcAft>
                <a:buClrTx/>
                <a:buSzTx/>
                <a:buFontTx/>
                <a:buNone/>
                <a:tabLst/>
                <a:defRPr/>
              </a:pPr>
              <a:endParaRPr kumimoji="0" lang="en-US" sz="2676" b="0" i="0" u="none" strike="noStrike" kern="0" cap="none" spc="0" normalizeH="0" baseline="0" noProof="0">
                <a:ln>
                  <a:noFill/>
                </a:ln>
                <a:solidFill>
                  <a:srgbClr val="505050"/>
                </a:solidFill>
                <a:effectLst/>
                <a:uLnTx/>
                <a:uFillTx/>
              </a:endParaRPr>
            </a:p>
          </p:txBody>
        </p:sp>
        <p:sp>
          <p:nvSpPr>
            <p:cNvPr id="13" name="Chevron 56">
              <a:extLst>
                <a:ext uri="{FF2B5EF4-FFF2-40B4-BE49-F238E27FC236}">
                  <a16:creationId xmlns:a16="http://schemas.microsoft.com/office/drawing/2014/main" id="{7C42B6CF-B950-4706-BCCD-7F7F247B2F05}"/>
                </a:ext>
              </a:extLst>
            </p:cNvPr>
            <p:cNvSpPr/>
            <p:nvPr/>
          </p:nvSpPr>
          <p:spPr>
            <a:xfrm>
              <a:off x="5706144" y="4116708"/>
              <a:ext cx="826979" cy="1339085"/>
            </a:xfrm>
            <a:prstGeom prst="chevron">
              <a:avLst/>
            </a:prstGeom>
            <a:solidFill>
              <a:schemeClr val="tx1"/>
            </a:solidFill>
            <a:ln w="127000">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eaLnBrk="1" fontAlgn="auto" latinLnBrk="0" hangingPunct="1">
                <a:lnSpc>
                  <a:spcPct val="100000"/>
                </a:lnSpc>
                <a:spcBef>
                  <a:spcPts val="0"/>
                </a:spcBef>
                <a:spcAft>
                  <a:spcPts val="0"/>
                </a:spcAft>
                <a:buClrTx/>
                <a:buSzTx/>
                <a:buFontTx/>
                <a:buNone/>
                <a:tabLst/>
                <a:defRPr/>
              </a:pPr>
              <a:endParaRPr kumimoji="0" lang="en-US" sz="2676" b="0" i="0" u="none" strike="noStrike" kern="0" cap="none" spc="0" normalizeH="0" baseline="0" noProof="0">
                <a:ln>
                  <a:noFill/>
                </a:ln>
                <a:solidFill>
                  <a:srgbClr val="505050"/>
                </a:solidFill>
                <a:effectLst/>
                <a:uLnTx/>
                <a:uFillTx/>
              </a:endParaRPr>
            </a:p>
          </p:txBody>
        </p:sp>
        <p:sp>
          <p:nvSpPr>
            <p:cNvPr id="14" name="Chevron 57">
              <a:extLst>
                <a:ext uri="{FF2B5EF4-FFF2-40B4-BE49-F238E27FC236}">
                  <a16:creationId xmlns:a16="http://schemas.microsoft.com/office/drawing/2014/main" id="{0A96A636-1B37-4BDA-956A-6967624B92FE}"/>
                </a:ext>
              </a:extLst>
            </p:cNvPr>
            <p:cNvSpPr/>
            <p:nvPr/>
          </p:nvSpPr>
          <p:spPr>
            <a:xfrm>
              <a:off x="5687964" y="1452962"/>
              <a:ext cx="826979" cy="1339085"/>
            </a:xfrm>
            <a:prstGeom prst="chevron">
              <a:avLst/>
            </a:prstGeom>
            <a:solidFill>
              <a:schemeClr val="tx1"/>
            </a:solidFill>
            <a:ln w="127000">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eaLnBrk="1" fontAlgn="auto" latinLnBrk="0" hangingPunct="1">
                <a:lnSpc>
                  <a:spcPct val="100000"/>
                </a:lnSpc>
                <a:spcBef>
                  <a:spcPts val="0"/>
                </a:spcBef>
                <a:spcAft>
                  <a:spcPts val="0"/>
                </a:spcAft>
                <a:buClrTx/>
                <a:buSzTx/>
                <a:buFontTx/>
                <a:buNone/>
                <a:tabLst/>
                <a:defRPr/>
              </a:pPr>
              <a:endParaRPr kumimoji="0" lang="en-US" sz="2676" b="0" i="0" u="none" strike="noStrike" kern="0" cap="none" spc="0" normalizeH="0" baseline="0" noProof="0">
                <a:ln>
                  <a:noFill/>
                </a:ln>
                <a:solidFill>
                  <a:srgbClr val="505050"/>
                </a:solidFill>
                <a:effectLst/>
                <a:uLnTx/>
                <a:uFillTx/>
              </a:endParaRPr>
            </a:p>
          </p:txBody>
        </p:sp>
      </p:grpSp>
      <p:sp>
        <p:nvSpPr>
          <p:cNvPr id="9" name="TextBox 8">
            <a:extLst>
              <a:ext uri="{FF2B5EF4-FFF2-40B4-BE49-F238E27FC236}">
                <a16:creationId xmlns:a16="http://schemas.microsoft.com/office/drawing/2014/main" id="{91854822-F188-4E19-92D1-DDA07727C12F}"/>
              </a:ext>
            </a:extLst>
          </p:cNvPr>
          <p:cNvSpPr txBox="1"/>
          <p:nvPr/>
        </p:nvSpPr>
        <p:spPr>
          <a:xfrm>
            <a:off x="6648628" y="5600197"/>
            <a:ext cx="5787847" cy="1301895"/>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1400" dirty="0">
                <a:gradFill>
                  <a:gsLst>
                    <a:gs pos="2917">
                      <a:schemeClr val="tx1"/>
                    </a:gs>
                    <a:gs pos="30000">
                      <a:schemeClr val="tx1"/>
                    </a:gs>
                  </a:gsLst>
                  <a:lin ang="5400000" scaled="0"/>
                </a:gradFill>
                <a:latin typeface="+mj-lt"/>
              </a:rPr>
              <a:t>A shared pool of </a:t>
            </a:r>
            <a:r>
              <a:rPr lang="en-US" sz="1400" dirty="0" err="1">
                <a:gradFill>
                  <a:gsLst>
                    <a:gs pos="2917">
                      <a:schemeClr val="tx1"/>
                    </a:gs>
                    <a:gs pos="30000">
                      <a:schemeClr val="tx1"/>
                    </a:gs>
                  </a:gsLst>
                  <a:lin ang="5400000" scaled="0"/>
                </a:gradFill>
                <a:latin typeface="+mj-lt"/>
              </a:rPr>
              <a:t>eDTUs</a:t>
            </a:r>
            <a:r>
              <a:rPr lang="en-US" sz="1400" dirty="0">
                <a:gradFill>
                  <a:gsLst>
                    <a:gs pos="2917">
                      <a:schemeClr val="tx1"/>
                    </a:gs>
                    <a:gs pos="30000">
                      <a:schemeClr val="tx1"/>
                    </a:gs>
                  </a:gsLst>
                  <a:lin ang="5400000" scaled="0"/>
                </a:gradFill>
                <a:latin typeface="+mj-lt"/>
              </a:rPr>
              <a:t> by multiple DBs enables cost efficiency</a:t>
            </a:r>
            <a:endParaRPr lang="en-US" sz="1600" dirty="0">
              <a:gradFill>
                <a:gsLst>
                  <a:gs pos="2917">
                    <a:schemeClr val="tx1"/>
                  </a:gs>
                  <a:gs pos="30000">
                    <a:schemeClr val="tx1"/>
                  </a:gs>
                </a:gsLst>
                <a:lin ang="5400000" scaled="0"/>
              </a:gradFill>
              <a:latin typeface="+mj-lt"/>
            </a:endParaRPr>
          </a:p>
          <a:p>
            <a:pPr marL="342900" indent="-342900">
              <a:lnSpc>
                <a:spcPct val="90000"/>
              </a:lnSpc>
              <a:spcAft>
                <a:spcPts val="600"/>
              </a:spcAft>
              <a:buFont typeface="Arial" panose="020B0604020202020204" pitchFamily="34" charset="0"/>
              <a:buChar char="•"/>
            </a:pPr>
            <a:r>
              <a:rPr lang="en-US" sz="1400" dirty="0">
                <a:gradFill>
                  <a:gsLst>
                    <a:gs pos="2917">
                      <a:schemeClr val="tx1"/>
                    </a:gs>
                    <a:gs pos="30000">
                      <a:schemeClr val="tx1"/>
                    </a:gs>
                  </a:gsLst>
                  <a:lin ang="5400000" scaled="0"/>
                </a:gradFill>
                <a:latin typeface="+mj-lt"/>
              </a:rPr>
              <a:t>Auto-scale within set parameters</a:t>
            </a:r>
          </a:p>
          <a:p>
            <a:pPr marL="342900" indent="-342900">
              <a:lnSpc>
                <a:spcPct val="90000"/>
              </a:lnSpc>
              <a:spcAft>
                <a:spcPts val="600"/>
              </a:spcAft>
              <a:buFont typeface="Arial" panose="020B0604020202020204" pitchFamily="34" charset="0"/>
              <a:buChar char="•"/>
            </a:pPr>
            <a:r>
              <a:rPr lang="en-US" sz="1400" dirty="0">
                <a:gradFill>
                  <a:gsLst>
                    <a:gs pos="2917">
                      <a:schemeClr val="tx1"/>
                    </a:gs>
                    <a:gs pos="30000">
                      <a:schemeClr val="tx1"/>
                    </a:gs>
                  </a:gsLst>
                  <a:lin ang="5400000" scaled="0"/>
                </a:gradFill>
                <a:latin typeface="+mj-lt"/>
              </a:rPr>
              <a:t>Simplified management of large number of DBs</a:t>
            </a:r>
          </a:p>
          <a:p>
            <a:pPr marL="342900" indent="-342900">
              <a:lnSpc>
                <a:spcPct val="90000"/>
              </a:lnSpc>
              <a:spcAft>
                <a:spcPts val="600"/>
              </a:spcAft>
              <a:buFont typeface="Arial" panose="020B0604020202020204" pitchFamily="34" charset="0"/>
              <a:buChar char="•"/>
            </a:pPr>
            <a:r>
              <a:rPr lang="en-US" sz="1400" dirty="0">
                <a:gradFill>
                  <a:gsLst>
                    <a:gs pos="2917">
                      <a:schemeClr val="tx1"/>
                    </a:gs>
                    <a:gs pos="30000">
                      <a:schemeClr val="tx1"/>
                    </a:gs>
                  </a:gsLst>
                  <a:lin ang="5400000" scaled="0"/>
                </a:gradFill>
                <a:latin typeface="+mj-lt"/>
              </a:rPr>
              <a:t>Adjust </a:t>
            </a:r>
            <a:r>
              <a:rPr lang="en-US" sz="1400" dirty="0" err="1">
                <a:gradFill>
                  <a:gsLst>
                    <a:gs pos="2917">
                      <a:schemeClr val="tx1"/>
                    </a:gs>
                    <a:gs pos="30000">
                      <a:schemeClr val="tx1"/>
                    </a:gs>
                  </a:gsLst>
                  <a:lin ang="5400000" scaled="0"/>
                </a:gradFill>
                <a:latin typeface="+mj-lt"/>
              </a:rPr>
              <a:t>eDTUs</a:t>
            </a:r>
            <a:r>
              <a:rPr lang="en-US" sz="1400" dirty="0">
                <a:gradFill>
                  <a:gsLst>
                    <a:gs pos="2917">
                      <a:schemeClr val="tx1"/>
                    </a:gs>
                    <a:gs pos="30000">
                      <a:schemeClr val="tx1"/>
                    </a:gs>
                  </a:gsLst>
                  <a:lin ang="5400000" scaled="0"/>
                </a:gradFill>
                <a:latin typeface="+mj-lt"/>
              </a:rPr>
              <a:t> for the pool as needed with no down time</a:t>
            </a:r>
          </a:p>
        </p:txBody>
      </p:sp>
      <p:sp>
        <p:nvSpPr>
          <p:cNvPr id="16" name="TextBox 15">
            <a:extLst>
              <a:ext uri="{FF2B5EF4-FFF2-40B4-BE49-F238E27FC236}">
                <a16:creationId xmlns:a16="http://schemas.microsoft.com/office/drawing/2014/main" id="{3B928D1C-4FAB-45C9-BB2A-6D06EA9860D3}"/>
              </a:ext>
            </a:extLst>
          </p:cNvPr>
          <p:cNvSpPr txBox="1"/>
          <p:nvPr/>
        </p:nvSpPr>
        <p:spPr>
          <a:xfrm>
            <a:off x="341832" y="5600081"/>
            <a:ext cx="5204389" cy="1301895"/>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1400" dirty="0">
                <a:gradFill>
                  <a:gsLst>
                    <a:gs pos="2917">
                      <a:schemeClr val="tx1"/>
                    </a:gs>
                    <a:gs pos="30000">
                      <a:schemeClr val="tx1"/>
                    </a:gs>
                  </a:gsLst>
                  <a:lin ang="5400000" scaled="0"/>
                </a:gradFill>
                <a:latin typeface="+mj-lt"/>
              </a:rPr>
              <a:t>Fully managed redundancy, backups, and upgrades</a:t>
            </a:r>
          </a:p>
          <a:p>
            <a:pPr marL="342900" indent="-342900">
              <a:lnSpc>
                <a:spcPct val="90000"/>
              </a:lnSpc>
              <a:spcAft>
                <a:spcPts val="600"/>
              </a:spcAft>
              <a:buFont typeface="Arial" panose="020B0604020202020204" pitchFamily="34" charset="0"/>
              <a:buChar char="•"/>
            </a:pPr>
            <a:r>
              <a:rPr lang="en-US" sz="1400" dirty="0">
                <a:gradFill>
                  <a:gsLst>
                    <a:gs pos="2917">
                      <a:schemeClr val="tx1"/>
                    </a:gs>
                    <a:gs pos="30000">
                      <a:schemeClr val="tx1"/>
                    </a:gs>
                  </a:gsLst>
                  <a:lin ang="5400000" scaled="0"/>
                </a:gradFill>
                <a:latin typeface="+mj-lt"/>
              </a:rPr>
              <a:t>Wide range of sizes and performance tiers</a:t>
            </a:r>
          </a:p>
          <a:p>
            <a:pPr marL="342900" indent="-342900">
              <a:lnSpc>
                <a:spcPct val="90000"/>
              </a:lnSpc>
              <a:spcAft>
                <a:spcPts val="600"/>
              </a:spcAft>
              <a:buFont typeface="Arial" panose="020B0604020202020204" pitchFamily="34" charset="0"/>
              <a:buChar char="•"/>
            </a:pPr>
            <a:r>
              <a:rPr lang="en-US" sz="1400" dirty="0">
                <a:gradFill>
                  <a:gsLst>
                    <a:gs pos="2917">
                      <a:schemeClr val="tx1"/>
                    </a:gs>
                    <a:gs pos="30000">
                      <a:schemeClr val="tx1"/>
                    </a:gs>
                  </a:gsLst>
                  <a:lin ang="5400000" scaled="0"/>
                </a:gradFill>
                <a:latin typeface="+mj-lt"/>
              </a:rPr>
              <a:t>Majority of feature parity with SQL Server</a:t>
            </a:r>
          </a:p>
          <a:p>
            <a:pPr marL="342900" indent="-342900">
              <a:lnSpc>
                <a:spcPct val="90000"/>
              </a:lnSpc>
              <a:spcAft>
                <a:spcPts val="600"/>
              </a:spcAft>
              <a:buFont typeface="Arial" panose="020B0604020202020204" pitchFamily="34" charset="0"/>
              <a:buChar char="•"/>
            </a:pPr>
            <a:endParaRPr lang="en-US" sz="1400" dirty="0">
              <a:gradFill>
                <a:gsLst>
                  <a:gs pos="2917">
                    <a:schemeClr val="tx1"/>
                  </a:gs>
                  <a:gs pos="30000">
                    <a:schemeClr val="tx1"/>
                  </a:gs>
                </a:gsLst>
                <a:lin ang="5400000" scaled="0"/>
              </a:gradFill>
              <a:latin typeface="+mj-lt"/>
            </a:endParaRPr>
          </a:p>
        </p:txBody>
      </p:sp>
    </p:spTree>
    <p:extLst>
      <p:ext uri="{BB962C8B-B14F-4D97-AF65-F5344CB8AC3E}">
        <p14:creationId xmlns:p14="http://schemas.microsoft.com/office/powerpoint/2010/main" val="27341121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up)">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07A14BA-BF2B-4DB4-8A4E-EFEC29CFB75E}"/>
              </a:ext>
            </a:extLst>
          </p:cNvPr>
          <p:cNvSpPr txBox="1">
            <a:spLocks/>
          </p:cNvSpPr>
          <p:nvPr/>
        </p:nvSpPr>
        <p:spPr>
          <a:xfrm>
            <a:off x="883" y="498"/>
            <a:ext cx="12435592" cy="1289219"/>
          </a:xfrm>
          <a:prstGeom prst="rect">
            <a:avLst/>
          </a:prstGeom>
          <a:solidFill>
            <a:schemeClr val="accent1"/>
          </a:solidFill>
          <a:effectLst/>
        </p:spPr>
        <p:txBody>
          <a:bodyPr vert="horz" wrap="square" lIns="146304" tIns="91440" rIns="146304" bIns="91440"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lang="en-US" spc="0" dirty="0">
                <a:ln/>
                <a:solidFill>
                  <a:srgbClr val="FFFFFF"/>
                </a:solidFill>
                <a:latin typeface="Segoe UI Light"/>
              </a:rPr>
              <a:t>Performance Level and Storage Size Limits</a:t>
            </a:r>
            <a:endParaRPr kumimoji="0" lang="en-US" sz="4800" i="0" u="none" strike="noStrike" kern="1200" cap="none" spc="0" normalizeH="0" baseline="0" noProof="0" dirty="0">
              <a:ln/>
              <a:solidFill>
                <a:srgbClr val="FFFFFF"/>
              </a:solidFill>
              <a:uLnTx/>
              <a:uFillTx/>
              <a:latin typeface="Segoe UI Light"/>
              <a:ea typeface="+mn-ea"/>
              <a:cs typeface="Segoe UI" pitchFamily="34" charset="0"/>
            </a:endParaRPr>
          </a:p>
        </p:txBody>
      </p:sp>
      <p:graphicFrame>
        <p:nvGraphicFramePr>
          <p:cNvPr id="3" name="Table 2">
            <a:extLst>
              <a:ext uri="{FF2B5EF4-FFF2-40B4-BE49-F238E27FC236}">
                <a16:creationId xmlns:a16="http://schemas.microsoft.com/office/drawing/2014/main" id="{B1B49B2D-FC25-40C4-869B-86D91048455E}"/>
              </a:ext>
            </a:extLst>
          </p:cNvPr>
          <p:cNvGraphicFramePr>
            <a:graphicFrameLocks noGrp="1"/>
          </p:cNvGraphicFramePr>
          <p:nvPr>
            <p:extLst>
              <p:ext uri="{D42A27DB-BD31-4B8C-83A1-F6EECF244321}">
                <p14:modId xmlns:p14="http://schemas.microsoft.com/office/powerpoint/2010/main" val="260602016"/>
              </p:ext>
            </p:extLst>
          </p:nvPr>
        </p:nvGraphicFramePr>
        <p:xfrm>
          <a:off x="491774" y="2133780"/>
          <a:ext cx="10575030" cy="1112520"/>
        </p:xfrm>
        <a:graphic>
          <a:graphicData uri="http://schemas.openxmlformats.org/drawingml/2006/table">
            <a:tbl>
              <a:tblPr firstRow="1" bandRow="1">
                <a:tableStyleId>{5C22544A-7EE6-4342-B048-85BDC9FD1C3A}</a:tableStyleId>
              </a:tblPr>
              <a:tblGrid>
                <a:gridCol w="4379329">
                  <a:extLst>
                    <a:ext uri="{9D8B030D-6E8A-4147-A177-3AD203B41FA5}">
                      <a16:colId xmlns:a16="http://schemas.microsoft.com/office/drawing/2014/main" val="1359630012"/>
                    </a:ext>
                  </a:extLst>
                </a:gridCol>
                <a:gridCol w="1555334">
                  <a:extLst>
                    <a:ext uri="{9D8B030D-6E8A-4147-A177-3AD203B41FA5}">
                      <a16:colId xmlns:a16="http://schemas.microsoft.com/office/drawing/2014/main" val="2622942899"/>
                    </a:ext>
                  </a:extLst>
                </a:gridCol>
                <a:gridCol w="1598064">
                  <a:extLst>
                    <a:ext uri="{9D8B030D-6E8A-4147-A177-3AD203B41FA5}">
                      <a16:colId xmlns:a16="http://schemas.microsoft.com/office/drawing/2014/main" val="274830029"/>
                    </a:ext>
                  </a:extLst>
                </a:gridCol>
                <a:gridCol w="1444239">
                  <a:extLst>
                    <a:ext uri="{9D8B030D-6E8A-4147-A177-3AD203B41FA5}">
                      <a16:colId xmlns:a16="http://schemas.microsoft.com/office/drawing/2014/main" val="1201517963"/>
                    </a:ext>
                  </a:extLst>
                </a:gridCol>
                <a:gridCol w="1598064">
                  <a:extLst>
                    <a:ext uri="{9D8B030D-6E8A-4147-A177-3AD203B41FA5}">
                      <a16:colId xmlns:a16="http://schemas.microsoft.com/office/drawing/2014/main" val="2290790187"/>
                    </a:ext>
                  </a:extLst>
                </a:gridCol>
              </a:tblGrid>
              <a:tr h="370840">
                <a:tc>
                  <a:txBody>
                    <a:bodyPr/>
                    <a:lstStyle/>
                    <a:p>
                      <a:pPr algn="l" fontAlgn="b"/>
                      <a:endParaRPr lang="en-US" sz="1600" b="0" dirty="0">
                        <a:effectLst/>
                        <a:latin typeface="segoe-ui_semibold"/>
                      </a:endParaRPr>
                    </a:p>
                  </a:txBody>
                  <a:tcPr marL="45720" marR="45720" anchor="b"/>
                </a:tc>
                <a:tc>
                  <a:txBody>
                    <a:bodyPr/>
                    <a:lstStyle/>
                    <a:p>
                      <a:pPr algn="r" fontAlgn="b"/>
                      <a:r>
                        <a:rPr lang="en-US" sz="1600" b="1">
                          <a:effectLst/>
                          <a:latin typeface="segoe-ui_bold"/>
                        </a:rPr>
                        <a:t>Basic</a:t>
                      </a:r>
                      <a:endParaRPr lang="en-US" sz="1600" b="0">
                        <a:effectLst/>
                        <a:latin typeface="segoe-ui_semibold"/>
                      </a:endParaRPr>
                    </a:p>
                  </a:txBody>
                  <a:tcPr marL="45720" marR="45720" anchor="b"/>
                </a:tc>
                <a:tc>
                  <a:txBody>
                    <a:bodyPr/>
                    <a:lstStyle/>
                    <a:p>
                      <a:pPr algn="r" fontAlgn="b"/>
                      <a:r>
                        <a:rPr lang="en-US" sz="1600" b="1" dirty="0">
                          <a:effectLst/>
                          <a:latin typeface="segoe-ui_bold"/>
                        </a:rPr>
                        <a:t>Standard</a:t>
                      </a:r>
                      <a:endParaRPr lang="en-US" sz="1600" b="0" dirty="0">
                        <a:effectLst/>
                        <a:latin typeface="segoe-ui_semibold"/>
                      </a:endParaRPr>
                    </a:p>
                  </a:txBody>
                  <a:tcPr marL="45720" marR="45720" anchor="b"/>
                </a:tc>
                <a:tc>
                  <a:txBody>
                    <a:bodyPr/>
                    <a:lstStyle/>
                    <a:p>
                      <a:pPr algn="r" fontAlgn="b"/>
                      <a:r>
                        <a:rPr lang="en-US" sz="1600" b="1">
                          <a:effectLst/>
                          <a:latin typeface="segoe-ui_bold"/>
                        </a:rPr>
                        <a:t>Premium</a:t>
                      </a:r>
                      <a:endParaRPr lang="en-US" sz="1600" b="0">
                        <a:effectLst/>
                        <a:latin typeface="segoe-ui_semibold"/>
                      </a:endParaRPr>
                    </a:p>
                  </a:txBody>
                  <a:tcPr marL="45720" marR="45720" anchor="b"/>
                </a:tc>
                <a:tc>
                  <a:txBody>
                    <a:bodyPr/>
                    <a:lstStyle/>
                    <a:p>
                      <a:pPr algn="r" fontAlgn="b"/>
                      <a:r>
                        <a:rPr lang="en-US" sz="1600" b="1">
                          <a:effectLst/>
                          <a:latin typeface="segoe-ui_bold"/>
                        </a:rPr>
                        <a:t>Premium RS</a:t>
                      </a:r>
                      <a:endParaRPr lang="en-US" sz="1600" b="0">
                        <a:effectLst/>
                        <a:latin typeface="segoe-ui_semibold"/>
                      </a:endParaRPr>
                    </a:p>
                  </a:txBody>
                  <a:tcPr marL="45720" marR="45720" anchor="b"/>
                </a:tc>
                <a:extLst>
                  <a:ext uri="{0D108BD9-81ED-4DB2-BD59-A6C34878D82A}">
                    <a16:rowId xmlns:a16="http://schemas.microsoft.com/office/drawing/2014/main" val="3496384079"/>
                  </a:ext>
                </a:extLst>
              </a:tr>
              <a:tr h="370840">
                <a:tc>
                  <a:txBody>
                    <a:bodyPr/>
                    <a:lstStyle/>
                    <a:p>
                      <a:pPr algn="l" fontAlgn="t"/>
                      <a:r>
                        <a:rPr lang="en-US" sz="1600">
                          <a:effectLst/>
                        </a:rPr>
                        <a:t>Maximum storage size*</a:t>
                      </a:r>
                    </a:p>
                  </a:txBody>
                  <a:tcPr marL="45720" marR="45720"/>
                </a:tc>
                <a:tc>
                  <a:txBody>
                    <a:bodyPr/>
                    <a:lstStyle/>
                    <a:p>
                      <a:pPr algn="r" fontAlgn="t"/>
                      <a:r>
                        <a:rPr lang="en-US" sz="1600">
                          <a:effectLst/>
                        </a:rPr>
                        <a:t>2 GB</a:t>
                      </a:r>
                    </a:p>
                  </a:txBody>
                  <a:tcPr marL="45720" marR="45720"/>
                </a:tc>
                <a:tc>
                  <a:txBody>
                    <a:bodyPr/>
                    <a:lstStyle/>
                    <a:p>
                      <a:pPr algn="r" fontAlgn="t"/>
                      <a:r>
                        <a:rPr lang="en-US" sz="1600">
                          <a:effectLst/>
                        </a:rPr>
                        <a:t>1 TB</a:t>
                      </a:r>
                    </a:p>
                  </a:txBody>
                  <a:tcPr marL="45720" marR="45720"/>
                </a:tc>
                <a:tc>
                  <a:txBody>
                    <a:bodyPr/>
                    <a:lstStyle/>
                    <a:p>
                      <a:pPr algn="r" fontAlgn="t"/>
                      <a:r>
                        <a:rPr lang="en-US" sz="1600">
                          <a:effectLst/>
                        </a:rPr>
                        <a:t>4 TB</a:t>
                      </a:r>
                    </a:p>
                  </a:txBody>
                  <a:tcPr marL="45720" marR="45720"/>
                </a:tc>
                <a:tc>
                  <a:txBody>
                    <a:bodyPr/>
                    <a:lstStyle/>
                    <a:p>
                      <a:pPr algn="r" fontAlgn="t"/>
                      <a:r>
                        <a:rPr lang="en-US" sz="1600">
                          <a:effectLst/>
                        </a:rPr>
                        <a:t>1 TB</a:t>
                      </a:r>
                    </a:p>
                  </a:txBody>
                  <a:tcPr marL="45720" marR="45720"/>
                </a:tc>
                <a:extLst>
                  <a:ext uri="{0D108BD9-81ED-4DB2-BD59-A6C34878D82A}">
                    <a16:rowId xmlns:a16="http://schemas.microsoft.com/office/drawing/2014/main" val="3390875435"/>
                  </a:ext>
                </a:extLst>
              </a:tr>
              <a:tr h="370840">
                <a:tc>
                  <a:txBody>
                    <a:bodyPr/>
                    <a:lstStyle/>
                    <a:p>
                      <a:pPr algn="l" fontAlgn="t"/>
                      <a:r>
                        <a:rPr lang="en-US" sz="1600">
                          <a:effectLst/>
                        </a:rPr>
                        <a:t>Maximum DTUs</a:t>
                      </a:r>
                    </a:p>
                  </a:txBody>
                  <a:tcPr marL="45720" marR="45720"/>
                </a:tc>
                <a:tc>
                  <a:txBody>
                    <a:bodyPr/>
                    <a:lstStyle/>
                    <a:p>
                      <a:pPr algn="r" fontAlgn="t"/>
                      <a:r>
                        <a:rPr lang="en-US" sz="1600">
                          <a:effectLst/>
                        </a:rPr>
                        <a:t>5</a:t>
                      </a:r>
                    </a:p>
                  </a:txBody>
                  <a:tcPr marL="45720" marR="45720"/>
                </a:tc>
                <a:tc>
                  <a:txBody>
                    <a:bodyPr/>
                    <a:lstStyle/>
                    <a:p>
                      <a:pPr algn="r" fontAlgn="t"/>
                      <a:r>
                        <a:rPr lang="en-US" sz="1600" dirty="0">
                          <a:effectLst/>
                        </a:rPr>
                        <a:t>3000</a:t>
                      </a:r>
                    </a:p>
                  </a:txBody>
                  <a:tcPr marL="45720" marR="45720"/>
                </a:tc>
                <a:tc>
                  <a:txBody>
                    <a:bodyPr/>
                    <a:lstStyle/>
                    <a:p>
                      <a:pPr algn="r" fontAlgn="t"/>
                      <a:r>
                        <a:rPr lang="en-US" sz="1600">
                          <a:effectLst/>
                        </a:rPr>
                        <a:t>4000</a:t>
                      </a:r>
                    </a:p>
                  </a:txBody>
                  <a:tcPr marL="45720" marR="45720"/>
                </a:tc>
                <a:tc>
                  <a:txBody>
                    <a:bodyPr/>
                    <a:lstStyle/>
                    <a:p>
                      <a:pPr algn="r" fontAlgn="t"/>
                      <a:r>
                        <a:rPr lang="en-US" sz="1600" dirty="0">
                          <a:effectLst/>
                        </a:rPr>
                        <a:t>100</a:t>
                      </a:r>
                    </a:p>
                  </a:txBody>
                  <a:tcPr marL="45720" marR="45720"/>
                </a:tc>
                <a:extLst>
                  <a:ext uri="{0D108BD9-81ED-4DB2-BD59-A6C34878D82A}">
                    <a16:rowId xmlns:a16="http://schemas.microsoft.com/office/drawing/2014/main" val="2720349844"/>
                  </a:ext>
                </a:extLst>
              </a:tr>
            </a:tbl>
          </a:graphicData>
        </a:graphic>
      </p:graphicFrame>
      <p:graphicFrame>
        <p:nvGraphicFramePr>
          <p:cNvPr id="5" name="Table 4">
            <a:extLst>
              <a:ext uri="{FF2B5EF4-FFF2-40B4-BE49-F238E27FC236}">
                <a16:creationId xmlns:a16="http://schemas.microsoft.com/office/drawing/2014/main" id="{7A85CF89-250C-4386-8D96-786F062FCFA0}"/>
              </a:ext>
            </a:extLst>
          </p:cNvPr>
          <p:cNvGraphicFramePr>
            <a:graphicFrameLocks noGrp="1"/>
          </p:cNvGraphicFramePr>
          <p:nvPr>
            <p:extLst>
              <p:ext uri="{D42A27DB-BD31-4B8C-83A1-F6EECF244321}">
                <p14:modId xmlns:p14="http://schemas.microsoft.com/office/powerpoint/2010/main" val="3633606452"/>
              </p:ext>
            </p:extLst>
          </p:nvPr>
        </p:nvGraphicFramePr>
        <p:xfrm>
          <a:off x="491774" y="4540530"/>
          <a:ext cx="10575030" cy="2225040"/>
        </p:xfrm>
        <a:graphic>
          <a:graphicData uri="http://schemas.openxmlformats.org/drawingml/2006/table">
            <a:tbl>
              <a:tblPr firstRow="1" bandRow="1">
                <a:tableStyleId>{5C22544A-7EE6-4342-B048-85BDC9FD1C3A}</a:tableStyleId>
              </a:tblPr>
              <a:tblGrid>
                <a:gridCol w="4394761">
                  <a:extLst>
                    <a:ext uri="{9D8B030D-6E8A-4147-A177-3AD203B41FA5}">
                      <a16:colId xmlns:a16="http://schemas.microsoft.com/office/drawing/2014/main" val="692035210"/>
                    </a:ext>
                  </a:extLst>
                </a:gridCol>
                <a:gridCol w="1548940">
                  <a:extLst>
                    <a:ext uri="{9D8B030D-6E8A-4147-A177-3AD203B41FA5}">
                      <a16:colId xmlns:a16="http://schemas.microsoft.com/office/drawing/2014/main" val="16483108"/>
                    </a:ext>
                  </a:extLst>
                </a:gridCol>
                <a:gridCol w="1579918">
                  <a:extLst>
                    <a:ext uri="{9D8B030D-6E8A-4147-A177-3AD203B41FA5}">
                      <a16:colId xmlns:a16="http://schemas.microsoft.com/office/drawing/2014/main" val="827752649"/>
                    </a:ext>
                  </a:extLst>
                </a:gridCol>
                <a:gridCol w="1425025">
                  <a:extLst>
                    <a:ext uri="{9D8B030D-6E8A-4147-A177-3AD203B41FA5}">
                      <a16:colId xmlns:a16="http://schemas.microsoft.com/office/drawing/2014/main" val="2524203303"/>
                    </a:ext>
                  </a:extLst>
                </a:gridCol>
                <a:gridCol w="1626386">
                  <a:extLst>
                    <a:ext uri="{9D8B030D-6E8A-4147-A177-3AD203B41FA5}">
                      <a16:colId xmlns:a16="http://schemas.microsoft.com/office/drawing/2014/main" val="3586950096"/>
                    </a:ext>
                  </a:extLst>
                </a:gridCol>
              </a:tblGrid>
              <a:tr h="370840">
                <a:tc>
                  <a:txBody>
                    <a:bodyPr/>
                    <a:lstStyle/>
                    <a:p>
                      <a:pPr algn="l" fontAlgn="b"/>
                      <a:endParaRPr lang="en-US" sz="1600" b="0" dirty="0">
                        <a:effectLst/>
                        <a:latin typeface="segoe-ui_semibold"/>
                      </a:endParaRPr>
                    </a:p>
                  </a:txBody>
                  <a:tcPr marL="45720" marR="45720" anchor="b"/>
                </a:tc>
                <a:tc>
                  <a:txBody>
                    <a:bodyPr/>
                    <a:lstStyle/>
                    <a:p>
                      <a:pPr algn="r" fontAlgn="b"/>
                      <a:r>
                        <a:rPr lang="en-US" sz="1600" b="1" dirty="0">
                          <a:effectLst/>
                          <a:latin typeface="segoe-ui_bold"/>
                        </a:rPr>
                        <a:t>Basic</a:t>
                      </a:r>
                      <a:endParaRPr lang="en-US" sz="1600" b="0" dirty="0">
                        <a:effectLst/>
                        <a:latin typeface="segoe-ui_semibold"/>
                      </a:endParaRPr>
                    </a:p>
                  </a:txBody>
                  <a:tcPr marL="45720" marR="45720" anchor="b"/>
                </a:tc>
                <a:tc>
                  <a:txBody>
                    <a:bodyPr/>
                    <a:lstStyle/>
                    <a:p>
                      <a:pPr algn="r" fontAlgn="b"/>
                      <a:r>
                        <a:rPr lang="en-US" sz="1600" b="1">
                          <a:effectLst/>
                          <a:latin typeface="segoe-ui_bold"/>
                        </a:rPr>
                        <a:t>Standard</a:t>
                      </a:r>
                      <a:endParaRPr lang="en-US" sz="1600" b="0">
                        <a:effectLst/>
                        <a:latin typeface="segoe-ui_semibold"/>
                      </a:endParaRPr>
                    </a:p>
                  </a:txBody>
                  <a:tcPr marL="45720" marR="45720" anchor="b"/>
                </a:tc>
                <a:tc>
                  <a:txBody>
                    <a:bodyPr/>
                    <a:lstStyle/>
                    <a:p>
                      <a:pPr algn="r" fontAlgn="b"/>
                      <a:r>
                        <a:rPr lang="en-US" sz="1600" b="1">
                          <a:effectLst/>
                          <a:latin typeface="segoe-ui_bold"/>
                        </a:rPr>
                        <a:t>Premium</a:t>
                      </a:r>
                      <a:endParaRPr lang="en-US" sz="1600" b="0">
                        <a:effectLst/>
                        <a:latin typeface="segoe-ui_semibold"/>
                      </a:endParaRPr>
                    </a:p>
                  </a:txBody>
                  <a:tcPr marL="45720" marR="45720" anchor="b"/>
                </a:tc>
                <a:tc>
                  <a:txBody>
                    <a:bodyPr/>
                    <a:lstStyle/>
                    <a:p>
                      <a:pPr algn="r" fontAlgn="b"/>
                      <a:r>
                        <a:rPr lang="en-US" sz="1600" b="1">
                          <a:effectLst/>
                          <a:latin typeface="segoe-ui_bold"/>
                        </a:rPr>
                        <a:t>Premium RS</a:t>
                      </a:r>
                      <a:endParaRPr lang="en-US" sz="1600" b="0">
                        <a:effectLst/>
                        <a:latin typeface="segoe-ui_semibold"/>
                      </a:endParaRPr>
                    </a:p>
                  </a:txBody>
                  <a:tcPr marL="45720" marR="45720" anchor="b"/>
                </a:tc>
                <a:extLst>
                  <a:ext uri="{0D108BD9-81ED-4DB2-BD59-A6C34878D82A}">
                    <a16:rowId xmlns:a16="http://schemas.microsoft.com/office/drawing/2014/main" val="1376145871"/>
                  </a:ext>
                </a:extLst>
              </a:tr>
              <a:tr h="370840">
                <a:tc>
                  <a:txBody>
                    <a:bodyPr/>
                    <a:lstStyle/>
                    <a:p>
                      <a:pPr algn="l" fontAlgn="t"/>
                      <a:r>
                        <a:rPr lang="en-US" sz="1600">
                          <a:effectLst/>
                        </a:rPr>
                        <a:t>Maximum storage size per database*</a:t>
                      </a:r>
                    </a:p>
                  </a:txBody>
                  <a:tcPr marL="45720" marR="45720"/>
                </a:tc>
                <a:tc>
                  <a:txBody>
                    <a:bodyPr/>
                    <a:lstStyle/>
                    <a:p>
                      <a:pPr algn="r" fontAlgn="t"/>
                      <a:r>
                        <a:rPr lang="en-US" sz="1600">
                          <a:effectLst/>
                        </a:rPr>
                        <a:t>2 GB</a:t>
                      </a:r>
                    </a:p>
                  </a:txBody>
                  <a:tcPr marL="45720" marR="45720"/>
                </a:tc>
                <a:tc>
                  <a:txBody>
                    <a:bodyPr/>
                    <a:lstStyle/>
                    <a:p>
                      <a:pPr algn="r" fontAlgn="t"/>
                      <a:r>
                        <a:rPr lang="en-US" sz="1600">
                          <a:effectLst/>
                        </a:rPr>
                        <a:t>1 TB</a:t>
                      </a:r>
                    </a:p>
                  </a:txBody>
                  <a:tcPr marL="45720" marR="45720"/>
                </a:tc>
                <a:tc>
                  <a:txBody>
                    <a:bodyPr/>
                    <a:lstStyle/>
                    <a:p>
                      <a:pPr algn="r" fontAlgn="t"/>
                      <a:r>
                        <a:rPr lang="en-US" sz="1600">
                          <a:effectLst/>
                        </a:rPr>
                        <a:t>1 TB</a:t>
                      </a:r>
                    </a:p>
                  </a:txBody>
                  <a:tcPr marL="45720" marR="45720"/>
                </a:tc>
                <a:tc>
                  <a:txBody>
                    <a:bodyPr/>
                    <a:lstStyle/>
                    <a:p>
                      <a:pPr algn="r" fontAlgn="t"/>
                      <a:r>
                        <a:rPr lang="en-US" sz="1600">
                          <a:effectLst/>
                        </a:rPr>
                        <a:t>1 TB</a:t>
                      </a:r>
                    </a:p>
                  </a:txBody>
                  <a:tcPr marL="45720" marR="45720"/>
                </a:tc>
                <a:extLst>
                  <a:ext uri="{0D108BD9-81ED-4DB2-BD59-A6C34878D82A}">
                    <a16:rowId xmlns:a16="http://schemas.microsoft.com/office/drawing/2014/main" val="239800388"/>
                  </a:ext>
                </a:extLst>
              </a:tr>
              <a:tr h="370840">
                <a:tc>
                  <a:txBody>
                    <a:bodyPr/>
                    <a:lstStyle/>
                    <a:p>
                      <a:pPr algn="l" fontAlgn="t"/>
                      <a:r>
                        <a:rPr lang="en-US" sz="1600">
                          <a:effectLst/>
                        </a:rPr>
                        <a:t>Maximum storage size per pool*</a:t>
                      </a:r>
                    </a:p>
                  </a:txBody>
                  <a:tcPr marL="45720" marR="45720"/>
                </a:tc>
                <a:tc>
                  <a:txBody>
                    <a:bodyPr/>
                    <a:lstStyle/>
                    <a:p>
                      <a:pPr algn="r" fontAlgn="t"/>
                      <a:r>
                        <a:rPr lang="en-US" sz="1600">
                          <a:effectLst/>
                        </a:rPr>
                        <a:t>156 GB</a:t>
                      </a:r>
                    </a:p>
                  </a:txBody>
                  <a:tcPr marL="45720" marR="45720"/>
                </a:tc>
                <a:tc>
                  <a:txBody>
                    <a:bodyPr/>
                    <a:lstStyle/>
                    <a:p>
                      <a:pPr algn="r" fontAlgn="t"/>
                      <a:r>
                        <a:rPr lang="en-US" sz="1600">
                          <a:effectLst/>
                        </a:rPr>
                        <a:t>4 TB</a:t>
                      </a:r>
                    </a:p>
                  </a:txBody>
                  <a:tcPr marL="45720" marR="45720"/>
                </a:tc>
                <a:tc>
                  <a:txBody>
                    <a:bodyPr/>
                    <a:lstStyle/>
                    <a:p>
                      <a:pPr algn="r" fontAlgn="t"/>
                      <a:r>
                        <a:rPr lang="en-US" sz="1600">
                          <a:effectLst/>
                        </a:rPr>
                        <a:t>4 TB</a:t>
                      </a:r>
                    </a:p>
                  </a:txBody>
                  <a:tcPr marL="45720" marR="45720"/>
                </a:tc>
                <a:tc>
                  <a:txBody>
                    <a:bodyPr/>
                    <a:lstStyle/>
                    <a:p>
                      <a:pPr algn="r" fontAlgn="t"/>
                      <a:r>
                        <a:rPr lang="en-US" sz="1600" dirty="0">
                          <a:effectLst/>
                        </a:rPr>
                        <a:t>1 TB</a:t>
                      </a:r>
                    </a:p>
                  </a:txBody>
                  <a:tcPr marL="45720" marR="45720"/>
                </a:tc>
                <a:extLst>
                  <a:ext uri="{0D108BD9-81ED-4DB2-BD59-A6C34878D82A}">
                    <a16:rowId xmlns:a16="http://schemas.microsoft.com/office/drawing/2014/main" val="2087136268"/>
                  </a:ext>
                </a:extLst>
              </a:tr>
              <a:tr h="370840">
                <a:tc>
                  <a:txBody>
                    <a:bodyPr/>
                    <a:lstStyle/>
                    <a:p>
                      <a:pPr algn="l" fontAlgn="t"/>
                      <a:r>
                        <a:rPr lang="en-US" sz="1600">
                          <a:effectLst/>
                        </a:rPr>
                        <a:t>Maximum eDTUs per database</a:t>
                      </a:r>
                    </a:p>
                  </a:txBody>
                  <a:tcPr marL="45720" marR="45720"/>
                </a:tc>
                <a:tc>
                  <a:txBody>
                    <a:bodyPr/>
                    <a:lstStyle/>
                    <a:p>
                      <a:pPr algn="r" fontAlgn="t"/>
                      <a:r>
                        <a:rPr lang="en-US" sz="1600">
                          <a:effectLst/>
                        </a:rPr>
                        <a:t>5</a:t>
                      </a:r>
                    </a:p>
                  </a:txBody>
                  <a:tcPr marL="45720" marR="45720"/>
                </a:tc>
                <a:tc>
                  <a:txBody>
                    <a:bodyPr/>
                    <a:lstStyle/>
                    <a:p>
                      <a:pPr algn="r" fontAlgn="t"/>
                      <a:r>
                        <a:rPr lang="en-US" sz="1600">
                          <a:effectLst/>
                        </a:rPr>
                        <a:t>3000</a:t>
                      </a:r>
                    </a:p>
                  </a:txBody>
                  <a:tcPr marL="45720" marR="45720"/>
                </a:tc>
                <a:tc>
                  <a:txBody>
                    <a:bodyPr/>
                    <a:lstStyle/>
                    <a:p>
                      <a:pPr algn="r" fontAlgn="t"/>
                      <a:r>
                        <a:rPr lang="en-US" sz="1600">
                          <a:effectLst/>
                        </a:rPr>
                        <a:t>4000</a:t>
                      </a:r>
                    </a:p>
                  </a:txBody>
                  <a:tcPr marL="45720" marR="45720"/>
                </a:tc>
                <a:tc>
                  <a:txBody>
                    <a:bodyPr/>
                    <a:lstStyle/>
                    <a:p>
                      <a:pPr algn="r" fontAlgn="t"/>
                      <a:r>
                        <a:rPr lang="en-US" sz="1600">
                          <a:effectLst/>
                        </a:rPr>
                        <a:t>1000</a:t>
                      </a:r>
                    </a:p>
                  </a:txBody>
                  <a:tcPr marL="45720" marR="45720"/>
                </a:tc>
                <a:extLst>
                  <a:ext uri="{0D108BD9-81ED-4DB2-BD59-A6C34878D82A}">
                    <a16:rowId xmlns:a16="http://schemas.microsoft.com/office/drawing/2014/main" val="132722847"/>
                  </a:ext>
                </a:extLst>
              </a:tr>
              <a:tr h="370840">
                <a:tc>
                  <a:txBody>
                    <a:bodyPr/>
                    <a:lstStyle/>
                    <a:p>
                      <a:pPr algn="l" fontAlgn="t"/>
                      <a:r>
                        <a:rPr lang="en-US" sz="1600">
                          <a:effectLst/>
                        </a:rPr>
                        <a:t>Maximum eDTUs per pool</a:t>
                      </a:r>
                    </a:p>
                  </a:txBody>
                  <a:tcPr marL="45720" marR="45720"/>
                </a:tc>
                <a:tc>
                  <a:txBody>
                    <a:bodyPr/>
                    <a:lstStyle/>
                    <a:p>
                      <a:pPr algn="r" fontAlgn="t"/>
                      <a:r>
                        <a:rPr lang="en-US" sz="1600">
                          <a:effectLst/>
                        </a:rPr>
                        <a:t>1600</a:t>
                      </a:r>
                    </a:p>
                  </a:txBody>
                  <a:tcPr marL="45720" marR="45720"/>
                </a:tc>
                <a:tc>
                  <a:txBody>
                    <a:bodyPr/>
                    <a:lstStyle/>
                    <a:p>
                      <a:pPr algn="r" fontAlgn="t"/>
                      <a:r>
                        <a:rPr lang="en-US" sz="1600">
                          <a:effectLst/>
                        </a:rPr>
                        <a:t>3000</a:t>
                      </a:r>
                    </a:p>
                  </a:txBody>
                  <a:tcPr marL="45720" marR="45720"/>
                </a:tc>
                <a:tc>
                  <a:txBody>
                    <a:bodyPr/>
                    <a:lstStyle/>
                    <a:p>
                      <a:pPr algn="r" fontAlgn="t"/>
                      <a:r>
                        <a:rPr lang="en-US" sz="1600">
                          <a:effectLst/>
                        </a:rPr>
                        <a:t>4000</a:t>
                      </a:r>
                    </a:p>
                  </a:txBody>
                  <a:tcPr marL="45720" marR="45720"/>
                </a:tc>
                <a:tc>
                  <a:txBody>
                    <a:bodyPr/>
                    <a:lstStyle/>
                    <a:p>
                      <a:pPr algn="r" fontAlgn="t"/>
                      <a:r>
                        <a:rPr lang="en-US" sz="1600">
                          <a:effectLst/>
                        </a:rPr>
                        <a:t>1000</a:t>
                      </a:r>
                    </a:p>
                  </a:txBody>
                  <a:tcPr marL="45720" marR="45720"/>
                </a:tc>
                <a:extLst>
                  <a:ext uri="{0D108BD9-81ED-4DB2-BD59-A6C34878D82A}">
                    <a16:rowId xmlns:a16="http://schemas.microsoft.com/office/drawing/2014/main" val="1248588839"/>
                  </a:ext>
                </a:extLst>
              </a:tr>
              <a:tr h="370840">
                <a:tc>
                  <a:txBody>
                    <a:bodyPr/>
                    <a:lstStyle/>
                    <a:p>
                      <a:pPr algn="l" fontAlgn="t"/>
                      <a:r>
                        <a:rPr lang="en-US" sz="1600">
                          <a:effectLst/>
                        </a:rPr>
                        <a:t>Maximum number of databases per pool</a:t>
                      </a:r>
                    </a:p>
                  </a:txBody>
                  <a:tcPr marL="45720" marR="45720"/>
                </a:tc>
                <a:tc>
                  <a:txBody>
                    <a:bodyPr/>
                    <a:lstStyle/>
                    <a:p>
                      <a:pPr algn="r" fontAlgn="t"/>
                      <a:r>
                        <a:rPr lang="en-US" sz="1600">
                          <a:effectLst/>
                        </a:rPr>
                        <a:t>500</a:t>
                      </a:r>
                    </a:p>
                  </a:txBody>
                  <a:tcPr marL="45720" marR="45720"/>
                </a:tc>
                <a:tc>
                  <a:txBody>
                    <a:bodyPr/>
                    <a:lstStyle/>
                    <a:p>
                      <a:pPr algn="r" fontAlgn="t"/>
                      <a:r>
                        <a:rPr lang="en-US" sz="1600">
                          <a:effectLst/>
                        </a:rPr>
                        <a:t>500</a:t>
                      </a:r>
                    </a:p>
                  </a:txBody>
                  <a:tcPr marL="45720" marR="45720"/>
                </a:tc>
                <a:tc>
                  <a:txBody>
                    <a:bodyPr/>
                    <a:lstStyle/>
                    <a:p>
                      <a:pPr algn="r" fontAlgn="t"/>
                      <a:r>
                        <a:rPr lang="en-US" sz="1600">
                          <a:effectLst/>
                        </a:rPr>
                        <a:t>100</a:t>
                      </a:r>
                    </a:p>
                  </a:txBody>
                  <a:tcPr marL="45720" marR="45720"/>
                </a:tc>
                <a:tc>
                  <a:txBody>
                    <a:bodyPr/>
                    <a:lstStyle/>
                    <a:p>
                      <a:pPr algn="r" fontAlgn="t"/>
                      <a:r>
                        <a:rPr lang="en-US" sz="1600" dirty="0">
                          <a:effectLst/>
                        </a:rPr>
                        <a:t>100</a:t>
                      </a:r>
                    </a:p>
                  </a:txBody>
                  <a:tcPr marL="45720" marR="45720"/>
                </a:tc>
                <a:extLst>
                  <a:ext uri="{0D108BD9-81ED-4DB2-BD59-A6C34878D82A}">
                    <a16:rowId xmlns:a16="http://schemas.microsoft.com/office/drawing/2014/main" val="1140165845"/>
                  </a:ext>
                </a:extLst>
              </a:tr>
            </a:tbl>
          </a:graphicData>
        </a:graphic>
      </p:graphicFrame>
      <p:sp>
        <p:nvSpPr>
          <p:cNvPr id="6" name="TextBox 5">
            <a:extLst>
              <a:ext uri="{FF2B5EF4-FFF2-40B4-BE49-F238E27FC236}">
                <a16:creationId xmlns:a16="http://schemas.microsoft.com/office/drawing/2014/main" id="{3BA8EE97-71FE-42F7-A5D9-45D72E253CFE}"/>
              </a:ext>
            </a:extLst>
          </p:cNvPr>
          <p:cNvSpPr txBox="1"/>
          <p:nvPr/>
        </p:nvSpPr>
        <p:spPr>
          <a:xfrm>
            <a:off x="491774" y="1505916"/>
            <a:ext cx="4546363"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Single Databases</a:t>
            </a:r>
          </a:p>
        </p:txBody>
      </p:sp>
      <p:sp>
        <p:nvSpPr>
          <p:cNvPr id="7" name="TextBox 6">
            <a:extLst>
              <a:ext uri="{FF2B5EF4-FFF2-40B4-BE49-F238E27FC236}">
                <a16:creationId xmlns:a16="http://schemas.microsoft.com/office/drawing/2014/main" id="{BE973DBA-6610-4CCB-BA19-A1146B56FDD7}"/>
              </a:ext>
            </a:extLst>
          </p:cNvPr>
          <p:cNvSpPr txBox="1"/>
          <p:nvPr/>
        </p:nvSpPr>
        <p:spPr>
          <a:xfrm>
            <a:off x="491773" y="3912666"/>
            <a:ext cx="4546363"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Elastic Pools</a:t>
            </a:r>
          </a:p>
        </p:txBody>
      </p:sp>
    </p:spTree>
    <p:extLst>
      <p:ext uri="{BB962C8B-B14F-4D97-AF65-F5344CB8AC3E}">
        <p14:creationId xmlns:p14="http://schemas.microsoft.com/office/powerpoint/2010/main" val="1846705643"/>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07A14BA-BF2B-4DB4-8A4E-EFEC29CFB75E}"/>
              </a:ext>
            </a:extLst>
          </p:cNvPr>
          <p:cNvSpPr txBox="1">
            <a:spLocks/>
          </p:cNvSpPr>
          <p:nvPr/>
        </p:nvSpPr>
        <p:spPr>
          <a:xfrm>
            <a:off x="883" y="498"/>
            <a:ext cx="12435592" cy="1289219"/>
          </a:xfrm>
          <a:prstGeom prst="rect">
            <a:avLst/>
          </a:prstGeom>
          <a:solidFill>
            <a:schemeClr val="accent1"/>
          </a:solidFill>
          <a:effectLst/>
        </p:spPr>
        <p:txBody>
          <a:bodyPr vert="horz" wrap="square" lIns="146304" tIns="91440" rIns="146304" bIns="91440"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lang="en-US" spc="0" dirty="0">
                <a:ln/>
                <a:solidFill>
                  <a:srgbClr val="FFFFFF"/>
                </a:solidFill>
                <a:latin typeface="Segoe UI Light"/>
              </a:rPr>
              <a:t>SQL DB Security</a:t>
            </a:r>
            <a:endParaRPr kumimoji="0" lang="en-US" sz="4800" i="0" u="none" strike="noStrike" kern="1200" cap="none" spc="0" normalizeH="0" baseline="0" noProof="0" dirty="0">
              <a:ln/>
              <a:solidFill>
                <a:srgbClr val="FFFFFF"/>
              </a:solidFill>
              <a:uLnTx/>
              <a:uFillTx/>
              <a:latin typeface="Segoe UI Light"/>
              <a:ea typeface="+mn-ea"/>
              <a:cs typeface="Segoe UI" pitchFamily="34" charset="0"/>
            </a:endParaRPr>
          </a:p>
        </p:txBody>
      </p:sp>
      <p:sp>
        <p:nvSpPr>
          <p:cNvPr id="3" name="TextBox 2">
            <a:extLst>
              <a:ext uri="{FF2B5EF4-FFF2-40B4-BE49-F238E27FC236}">
                <a16:creationId xmlns:a16="http://schemas.microsoft.com/office/drawing/2014/main" id="{4106DD17-A77A-42E0-9275-A6201A4FC4C7}"/>
              </a:ext>
            </a:extLst>
          </p:cNvPr>
          <p:cNvSpPr txBox="1"/>
          <p:nvPr/>
        </p:nvSpPr>
        <p:spPr>
          <a:xfrm>
            <a:off x="883" y="1152984"/>
            <a:ext cx="12435592" cy="6035498"/>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latin typeface="+mj-lt"/>
              </a:rPr>
              <a:t>Connectivity:</a:t>
            </a:r>
          </a:p>
          <a:p>
            <a:pPr marL="809271" lvl="1" indent="-342900">
              <a:lnSpc>
                <a:spcPct val="90000"/>
              </a:lnSpc>
              <a:spcAft>
                <a:spcPts val="600"/>
              </a:spcAft>
              <a:buFont typeface="Arial" panose="020B0604020202020204" pitchFamily="34" charset="0"/>
              <a:buChar char="•"/>
            </a:pPr>
            <a:r>
              <a:rPr lang="en-US" sz="1600" dirty="0">
                <a:gradFill>
                  <a:gsLst>
                    <a:gs pos="2917">
                      <a:schemeClr val="tx1"/>
                    </a:gs>
                    <a:gs pos="30000">
                      <a:schemeClr val="tx1"/>
                    </a:gs>
                  </a:gsLst>
                  <a:lin ang="5400000" scaled="0"/>
                </a:gradFill>
                <a:latin typeface="+mj-lt"/>
              </a:rPr>
              <a:t>All connections are over a public endpoint and </a:t>
            </a:r>
            <a:r>
              <a:rPr lang="en-US" sz="1600" dirty="0">
                <a:gradFill>
                  <a:gsLst>
                    <a:gs pos="2917">
                      <a:schemeClr val="tx1"/>
                    </a:gs>
                    <a:gs pos="30000">
                      <a:schemeClr val="tx1"/>
                    </a:gs>
                  </a:gsLst>
                  <a:lin ang="5400000" scaled="0"/>
                </a:gradFill>
                <a:highlight>
                  <a:srgbClr val="FFFF00"/>
                </a:highlight>
                <a:latin typeface="+mj-lt"/>
              </a:rPr>
              <a:t>require TLS encryption </a:t>
            </a:r>
            <a:r>
              <a:rPr lang="en-US" sz="1600" dirty="0">
                <a:gradFill>
                  <a:gsLst>
                    <a:gs pos="2917">
                      <a:schemeClr val="tx1"/>
                    </a:gs>
                    <a:gs pos="30000">
                      <a:schemeClr val="tx1"/>
                    </a:gs>
                  </a:gsLst>
                  <a:lin ang="5400000" scaled="0"/>
                </a:gradFill>
                <a:latin typeface="+mj-lt"/>
              </a:rPr>
              <a:t>for data in transit</a:t>
            </a:r>
          </a:p>
          <a:p>
            <a:pPr marL="809271" lvl="1" indent="-342900">
              <a:lnSpc>
                <a:spcPct val="90000"/>
              </a:lnSpc>
              <a:spcAft>
                <a:spcPts val="600"/>
              </a:spcAft>
              <a:buFont typeface="Arial" panose="020B0604020202020204" pitchFamily="34" charset="0"/>
              <a:buChar char="•"/>
            </a:pPr>
            <a:r>
              <a:rPr lang="en-US" sz="1600" dirty="0">
                <a:gradFill>
                  <a:gsLst>
                    <a:gs pos="2917">
                      <a:schemeClr val="tx1"/>
                    </a:gs>
                    <a:gs pos="30000">
                      <a:schemeClr val="tx1"/>
                    </a:gs>
                  </a:gsLst>
                  <a:lin ang="5400000" scaled="0"/>
                </a:gradFill>
                <a:highlight>
                  <a:srgbClr val="FFFF00"/>
                </a:highlight>
                <a:latin typeface="+mj-lt"/>
              </a:rPr>
              <a:t>Firewall rules limit connectivity </a:t>
            </a:r>
            <a:r>
              <a:rPr lang="en-US" sz="1600" dirty="0">
                <a:gradFill>
                  <a:gsLst>
                    <a:gs pos="2917">
                      <a:schemeClr val="tx1"/>
                    </a:gs>
                    <a:gs pos="30000">
                      <a:schemeClr val="tx1"/>
                    </a:gs>
                  </a:gsLst>
                  <a:lin ang="5400000" scaled="0"/>
                </a:gradFill>
                <a:latin typeface="+mj-lt"/>
              </a:rPr>
              <a:t>by originating IP range</a:t>
            </a:r>
          </a:p>
          <a:p>
            <a:pPr marL="809271" lvl="1" indent="-342900">
              <a:lnSpc>
                <a:spcPct val="90000"/>
              </a:lnSpc>
              <a:spcAft>
                <a:spcPts val="600"/>
              </a:spcAft>
              <a:buFont typeface="Arial" panose="020B0604020202020204" pitchFamily="34" charset="0"/>
              <a:buChar char="•"/>
            </a:pPr>
            <a:r>
              <a:rPr lang="en-US" sz="1600" dirty="0">
                <a:gradFill>
                  <a:gsLst>
                    <a:gs pos="2917">
                      <a:schemeClr val="tx1"/>
                    </a:gs>
                    <a:gs pos="30000">
                      <a:schemeClr val="tx1"/>
                    </a:gs>
                  </a:gsLst>
                  <a:lin ang="5400000" scaled="0"/>
                </a:gradFill>
                <a:highlight>
                  <a:srgbClr val="FFFF00"/>
                </a:highlight>
                <a:latin typeface="+mj-lt"/>
              </a:rPr>
              <a:t>Service endpoints with an Azure VNET </a:t>
            </a:r>
            <a:r>
              <a:rPr lang="en-US" sz="1600" dirty="0">
                <a:gradFill>
                  <a:gsLst>
                    <a:gs pos="2917">
                      <a:schemeClr val="tx1"/>
                    </a:gs>
                    <a:gs pos="30000">
                      <a:schemeClr val="tx1"/>
                    </a:gs>
                  </a:gsLst>
                  <a:lin ang="5400000" scaled="0"/>
                </a:gradFill>
                <a:latin typeface="+mj-lt"/>
              </a:rPr>
              <a:t>allow direct connectivity</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latin typeface="+mj-lt"/>
              </a:rPr>
              <a:t>Authentication:</a:t>
            </a:r>
          </a:p>
          <a:p>
            <a:pPr marL="809271" lvl="1" indent="-342900">
              <a:lnSpc>
                <a:spcPct val="90000"/>
              </a:lnSpc>
              <a:spcAft>
                <a:spcPts val="600"/>
              </a:spcAft>
              <a:buFont typeface="Arial" panose="020B0604020202020204" pitchFamily="34" charset="0"/>
              <a:buChar char="•"/>
            </a:pPr>
            <a:r>
              <a:rPr lang="en-US" sz="1600" dirty="0">
                <a:gradFill>
                  <a:gsLst>
                    <a:gs pos="2917">
                      <a:schemeClr val="tx1"/>
                    </a:gs>
                    <a:gs pos="30000">
                      <a:schemeClr val="tx1"/>
                    </a:gs>
                  </a:gsLst>
                  <a:lin ang="5400000" scaled="0"/>
                </a:gradFill>
                <a:highlight>
                  <a:srgbClr val="FFFF00"/>
                </a:highlight>
                <a:latin typeface="+mj-lt"/>
              </a:rPr>
              <a:t>SQL Authentication</a:t>
            </a:r>
          </a:p>
          <a:p>
            <a:pPr marL="809271" lvl="1" indent="-342900">
              <a:lnSpc>
                <a:spcPct val="90000"/>
              </a:lnSpc>
              <a:spcAft>
                <a:spcPts val="600"/>
              </a:spcAft>
              <a:buFont typeface="Arial" panose="020B0604020202020204" pitchFamily="34" charset="0"/>
              <a:buChar char="•"/>
            </a:pPr>
            <a:r>
              <a:rPr lang="en-US" sz="1600" dirty="0">
                <a:gradFill>
                  <a:gsLst>
                    <a:gs pos="2917">
                      <a:schemeClr val="tx1"/>
                    </a:gs>
                    <a:gs pos="30000">
                      <a:schemeClr val="tx1"/>
                    </a:gs>
                  </a:gsLst>
                  <a:lin ang="5400000" scaled="0"/>
                </a:gradFill>
                <a:highlight>
                  <a:srgbClr val="FFFF00"/>
                </a:highlight>
                <a:latin typeface="+mj-lt"/>
              </a:rPr>
              <a:t>Azure AD Authentication</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latin typeface="+mj-lt"/>
              </a:rPr>
              <a:t>Authorization:</a:t>
            </a:r>
          </a:p>
          <a:p>
            <a:pPr marL="809271" lvl="1" indent="-342900">
              <a:lnSpc>
                <a:spcPct val="90000"/>
              </a:lnSpc>
              <a:spcAft>
                <a:spcPts val="600"/>
              </a:spcAft>
              <a:buFont typeface="Arial" panose="020B0604020202020204" pitchFamily="34" charset="0"/>
              <a:buChar char="•"/>
            </a:pPr>
            <a:r>
              <a:rPr lang="en-US" sz="1600" dirty="0">
                <a:gradFill>
                  <a:gsLst>
                    <a:gs pos="2917">
                      <a:schemeClr val="tx1"/>
                    </a:gs>
                    <a:gs pos="30000">
                      <a:schemeClr val="tx1"/>
                    </a:gs>
                  </a:gsLst>
                  <a:lin ang="5400000" scaled="0"/>
                </a:gradFill>
                <a:latin typeface="+mj-lt"/>
              </a:rPr>
              <a:t>Account database role and object level permissions</a:t>
            </a:r>
          </a:p>
          <a:p>
            <a:pPr marL="809271" lvl="1" indent="-342900">
              <a:lnSpc>
                <a:spcPct val="90000"/>
              </a:lnSpc>
              <a:spcAft>
                <a:spcPts val="600"/>
              </a:spcAft>
              <a:buFont typeface="Arial" panose="020B0604020202020204" pitchFamily="34" charset="0"/>
              <a:buChar char="•"/>
            </a:pPr>
            <a:r>
              <a:rPr lang="en-US" sz="1600" dirty="0">
                <a:gradFill>
                  <a:gsLst>
                    <a:gs pos="2917">
                      <a:schemeClr val="tx1"/>
                    </a:gs>
                    <a:gs pos="30000">
                      <a:schemeClr val="tx1"/>
                    </a:gs>
                  </a:gsLst>
                  <a:lin ang="5400000" scaled="0"/>
                </a:gradFill>
                <a:latin typeface="+mj-lt"/>
              </a:rPr>
              <a:t>Impersonation</a:t>
            </a:r>
          </a:p>
          <a:p>
            <a:pPr marL="809271" lvl="1" indent="-342900">
              <a:lnSpc>
                <a:spcPct val="90000"/>
              </a:lnSpc>
              <a:spcAft>
                <a:spcPts val="600"/>
              </a:spcAft>
              <a:buFont typeface="Arial" panose="020B0604020202020204" pitchFamily="34" charset="0"/>
              <a:buChar char="•"/>
            </a:pPr>
            <a:r>
              <a:rPr lang="en-US" sz="1600" dirty="0">
                <a:gradFill>
                  <a:gsLst>
                    <a:gs pos="2917">
                      <a:schemeClr val="tx1"/>
                    </a:gs>
                    <a:gs pos="30000">
                      <a:schemeClr val="tx1"/>
                    </a:gs>
                  </a:gsLst>
                  <a:lin ang="5400000" scaled="0"/>
                </a:gradFill>
                <a:latin typeface="+mj-lt"/>
              </a:rPr>
              <a:t>Row-level security</a:t>
            </a:r>
          </a:p>
          <a:p>
            <a:pPr marL="809271" lvl="1" indent="-342900">
              <a:lnSpc>
                <a:spcPct val="90000"/>
              </a:lnSpc>
              <a:spcAft>
                <a:spcPts val="600"/>
              </a:spcAft>
              <a:buFont typeface="Arial" panose="020B0604020202020204" pitchFamily="34" charset="0"/>
              <a:buChar char="•"/>
            </a:pPr>
            <a:r>
              <a:rPr lang="en-US" sz="1600" dirty="0">
                <a:gradFill>
                  <a:gsLst>
                    <a:gs pos="2917">
                      <a:schemeClr val="tx1"/>
                    </a:gs>
                    <a:gs pos="30000">
                      <a:schemeClr val="tx1"/>
                    </a:gs>
                  </a:gsLst>
                  <a:lin ang="5400000" scaled="0"/>
                </a:gradFill>
                <a:latin typeface="+mj-lt"/>
              </a:rPr>
              <a:t>Data masking</a:t>
            </a:r>
          </a:p>
          <a:p>
            <a:pPr marL="809271" lvl="1" indent="-342900">
              <a:lnSpc>
                <a:spcPct val="90000"/>
              </a:lnSpc>
              <a:spcAft>
                <a:spcPts val="600"/>
              </a:spcAft>
              <a:buFont typeface="Arial" panose="020B0604020202020204" pitchFamily="34" charset="0"/>
              <a:buChar char="•"/>
            </a:pPr>
            <a:r>
              <a:rPr lang="en-US" sz="1600" dirty="0">
                <a:gradFill>
                  <a:gsLst>
                    <a:gs pos="2917">
                      <a:schemeClr val="tx1"/>
                    </a:gs>
                    <a:gs pos="30000">
                      <a:schemeClr val="tx1"/>
                    </a:gs>
                  </a:gsLst>
                  <a:lin ang="5400000" scaled="0"/>
                </a:gradFill>
                <a:latin typeface="+mj-lt"/>
              </a:rPr>
              <a:t>Stored procedures</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latin typeface="+mj-lt"/>
              </a:rPr>
              <a:t>Security:</a:t>
            </a:r>
          </a:p>
          <a:p>
            <a:pPr marL="809271" lvl="1" indent="-342900">
              <a:lnSpc>
                <a:spcPct val="90000"/>
              </a:lnSpc>
              <a:spcAft>
                <a:spcPts val="600"/>
              </a:spcAft>
              <a:buFont typeface="Arial" panose="020B0604020202020204" pitchFamily="34" charset="0"/>
              <a:buChar char="•"/>
            </a:pPr>
            <a:r>
              <a:rPr lang="en-US" sz="1600" dirty="0">
                <a:gradFill>
                  <a:gsLst>
                    <a:gs pos="2917">
                      <a:schemeClr val="tx1"/>
                    </a:gs>
                    <a:gs pos="30000">
                      <a:schemeClr val="tx1"/>
                    </a:gs>
                  </a:gsLst>
                  <a:lin ang="5400000" scaled="0"/>
                </a:gradFill>
                <a:latin typeface="+mj-lt"/>
              </a:rPr>
              <a:t>Transparent Database Encryption (TDE) using Microsoft or customer managed keys</a:t>
            </a:r>
          </a:p>
          <a:p>
            <a:pPr marL="809271" lvl="1" indent="-342900">
              <a:lnSpc>
                <a:spcPct val="90000"/>
              </a:lnSpc>
              <a:spcAft>
                <a:spcPts val="600"/>
              </a:spcAft>
              <a:buFont typeface="Arial" panose="020B0604020202020204" pitchFamily="34" charset="0"/>
              <a:buChar char="•"/>
            </a:pPr>
            <a:r>
              <a:rPr lang="en-US" sz="1600" dirty="0">
                <a:gradFill>
                  <a:gsLst>
                    <a:gs pos="2917">
                      <a:schemeClr val="tx1"/>
                    </a:gs>
                    <a:gs pos="30000">
                      <a:schemeClr val="tx1"/>
                    </a:gs>
                  </a:gsLst>
                  <a:lin ang="5400000" scaled="0"/>
                </a:gradFill>
                <a:latin typeface="+mj-lt"/>
              </a:rPr>
              <a:t>Cell-level encryption to encrypt specific columns or cells of data</a:t>
            </a:r>
          </a:p>
          <a:p>
            <a:pPr marL="809271" lvl="1" indent="-342900">
              <a:lnSpc>
                <a:spcPct val="90000"/>
              </a:lnSpc>
              <a:spcAft>
                <a:spcPts val="600"/>
              </a:spcAft>
              <a:buFont typeface="Arial" panose="020B0604020202020204" pitchFamily="34" charset="0"/>
              <a:buChar char="•"/>
            </a:pPr>
            <a:r>
              <a:rPr lang="en-US" sz="1600" dirty="0">
                <a:gradFill>
                  <a:gsLst>
                    <a:gs pos="2917">
                      <a:schemeClr val="tx1"/>
                    </a:gs>
                    <a:gs pos="30000">
                      <a:schemeClr val="tx1"/>
                    </a:gs>
                  </a:gsLst>
                  <a:lin ang="5400000" scaled="0"/>
                </a:gradFill>
                <a:latin typeface="+mj-lt"/>
              </a:rPr>
              <a:t>Always Encrypted for data in use</a:t>
            </a:r>
          </a:p>
          <a:p>
            <a:pPr marL="809271" lvl="1" indent="-342900">
              <a:lnSpc>
                <a:spcPct val="90000"/>
              </a:lnSpc>
              <a:spcAft>
                <a:spcPts val="600"/>
              </a:spcAft>
              <a:buFont typeface="Arial" panose="020B0604020202020204" pitchFamily="34" charset="0"/>
              <a:buChar char="•"/>
            </a:pPr>
            <a:r>
              <a:rPr lang="en-US" sz="1600" dirty="0">
                <a:gradFill>
                  <a:gsLst>
                    <a:gs pos="2917">
                      <a:schemeClr val="tx1"/>
                    </a:gs>
                    <a:gs pos="30000">
                      <a:schemeClr val="tx1"/>
                    </a:gs>
                  </a:gsLst>
                  <a:lin ang="5400000" scaled="0"/>
                </a:gradFill>
                <a:latin typeface="+mj-lt"/>
              </a:rPr>
              <a:t>SQL database auditing to maintain regulator compliance</a:t>
            </a:r>
          </a:p>
        </p:txBody>
      </p:sp>
    </p:spTree>
    <p:extLst>
      <p:ext uri="{BB962C8B-B14F-4D97-AF65-F5344CB8AC3E}">
        <p14:creationId xmlns:p14="http://schemas.microsoft.com/office/powerpoint/2010/main" val="600292979"/>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07A14BA-BF2B-4DB4-8A4E-EFEC29CFB75E}"/>
              </a:ext>
            </a:extLst>
          </p:cNvPr>
          <p:cNvSpPr txBox="1">
            <a:spLocks/>
          </p:cNvSpPr>
          <p:nvPr/>
        </p:nvSpPr>
        <p:spPr>
          <a:xfrm>
            <a:off x="883" y="498"/>
            <a:ext cx="12435592" cy="1289219"/>
          </a:xfrm>
          <a:prstGeom prst="rect">
            <a:avLst/>
          </a:prstGeom>
          <a:solidFill>
            <a:schemeClr val="accent1"/>
          </a:solidFill>
          <a:effectLst/>
        </p:spPr>
        <p:txBody>
          <a:bodyPr vert="horz" wrap="square" lIns="146304" tIns="91440" rIns="146304" bIns="91440"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lang="en-US" spc="0" dirty="0">
                <a:ln/>
                <a:solidFill>
                  <a:srgbClr val="FFFFFF"/>
                </a:solidFill>
                <a:latin typeface="Segoe UI Light"/>
              </a:rPr>
              <a:t>SQL DB Availability</a:t>
            </a:r>
            <a:endParaRPr kumimoji="0" lang="en-US" sz="4800" i="0" u="none" strike="noStrike" kern="1200" cap="none" spc="0" normalizeH="0" baseline="0" noProof="0" dirty="0">
              <a:ln/>
              <a:solidFill>
                <a:srgbClr val="FFFFFF"/>
              </a:solidFill>
              <a:uLnTx/>
              <a:uFillTx/>
              <a:latin typeface="Segoe UI Light"/>
              <a:ea typeface="+mn-ea"/>
              <a:cs typeface="Segoe UI" pitchFamily="34" charset="0"/>
            </a:endParaRPr>
          </a:p>
        </p:txBody>
      </p:sp>
      <p:graphicFrame>
        <p:nvGraphicFramePr>
          <p:cNvPr id="2" name="Table 1">
            <a:extLst>
              <a:ext uri="{FF2B5EF4-FFF2-40B4-BE49-F238E27FC236}">
                <a16:creationId xmlns:a16="http://schemas.microsoft.com/office/drawing/2014/main" id="{6B3C3FE6-FA11-4077-A1B6-8688643454C1}"/>
              </a:ext>
            </a:extLst>
          </p:cNvPr>
          <p:cNvGraphicFramePr>
            <a:graphicFrameLocks noGrp="1"/>
          </p:cNvGraphicFramePr>
          <p:nvPr>
            <p:extLst>
              <p:ext uri="{D42A27DB-BD31-4B8C-83A1-F6EECF244321}">
                <p14:modId xmlns:p14="http://schemas.microsoft.com/office/powerpoint/2010/main" val="1435059064"/>
              </p:ext>
            </p:extLst>
          </p:nvPr>
        </p:nvGraphicFramePr>
        <p:xfrm>
          <a:off x="139654" y="3693816"/>
          <a:ext cx="12157165" cy="2270760"/>
        </p:xfrm>
        <a:graphic>
          <a:graphicData uri="http://schemas.openxmlformats.org/drawingml/2006/table">
            <a:tbl>
              <a:tblPr firstRow="1" bandRow="1">
                <a:tableStyleId>{5C22544A-7EE6-4342-B048-85BDC9FD1C3A}</a:tableStyleId>
              </a:tblPr>
              <a:tblGrid>
                <a:gridCol w="3654100">
                  <a:extLst>
                    <a:ext uri="{9D8B030D-6E8A-4147-A177-3AD203B41FA5}">
                      <a16:colId xmlns:a16="http://schemas.microsoft.com/office/drawing/2014/main" val="3163823849"/>
                    </a:ext>
                  </a:extLst>
                </a:gridCol>
                <a:gridCol w="2768837">
                  <a:extLst>
                    <a:ext uri="{9D8B030D-6E8A-4147-A177-3AD203B41FA5}">
                      <a16:colId xmlns:a16="http://schemas.microsoft.com/office/drawing/2014/main" val="1320594992"/>
                    </a:ext>
                  </a:extLst>
                </a:gridCol>
                <a:gridCol w="2879933">
                  <a:extLst>
                    <a:ext uri="{9D8B030D-6E8A-4147-A177-3AD203B41FA5}">
                      <a16:colId xmlns:a16="http://schemas.microsoft.com/office/drawing/2014/main" val="1607521993"/>
                    </a:ext>
                  </a:extLst>
                </a:gridCol>
                <a:gridCol w="2854295">
                  <a:extLst>
                    <a:ext uri="{9D8B030D-6E8A-4147-A177-3AD203B41FA5}">
                      <a16:colId xmlns:a16="http://schemas.microsoft.com/office/drawing/2014/main" val="3897250963"/>
                    </a:ext>
                  </a:extLst>
                </a:gridCol>
              </a:tblGrid>
              <a:tr h="370840">
                <a:tc>
                  <a:txBody>
                    <a:bodyPr/>
                    <a:lstStyle/>
                    <a:p>
                      <a:pPr algn="l" fontAlgn="b"/>
                      <a:r>
                        <a:rPr lang="en-US" b="0" dirty="0">
                          <a:effectLst/>
                          <a:latin typeface="segoe-ui_semibold"/>
                        </a:rPr>
                        <a:t>Capability</a:t>
                      </a:r>
                    </a:p>
                  </a:txBody>
                  <a:tcPr marL="152400" marR="152400" marT="114300" marB="114300" anchor="b"/>
                </a:tc>
                <a:tc>
                  <a:txBody>
                    <a:bodyPr/>
                    <a:lstStyle/>
                    <a:p>
                      <a:pPr algn="l" fontAlgn="b"/>
                      <a:r>
                        <a:rPr lang="en-US" b="0">
                          <a:effectLst/>
                          <a:latin typeface="segoe-ui_semibold"/>
                        </a:rPr>
                        <a:t>Basic tier</a:t>
                      </a:r>
                    </a:p>
                  </a:txBody>
                  <a:tcPr marL="152400" marR="152400" marT="114300" marB="114300" anchor="b"/>
                </a:tc>
                <a:tc>
                  <a:txBody>
                    <a:bodyPr/>
                    <a:lstStyle/>
                    <a:p>
                      <a:pPr algn="l" fontAlgn="b"/>
                      <a:r>
                        <a:rPr lang="en-US" b="0" dirty="0">
                          <a:effectLst/>
                          <a:latin typeface="segoe-ui_semibold"/>
                        </a:rPr>
                        <a:t>Standard tier</a:t>
                      </a:r>
                    </a:p>
                  </a:txBody>
                  <a:tcPr marL="152400" marR="152400" marT="114300" marB="114300" anchor="b"/>
                </a:tc>
                <a:tc>
                  <a:txBody>
                    <a:bodyPr/>
                    <a:lstStyle/>
                    <a:p>
                      <a:pPr algn="l" fontAlgn="b"/>
                      <a:r>
                        <a:rPr lang="en-US" b="0">
                          <a:effectLst/>
                          <a:latin typeface="segoe-ui_semibold"/>
                        </a:rPr>
                        <a:t>Premium tier</a:t>
                      </a:r>
                    </a:p>
                  </a:txBody>
                  <a:tcPr marL="152400" marR="152400" marT="114300" marB="114300" anchor="b"/>
                </a:tc>
                <a:extLst>
                  <a:ext uri="{0D108BD9-81ED-4DB2-BD59-A6C34878D82A}">
                    <a16:rowId xmlns:a16="http://schemas.microsoft.com/office/drawing/2014/main" val="1660803648"/>
                  </a:ext>
                </a:extLst>
              </a:tr>
              <a:tr h="370840">
                <a:tc>
                  <a:txBody>
                    <a:bodyPr/>
                    <a:lstStyle/>
                    <a:p>
                      <a:pPr fontAlgn="t"/>
                      <a:r>
                        <a:rPr lang="en-US" sz="1400">
                          <a:effectLst/>
                        </a:rPr>
                        <a:t>Point in Time Restore from backup</a:t>
                      </a:r>
                    </a:p>
                  </a:txBody>
                  <a:tcPr marL="152400" marR="152400" marT="114300" marB="114300"/>
                </a:tc>
                <a:tc>
                  <a:txBody>
                    <a:bodyPr/>
                    <a:lstStyle/>
                    <a:p>
                      <a:pPr fontAlgn="t"/>
                      <a:r>
                        <a:rPr lang="en-US" sz="1400">
                          <a:effectLst/>
                        </a:rPr>
                        <a:t>Any restore point within 7 days</a:t>
                      </a:r>
                    </a:p>
                  </a:txBody>
                  <a:tcPr marL="152400" marR="152400" marT="114300" marB="114300"/>
                </a:tc>
                <a:tc>
                  <a:txBody>
                    <a:bodyPr/>
                    <a:lstStyle/>
                    <a:p>
                      <a:pPr fontAlgn="t"/>
                      <a:r>
                        <a:rPr lang="en-US" sz="1400" dirty="0">
                          <a:effectLst/>
                        </a:rPr>
                        <a:t>Any restore point within 35 days</a:t>
                      </a:r>
                    </a:p>
                  </a:txBody>
                  <a:tcPr marL="152400" marR="152400" marT="114300" marB="114300"/>
                </a:tc>
                <a:tc>
                  <a:txBody>
                    <a:bodyPr/>
                    <a:lstStyle/>
                    <a:p>
                      <a:pPr fontAlgn="t"/>
                      <a:r>
                        <a:rPr lang="en-US" sz="1400">
                          <a:effectLst/>
                        </a:rPr>
                        <a:t>Any restore point within 35 days</a:t>
                      </a:r>
                    </a:p>
                  </a:txBody>
                  <a:tcPr marL="152400" marR="152400" marT="114300" marB="114300"/>
                </a:tc>
                <a:extLst>
                  <a:ext uri="{0D108BD9-81ED-4DB2-BD59-A6C34878D82A}">
                    <a16:rowId xmlns:a16="http://schemas.microsoft.com/office/drawing/2014/main" val="1992289496"/>
                  </a:ext>
                </a:extLst>
              </a:tr>
              <a:tr h="370840">
                <a:tc>
                  <a:txBody>
                    <a:bodyPr/>
                    <a:lstStyle/>
                    <a:p>
                      <a:pPr fontAlgn="t"/>
                      <a:r>
                        <a:rPr lang="en-US" sz="1400">
                          <a:effectLst/>
                        </a:rPr>
                        <a:t>Geo-restore from geo-replicated backups</a:t>
                      </a:r>
                    </a:p>
                  </a:txBody>
                  <a:tcPr marL="152400" marR="152400" marT="114300" marB="114300"/>
                </a:tc>
                <a:tc>
                  <a:txBody>
                    <a:bodyPr/>
                    <a:lstStyle/>
                    <a:p>
                      <a:pPr fontAlgn="t"/>
                      <a:r>
                        <a:rPr lang="en-US" sz="1400">
                          <a:effectLst/>
                        </a:rPr>
                        <a:t>ERT &lt; 12h, RPO &lt; 1h</a:t>
                      </a:r>
                    </a:p>
                  </a:txBody>
                  <a:tcPr marL="152400" marR="152400" marT="114300" marB="114300"/>
                </a:tc>
                <a:tc>
                  <a:txBody>
                    <a:bodyPr/>
                    <a:lstStyle/>
                    <a:p>
                      <a:pPr fontAlgn="t"/>
                      <a:r>
                        <a:rPr lang="en-US" sz="1400">
                          <a:effectLst/>
                        </a:rPr>
                        <a:t>ERT &lt; 12h, RPO &lt; 1h</a:t>
                      </a:r>
                    </a:p>
                  </a:txBody>
                  <a:tcPr marL="152400" marR="152400" marT="114300" marB="114300"/>
                </a:tc>
                <a:tc>
                  <a:txBody>
                    <a:bodyPr/>
                    <a:lstStyle/>
                    <a:p>
                      <a:pPr fontAlgn="t"/>
                      <a:r>
                        <a:rPr lang="en-US" sz="1400">
                          <a:effectLst/>
                        </a:rPr>
                        <a:t>ERT &lt; 12h, RPO &lt; 1h</a:t>
                      </a:r>
                    </a:p>
                  </a:txBody>
                  <a:tcPr marL="152400" marR="152400" marT="114300" marB="114300"/>
                </a:tc>
                <a:extLst>
                  <a:ext uri="{0D108BD9-81ED-4DB2-BD59-A6C34878D82A}">
                    <a16:rowId xmlns:a16="http://schemas.microsoft.com/office/drawing/2014/main" val="2640788411"/>
                  </a:ext>
                </a:extLst>
              </a:tr>
              <a:tr h="370840">
                <a:tc>
                  <a:txBody>
                    <a:bodyPr/>
                    <a:lstStyle/>
                    <a:p>
                      <a:pPr fontAlgn="t"/>
                      <a:r>
                        <a:rPr lang="en-US" sz="1400">
                          <a:effectLst/>
                        </a:rPr>
                        <a:t>Restore from Azure Backup Vault</a:t>
                      </a:r>
                    </a:p>
                  </a:txBody>
                  <a:tcPr marL="152400" marR="152400" marT="114300" marB="114300"/>
                </a:tc>
                <a:tc>
                  <a:txBody>
                    <a:bodyPr/>
                    <a:lstStyle/>
                    <a:p>
                      <a:pPr fontAlgn="t"/>
                      <a:r>
                        <a:rPr lang="pt-BR" sz="1400">
                          <a:effectLst/>
                        </a:rPr>
                        <a:t>ERT &lt; 12h, RPO &lt; 1 wk</a:t>
                      </a:r>
                    </a:p>
                  </a:txBody>
                  <a:tcPr marL="152400" marR="152400" marT="114300" marB="114300"/>
                </a:tc>
                <a:tc>
                  <a:txBody>
                    <a:bodyPr/>
                    <a:lstStyle/>
                    <a:p>
                      <a:pPr fontAlgn="t"/>
                      <a:r>
                        <a:rPr lang="pt-BR" sz="1400">
                          <a:effectLst/>
                        </a:rPr>
                        <a:t>ERT &lt; 12h, RPO &lt; 1 wk</a:t>
                      </a:r>
                    </a:p>
                  </a:txBody>
                  <a:tcPr marL="152400" marR="152400" marT="114300" marB="114300"/>
                </a:tc>
                <a:tc>
                  <a:txBody>
                    <a:bodyPr/>
                    <a:lstStyle/>
                    <a:p>
                      <a:pPr fontAlgn="t"/>
                      <a:r>
                        <a:rPr lang="pt-BR" sz="1400">
                          <a:effectLst/>
                        </a:rPr>
                        <a:t>ERT &lt; 12h, RPO &lt; 1 wk</a:t>
                      </a:r>
                    </a:p>
                  </a:txBody>
                  <a:tcPr marL="152400" marR="152400" marT="114300" marB="114300"/>
                </a:tc>
                <a:extLst>
                  <a:ext uri="{0D108BD9-81ED-4DB2-BD59-A6C34878D82A}">
                    <a16:rowId xmlns:a16="http://schemas.microsoft.com/office/drawing/2014/main" val="3754219206"/>
                  </a:ext>
                </a:extLst>
              </a:tr>
              <a:tr h="370840">
                <a:tc>
                  <a:txBody>
                    <a:bodyPr/>
                    <a:lstStyle/>
                    <a:p>
                      <a:pPr fontAlgn="t"/>
                      <a:r>
                        <a:rPr lang="en-US" sz="1400">
                          <a:effectLst/>
                        </a:rPr>
                        <a:t>Active geo-replication</a:t>
                      </a:r>
                    </a:p>
                  </a:txBody>
                  <a:tcPr marL="152400" marR="152400" marT="114300" marB="114300"/>
                </a:tc>
                <a:tc>
                  <a:txBody>
                    <a:bodyPr/>
                    <a:lstStyle/>
                    <a:p>
                      <a:pPr fontAlgn="t"/>
                      <a:r>
                        <a:rPr lang="en-US" sz="1400" dirty="0">
                          <a:effectLst/>
                        </a:rPr>
                        <a:t>ERT &lt; 30s, RPO &lt; 5s</a:t>
                      </a:r>
                    </a:p>
                  </a:txBody>
                  <a:tcPr marL="152400" marR="152400" marT="114300" marB="114300"/>
                </a:tc>
                <a:tc>
                  <a:txBody>
                    <a:bodyPr/>
                    <a:lstStyle/>
                    <a:p>
                      <a:pPr fontAlgn="t"/>
                      <a:r>
                        <a:rPr lang="en-US" sz="1400">
                          <a:effectLst/>
                        </a:rPr>
                        <a:t>ERT &lt; 30s, RPO &lt; 5s</a:t>
                      </a:r>
                    </a:p>
                  </a:txBody>
                  <a:tcPr marL="152400" marR="152400" marT="114300" marB="114300"/>
                </a:tc>
                <a:tc>
                  <a:txBody>
                    <a:bodyPr/>
                    <a:lstStyle/>
                    <a:p>
                      <a:pPr fontAlgn="t"/>
                      <a:r>
                        <a:rPr lang="en-US" sz="1400" dirty="0">
                          <a:effectLst/>
                        </a:rPr>
                        <a:t>ERT &lt; 30s, RPO &lt; 5s</a:t>
                      </a:r>
                    </a:p>
                  </a:txBody>
                  <a:tcPr marL="152400" marR="152400" marT="114300" marB="114300"/>
                </a:tc>
                <a:extLst>
                  <a:ext uri="{0D108BD9-81ED-4DB2-BD59-A6C34878D82A}">
                    <a16:rowId xmlns:a16="http://schemas.microsoft.com/office/drawing/2014/main" val="3057238507"/>
                  </a:ext>
                </a:extLst>
              </a:tr>
            </a:tbl>
          </a:graphicData>
        </a:graphic>
      </p:graphicFrame>
      <p:sp>
        <p:nvSpPr>
          <p:cNvPr id="5" name="TextBox 4">
            <a:extLst>
              <a:ext uri="{FF2B5EF4-FFF2-40B4-BE49-F238E27FC236}">
                <a16:creationId xmlns:a16="http://schemas.microsoft.com/office/drawing/2014/main" id="{096C7373-25B8-49A9-BBFE-164208136C82}"/>
              </a:ext>
            </a:extLst>
          </p:cNvPr>
          <p:cNvSpPr txBox="1"/>
          <p:nvPr/>
        </p:nvSpPr>
        <p:spPr>
          <a:xfrm>
            <a:off x="883" y="1472506"/>
            <a:ext cx="12435592" cy="1446550"/>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latin typeface="+mj-lt"/>
              </a:rPr>
              <a:t>Long-term data retention: Use Azure Backup to retain beyond 7-35 day window</a:t>
            </a:r>
            <a:endParaRPr lang="en-US" sz="1600" dirty="0">
              <a:gradFill>
                <a:gsLst>
                  <a:gs pos="2917">
                    <a:schemeClr val="tx1"/>
                  </a:gs>
                  <a:gs pos="30000">
                    <a:schemeClr val="tx1"/>
                  </a:gs>
                </a:gsLst>
                <a:lin ang="5400000" scaled="0"/>
              </a:gradFill>
              <a:latin typeface="+mj-lt"/>
            </a:endParaRP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latin typeface="+mj-lt"/>
              </a:rPr>
              <a:t>Active Geo-Replication:  Replicate an asynchronous (readable) secondary to another region</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latin typeface="+mj-lt"/>
              </a:rPr>
              <a:t>Failover Groups:  Automatic failover of active geo-replicated secondary's using VIPs</a:t>
            </a:r>
          </a:p>
        </p:txBody>
      </p:sp>
    </p:spTree>
    <p:extLst>
      <p:ext uri="{BB962C8B-B14F-4D97-AF65-F5344CB8AC3E}">
        <p14:creationId xmlns:p14="http://schemas.microsoft.com/office/powerpoint/2010/main" val="933626165"/>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07A14BA-BF2B-4DB4-8A4E-EFEC29CFB75E}"/>
              </a:ext>
            </a:extLst>
          </p:cNvPr>
          <p:cNvSpPr txBox="1">
            <a:spLocks/>
          </p:cNvSpPr>
          <p:nvPr/>
        </p:nvSpPr>
        <p:spPr>
          <a:xfrm>
            <a:off x="883" y="498"/>
            <a:ext cx="12435592" cy="1289219"/>
          </a:xfrm>
          <a:prstGeom prst="rect">
            <a:avLst/>
          </a:prstGeom>
          <a:solidFill>
            <a:schemeClr val="accent1"/>
          </a:solidFill>
          <a:effectLst/>
        </p:spPr>
        <p:txBody>
          <a:bodyPr vert="horz" wrap="square" lIns="146304" tIns="91440" rIns="146304" bIns="91440"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lang="en-US" spc="0" dirty="0">
                <a:ln/>
                <a:solidFill>
                  <a:srgbClr val="FFFFFF"/>
                </a:solidFill>
                <a:latin typeface="Segoe UI Light"/>
              </a:rPr>
              <a:t>MySQL, PostgreSQL</a:t>
            </a:r>
            <a:endParaRPr kumimoji="0" lang="en-US" sz="4800" i="0" u="none" strike="noStrike" kern="1200" cap="none" spc="0" normalizeH="0" baseline="0" noProof="0" dirty="0">
              <a:ln/>
              <a:solidFill>
                <a:srgbClr val="FFFFFF"/>
              </a:solidFill>
              <a:uLnTx/>
              <a:uFillTx/>
              <a:latin typeface="Segoe UI Light"/>
              <a:ea typeface="+mn-ea"/>
              <a:cs typeface="Segoe UI" pitchFamily="34" charset="0"/>
            </a:endParaRPr>
          </a:p>
        </p:txBody>
      </p:sp>
      <p:graphicFrame>
        <p:nvGraphicFramePr>
          <p:cNvPr id="2" name="Table 1">
            <a:extLst>
              <a:ext uri="{FF2B5EF4-FFF2-40B4-BE49-F238E27FC236}">
                <a16:creationId xmlns:a16="http://schemas.microsoft.com/office/drawing/2014/main" id="{D9FF313A-88BB-497B-980D-5847A68CF065}"/>
              </a:ext>
            </a:extLst>
          </p:cNvPr>
          <p:cNvGraphicFramePr>
            <a:graphicFrameLocks noGrp="1"/>
          </p:cNvGraphicFramePr>
          <p:nvPr>
            <p:extLst>
              <p:ext uri="{D42A27DB-BD31-4B8C-83A1-F6EECF244321}">
                <p14:modId xmlns:p14="http://schemas.microsoft.com/office/powerpoint/2010/main" val="4166012515"/>
              </p:ext>
            </p:extLst>
          </p:nvPr>
        </p:nvGraphicFramePr>
        <p:xfrm>
          <a:off x="397768" y="1690730"/>
          <a:ext cx="11583436" cy="4297680"/>
        </p:xfrm>
        <a:graphic>
          <a:graphicData uri="http://schemas.openxmlformats.org/drawingml/2006/table">
            <a:tbl>
              <a:tblPr firstRow="1" bandRow="1">
                <a:tableStyleId>{5C22544A-7EE6-4342-B048-85BDC9FD1C3A}</a:tableStyleId>
              </a:tblPr>
              <a:tblGrid>
                <a:gridCol w="4088774">
                  <a:extLst>
                    <a:ext uri="{9D8B030D-6E8A-4147-A177-3AD203B41FA5}">
                      <a16:colId xmlns:a16="http://schemas.microsoft.com/office/drawing/2014/main" val="2232549317"/>
                    </a:ext>
                  </a:extLst>
                </a:gridCol>
                <a:gridCol w="2726108">
                  <a:extLst>
                    <a:ext uri="{9D8B030D-6E8A-4147-A177-3AD203B41FA5}">
                      <a16:colId xmlns:a16="http://schemas.microsoft.com/office/drawing/2014/main" val="3147266954"/>
                    </a:ext>
                  </a:extLst>
                </a:gridCol>
                <a:gridCol w="2820113">
                  <a:extLst>
                    <a:ext uri="{9D8B030D-6E8A-4147-A177-3AD203B41FA5}">
                      <a16:colId xmlns:a16="http://schemas.microsoft.com/office/drawing/2014/main" val="353137219"/>
                    </a:ext>
                  </a:extLst>
                </a:gridCol>
                <a:gridCol w="1948441">
                  <a:extLst>
                    <a:ext uri="{9D8B030D-6E8A-4147-A177-3AD203B41FA5}">
                      <a16:colId xmlns:a16="http://schemas.microsoft.com/office/drawing/2014/main" val="3355139677"/>
                    </a:ext>
                  </a:extLst>
                </a:gridCol>
              </a:tblGrid>
              <a:tr h="370840">
                <a:tc>
                  <a:txBody>
                    <a:bodyPr/>
                    <a:lstStyle/>
                    <a:p>
                      <a:pPr algn="l" fontAlgn="b"/>
                      <a:r>
                        <a:rPr lang="en-US" b="1" dirty="0">
                          <a:effectLst/>
                          <a:latin typeface="segoe-ui_bold"/>
                        </a:rPr>
                        <a:t>Pricing tier features</a:t>
                      </a:r>
                      <a:endParaRPr lang="en-US" b="0" dirty="0">
                        <a:effectLst/>
                        <a:latin typeface="segoe-ui_semibold"/>
                      </a:endParaRPr>
                    </a:p>
                  </a:txBody>
                  <a:tcPr marL="152400" marR="152400" marT="114300" marB="114300" anchor="b"/>
                </a:tc>
                <a:tc>
                  <a:txBody>
                    <a:bodyPr/>
                    <a:lstStyle/>
                    <a:p>
                      <a:pPr algn="l" fontAlgn="b"/>
                      <a:r>
                        <a:rPr lang="en-US" b="1">
                          <a:effectLst/>
                          <a:latin typeface="segoe-ui_bold"/>
                        </a:rPr>
                        <a:t>Basic</a:t>
                      </a:r>
                      <a:endParaRPr lang="en-US" b="0">
                        <a:effectLst/>
                        <a:latin typeface="segoe-ui_semibold"/>
                      </a:endParaRPr>
                    </a:p>
                  </a:txBody>
                  <a:tcPr marL="152400" marR="152400" marT="114300" marB="114300" anchor="b"/>
                </a:tc>
                <a:tc>
                  <a:txBody>
                    <a:bodyPr/>
                    <a:lstStyle/>
                    <a:p>
                      <a:pPr algn="l" fontAlgn="b"/>
                      <a:r>
                        <a:rPr lang="en-US" b="1" dirty="0">
                          <a:effectLst/>
                          <a:latin typeface="segoe-ui_bold"/>
                        </a:rPr>
                        <a:t>Standard</a:t>
                      </a:r>
                      <a:endParaRPr lang="en-US" b="0" dirty="0">
                        <a:effectLst/>
                        <a:latin typeface="segoe-ui_semibold"/>
                      </a:endParaRPr>
                    </a:p>
                  </a:txBody>
                  <a:tcPr marL="152400" marR="152400" marT="114300" marB="114300" anchor="b"/>
                </a:tc>
                <a:tc>
                  <a:txBody>
                    <a:bodyPr/>
                    <a:lstStyle/>
                    <a:p>
                      <a:pPr algn="l" fontAlgn="b"/>
                      <a:r>
                        <a:rPr lang="en-US" sz="1800" b="1" kern="1200" dirty="0">
                          <a:solidFill>
                            <a:schemeClr val="lt1"/>
                          </a:solidFill>
                          <a:effectLst/>
                          <a:latin typeface="segoe-ui_bold"/>
                          <a:ea typeface="+mn-ea"/>
                          <a:cs typeface="+mn-cs"/>
                        </a:rPr>
                        <a:t>Premium </a:t>
                      </a:r>
                    </a:p>
                    <a:p>
                      <a:pPr algn="l" fontAlgn="b"/>
                      <a:r>
                        <a:rPr lang="en-US" sz="1800" b="1" kern="1200" dirty="0">
                          <a:solidFill>
                            <a:schemeClr val="lt1"/>
                          </a:solidFill>
                          <a:effectLst/>
                          <a:latin typeface="segoe-ui_bold"/>
                          <a:ea typeface="+mn-ea"/>
                          <a:cs typeface="+mn-cs"/>
                        </a:rPr>
                        <a:t>(not available)</a:t>
                      </a:r>
                    </a:p>
                  </a:txBody>
                  <a:tcPr marL="152400" marR="152400" marT="114300" marB="114300" anchor="b"/>
                </a:tc>
                <a:extLst>
                  <a:ext uri="{0D108BD9-81ED-4DB2-BD59-A6C34878D82A}">
                    <a16:rowId xmlns:a16="http://schemas.microsoft.com/office/drawing/2014/main" val="1886669878"/>
                  </a:ext>
                </a:extLst>
              </a:tr>
              <a:tr h="370840">
                <a:tc>
                  <a:txBody>
                    <a:bodyPr/>
                    <a:lstStyle/>
                    <a:p>
                      <a:pPr algn="l" fontAlgn="t"/>
                      <a:r>
                        <a:rPr lang="en-US">
                          <a:effectLst/>
                        </a:rPr>
                        <a:t>Maximum Compute Units</a:t>
                      </a:r>
                    </a:p>
                  </a:txBody>
                  <a:tcPr marL="152400" marR="152400" marT="114300" marB="114300"/>
                </a:tc>
                <a:tc>
                  <a:txBody>
                    <a:bodyPr/>
                    <a:lstStyle/>
                    <a:p>
                      <a:pPr algn="l" fontAlgn="t"/>
                      <a:r>
                        <a:rPr lang="en-US">
                          <a:effectLst/>
                        </a:rPr>
                        <a:t>100</a:t>
                      </a:r>
                    </a:p>
                  </a:txBody>
                  <a:tcPr marL="152400" marR="152400" marT="114300" marB="114300"/>
                </a:tc>
                <a:tc>
                  <a:txBody>
                    <a:bodyPr/>
                    <a:lstStyle/>
                    <a:p>
                      <a:pPr algn="l" fontAlgn="t"/>
                      <a:r>
                        <a:rPr lang="en-US">
                          <a:effectLst/>
                        </a:rPr>
                        <a:t>800</a:t>
                      </a:r>
                    </a:p>
                  </a:txBody>
                  <a:tcPr marL="152400" marR="152400" marT="114300" marB="114300"/>
                </a:tc>
                <a:tc>
                  <a:txBody>
                    <a:bodyPr/>
                    <a:lstStyle/>
                    <a:p>
                      <a:pPr algn="l" fontAlgn="t"/>
                      <a:endParaRPr lang="en-US">
                        <a:effectLst/>
                      </a:endParaRPr>
                    </a:p>
                  </a:txBody>
                  <a:tcPr marL="152400" marR="152400" marT="114300" marB="114300"/>
                </a:tc>
                <a:extLst>
                  <a:ext uri="{0D108BD9-81ED-4DB2-BD59-A6C34878D82A}">
                    <a16:rowId xmlns:a16="http://schemas.microsoft.com/office/drawing/2014/main" val="2408447591"/>
                  </a:ext>
                </a:extLst>
              </a:tr>
              <a:tr h="370840">
                <a:tc>
                  <a:txBody>
                    <a:bodyPr/>
                    <a:lstStyle/>
                    <a:p>
                      <a:pPr algn="l" fontAlgn="t"/>
                      <a:r>
                        <a:rPr lang="en-US">
                          <a:effectLst/>
                        </a:rPr>
                        <a:t>Maximum total storage</a:t>
                      </a:r>
                    </a:p>
                  </a:txBody>
                  <a:tcPr marL="152400" marR="152400" marT="114300" marB="114300"/>
                </a:tc>
                <a:tc>
                  <a:txBody>
                    <a:bodyPr/>
                    <a:lstStyle/>
                    <a:p>
                      <a:pPr algn="l" fontAlgn="t"/>
                      <a:r>
                        <a:rPr lang="en-US">
                          <a:effectLst/>
                        </a:rPr>
                        <a:t>1 TB</a:t>
                      </a:r>
                    </a:p>
                  </a:txBody>
                  <a:tcPr marL="152400" marR="152400" marT="114300" marB="114300"/>
                </a:tc>
                <a:tc>
                  <a:txBody>
                    <a:bodyPr/>
                    <a:lstStyle/>
                    <a:p>
                      <a:pPr algn="l" fontAlgn="t"/>
                      <a:r>
                        <a:rPr lang="en-US">
                          <a:effectLst/>
                        </a:rPr>
                        <a:t>1 TB</a:t>
                      </a:r>
                    </a:p>
                  </a:txBody>
                  <a:tcPr marL="152400" marR="152400" marT="114300" marB="114300"/>
                </a:tc>
                <a:tc>
                  <a:txBody>
                    <a:bodyPr/>
                    <a:lstStyle/>
                    <a:p>
                      <a:pPr algn="l" fontAlgn="t"/>
                      <a:endParaRPr lang="en-US">
                        <a:effectLst/>
                      </a:endParaRPr>
                    </a:p>
                  </a:txBody>
                  <a:tcPr marL="152400" marR="152400" marT="114300" marB="114300"/>
                </a:tc>
                <a:extLst>
                  <a:ext uri="{0D108BD9-81ED-4DB2-BD59-A6C34878D82A}">
                    <a16:rowId xmlns:a16="http://schemas.microsoft.com/office/drawing/2014/main" val="1101178295"/>
                  </a:ext>
                </a:extLst>
              </a:tr>
              <a:tr h="370840">
                <a:tc>
                  <a:txBody>
                    <a:bodyPr/>
                    <a:lstStyle/>
                    <a:p>
                      <a:pPr algn="l" fontAlgn="t"/>
                      <a:r>
                        <a:rPr lang="en-US">
                          <a:effectLst/>
                        </a:rPr>
                        <a:t>Storage IOPS guarantee</a:t>
                      </a:r>
                    </a:p>
                  </a:txBody>
                  <a:tcPr marL="152400" marR="152400" marT="114300" marB="114300"/>
                </a:tc>
                <a:tc>
                  <a:txBody>
                    <a:bodyPr/>
                    <a:lstStyle/>
                    <a:p>
                      <a:pPr algn="l" fontAlgn="t"/>
                      <a:r>
                        <a:rPr lang="en-US">
                          <a:effectLst/>
                        </a:rPr>
                        <a:t>N/A</a:t>
                      </a:r>
                    </a:p>
                  </a:txBody>
                  <a:tcPr marL="152400" marR="152400" marT="114300" marB="114300"/>
                </a:tc>
                <a:tc>
                  <a:txBody>
                    <a:bodyPr/>
                    <a:lstStyle/>
                    <a:p>
                      <a:pPr algn="l" fontAlgn="t"/>
                      <a:r>
                        <a:rPr lang="en-US">
                          <a:effectLst/>
                        </a:rPr>
                        <a:t>Yes</a:t>
                      </a:r>
                    </a:p>
                  </a:txBody>
                  <a:tcPr marL="152400" marR="152400" marT="114300" marB="114300"/>
                </a:tc>
                <a:tc>
                  <a:txBody>
                    <a:bodyPr/>
                    <a:lstStyle/>
                    <a:p>
                      <a:pPr algn="l" fontAlgn="t"/>
                      <a:endParaRPr lang="en-US">
                        <a:effectLst/>
                      </a:endParaRPr>
                    </a:p>
                  </a:txBody>
                  <a:tcPr marL="152400" marR="152400" marT="114300" marB="114300"/>
                </a:tc>
                <a:extLst>
                  <a:ext uri="{0D108BD9-81ED-4DB2-BD59-A6C34878D82A}">
                    <a16:rowId xmlns:a16="http://schemas.microsoft.com/office/drawing/2014/main" val="3169652940"/>
                  </a:ext>
                </a:extLst>
              </a:tr>
              <a:tr h="370840">
                <a:tc>
                  <a:txBody>
                    <a:bodyPr/>
                    <a:lstStyle/>
                    <a:p>
                      <a:pPr algn="l" fontAlgn="t"/>
                      <a:r>
                        <a:rPr lang="en-US">
                          <a:effectLst/>
                        </a:rPr>
                        <a:t>Maximum storage IOPS</a:t>
                      </a:r>
                    </a:p>
                  </a:txBody>
                  <a:tcPr marL="152400" marR="152400" marT="114300" marB="114300"/>
                </a:tc>
                <a:tc>
                  <a:txBody>
                    <a:bodyPr/>
                    <a:lstStyle/>
                    <a:p>
                      <a:pPr algn="l" fontAlgn="t"/>
                      <a:r>
                        <a:rPr lang="en-US">
                          <a:effectLst/>
                        </a:rPr>
                        <a:t>N/A</a:t>
                      </a:r>
                    </a:p>
                  </a:txBody>
                  <a:tcPr marL="152400" marR="152400" marT="114300" marB="114300"/>
                </a:tc>
                <a:tc>
                  <a:txBody>
                    <a:bodyPr/>
                    <a:lstStyle/>
                    <a:p>
                      <a:pPr algn="l" fontAlgn="t"/>
                      <a:r>
                        <a:rPr lang="en-US">
                          <a:effectLst/>
                        </a:rPr>
                        <a:t>3,000</a:t>
                      </a:r>
                    </a:p>
                  </a:txBody>
                  <a:tcPr marL="152400" marR="152400" marT="114300" marB="114300"/>
                </a:tc>
                <a:tc>
                  <a:txBody>
                    <a:bodyPr/>
                    <a:lstStyle/>
                    <a:p>
                      <a:pPr algn="l" fontAlgn="t"/>
                      <a:endParaRPr lang="en-US">
                        <a:effectLst/>
                      </a:endParaRPr>
                    </a:p>
                  </a:txBody>
                  <a:tcPr marL="152400" marR="152400" marT="114300" marB="114300"/>
                </a:tc>
                <a:extLst>
                  <a:ext uri="{0D108BD9-81ED-4DB2-BD59-A6C34878D82A}">
                    <a16:rowId xmlns:a16="http://schemas.microsoft.com/office/drawing/2014/main" val="567889014"/>
                  </a:ext>
                </a:extLst>
              </a:tr>
              <a:tr h="370840">
                <a:tc>
                  <a:txBody>
                    <a:bodyPr/>
                    <a:lstStyle/>
                    <a:p>
                      <a:pPr algn="l" fontAlgn="t"/>
                      <a:r>
                        <a:rPr lang="en-US">
                          <a:effectLst/>
                        </a:rPr>
                        <a:t>Database backup retention period</a:t>
                      </a:r>
                    </a:p>
                  </a:txBody>
                  <a:tcPr marL="152400" marR="152400" marT="114300" marB="114300"/>
                </a:tc>
                <a:tc>
                  <a:txBody>
                    <a:bodyPr/>
                    <a:lstStyle/>
                    <a:p>
                      <a:pPr algn="l" fontAlgn="t"/>
                      <a:r>
                        <a:rPr lang="en-US">
                          <a:effectLst/>
                        </a:rPr>
                        <a:t>7 days</a:t>
                      </a:r>
                    </a:p>
                  </a:txBody>
                  <a:tcPr marL="152400" marR="152400" marT="114300" marB="114300"/>
                </a:tc>
                <a:tc>
                  <a:txBody>
                    <a:bodyPr/>
                    <a:lstStyle/>
                    <a:p>
                      <a:pPr algn="l" fontAlgn="t"/>
                      <a:r>
                        <a:rPr lang="en-US" dirty="0">
                          <a:effectLst/>
                        </a:rPr>
                        <a:t>35 days</a:t>
                      </a:r>
                    </a:p>
                  </a:txBody>
                  <a:tcPr marL="152400" marR="152400" marT="114300" marB="114300"/>
                </a:tc>
                <a:tc>
                  <a:txBody>
                    <a:bodyPr/>
                    <a:lstStyle/>
                    <a:p>
                      <a:pPr algn="l" fontAlgn="t"/>
                      <a:endParaRPr lang="en-US" dirty="0">
                        <a:effectLst/>
                      </a:endParaRPr>
                    </a:p>
                  </a:txBody>
                  <a:tcPr marL="152400" marR="152400" marT="114300" marB="114300"/>
                </a:tc>
                <a:extLst>
                  <a:ext uri="{0D108BD9-81ED-4DB2-BD59-A6C34878D82A}">
                    <a16:rowId xmlns:a16="http://schemas.microsoft.com/office/drawing/2014/main" val="757186991"/>
                  </a:ext>
                </a:extLst>
              </a:tr>
              <a:tr h="370840">
                <a:tc>
                  <a:txBody>
                    <a:bodyPr/>
                    <a:lstStyle/>
                    <a:p>
                      <a:pPr algn="l" fontAlgn="t"/>
                      <a:r>
                        <a:rPr lang="en-US" dirty="0">
                          <a:effectLst/>
                        </a:rPr>
                        <a:t>SLA</a:t>
                      </a:r>
                    </a:p>
                  </a:txBody>
                  <a:tcPr marL="152400" marR="152400" marT="114300" marB="114300"/>
                </a:tc>
                <a:tc>
                  <a:txBody>
                    <a:bodyPr/>
                    <a:lstStyle/>
                    <a:p>
                      <a:pPr algn="l" fontAlgn="t"/>
                      <a:r>
                        <a:rPr lang="en-US" dirty="0">
                          <a:effectLst/>
                        </a:rPr>
                        <a:t>99.99%</a:t>
                      </a:r>
                    </a:p>
                  </a:txBody>
                  <a:tcPr marL="152400" marR="152400" marT="114300" marB="114300"/>
                </a:tc>
                <a:tc>
                  <a:txBody>
                    <a:bodyPr/>
                    <a:lstStyle/>
                    <a:p>
                      <a:pPr algn="l" fontAlgn="t"/>
                      <a:r>
                        <a:rPr lang="en-US" dirty="0">
                          <a:effectLst/>
                        </a:rPr>
                        <a:t>99.99%</a:t>
                      </a:r>
                    </a:p>
                  </a:txBody>
                  <a:tcPr marL="152400" marR="152400" marT="114300" marB="114300"/>
                </a:tc>
                <a:tc>
                  <a:txBody>
                    <a:bodyPr/>
                    <a:lstStyle/>
                    <a:p>
                      <a:pPr algn="l" fontAlgn="t"/>
                      <a:endParaRPr lang="en-US" dirty="0">
                        <a:effectLst/>
                      </a:endParaRPr>
                    </a:p>
                  </a:txBody>
                  <a:tcPr marL="152400" marR="152400" marT="114300" marB="114300"/>
                </a:tc>
                <a:extLst>
                  <a:ext uri="{0D108BD9-81ED-4DB2-BD59-A6C34878D82A}">
                    <a16:rowId xmlns:a16="http://schemas.microsoft.com/office/drawing/2014/main" val="4210565148"/>
                  </a:ext>
                </a:extLst>
              </a:tr>
              <a:tr h="370840">
                <a:tc>
                  <a:txBody>
                    <a:bodyPr/>
                    <a:lstStyle/>
                    <a:p>
                      <a:pPr algn="l" fontAlgn="t"/>
                      <a:r>
                        <a:rPr lang="en-US" dirty="0">
                          <a:effectLst/>
                        </a:rPr>
                        <a:t>HA</a:t>
                      </a:r>
                    </a:p>
                  </a:txBody>
                  <a:tcPr marL="152400" marR="152400" marT="114300" marB="114300"/>
                </a:tc>
                <a:tc>
                  <a:txBody>
                    <a:bodyPr/>
                    <a:lstStyle/>
                    <a:p>
                      <a:pPr algn="l" fontAlgn="t"/>
                      <a:r>
                        <a:rPr lang="en-US" dirty="0">
                          <a:effectLst/>
                        </a:rPr>
                        <a:t>Regional only</a:t>
                      </a:r>
                    </a:p>
                  </a:txBody>
                  <a:tcPr marL="152400" marR="152400" marT="114300" marB="114300"/>
                </a:tc>
                <a:tc>
                  <a:txBody>
                    <a:bodyPr/>
                    <a:lstStyle/>
                    <a:p>
                      <a:pPr algn="l" fontAlgn="t"/>
                      <a:r>
                        <a:rPr lang="en-US" dirty="0">
                          <a:effectLst/>
                        </a:rPr>
                        <a:t>Regional only</a:t>
                      </a:r>
                    </a:p>
                  </a:txBody>
                  <a:tcPr marL="152400" marR="152400" marT="114300" marB="114300"/>
                </a:tc>
                <a:tc>
                  <a:txBody>
                    <a:bodyPr/>
                    <a:lstStyle/>
                    <a:p>
                      <a:pPr algn="l" fontAlgn="t"/>
                      <a:endParaRPr lang="en-US" dirty="0">
                        <a:effectLst/>
                      </a:endParaRPr>
                    </a:p>
                  </a:txBody>
                  <a:tcPr marL="152400" marR="152400" marT="114300" marB="114300"/>
                </a:tc>
                <a:extLst>
                  <a:ext uri="{0D108BD9-81ED-4DB2-BD59-A6C34878D82A}">
                    <a16:rowId xmlns:a16="http://schemas.microsoft.com/office/drawing/2014/main" val="15608898"/>
                  </a:ext>
                </a:extLst>
              </a:tr>
            </a:tbl>
          </a:graphicData>
        </a:graphic>
      </p:graphicFrame>
    </p:spTree>
    <p:extLst>
      <p:ext uri="{BB962C8B-B14F-4D97-AF65-F5344CB8AC3E}">
        <p14:creationId xmlns:p14="http://schemas.microsoft.com/office/powerpoint/2010/main" val="3991344181"/>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07A14BA-BF2B-4DB4-8A4E-EFEC29CFB75E}"/>
              </a:ext>
            </a:extLst>
          </p:cNvPr>
          <p:cNvSpPr txBox="1">
            <a:spLocks/>
          </p:cNvSpPr>
          <p:nvPr/>
        </p:nvSpPr>
        <p:spPr>
          <a:xfrm>
            <a:off x="883" y="498"/>
            <a:ext cx="12435592" cy="1289219"/>
          </a:xfrm>
          <a:prstGeom prst="rect">
            <a:avLst/>
          </a:prstGeom>
          <a:solidFill>
            <a:schemeClr val="accent1"/>
          </a:solidFill>
          <a:effectLst/>
        </p:spPr>
        <p:txBody>
          <a:bodyPr vert="horz" wrap="square" lIns="146304" tIns="91440" rIns="146304" bIns="91440"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800" i="0" u="none" strike="noStrike" kern="1200" cap="none" spc="0" normalizeH="0" baseline="0" noProof="0" dirty="0">
                <a:ln/>
                <a:solidFill>
                  <a:srgbClr val="FFFFFF"/>
                </a:solidFill>
                <a:uLnTx/>
                <a:uFillTx/>
                <a:latin typeface="Segoe UI Light"/>
                <a:ea typeface="+mn-ea"/>
                <a:cs typeface="Segoe UI" pitchFamily="34" charset="0"/>
              </a:rPr>
              <a:t>Migrate </a:t>
            </a:r>
            <a:r>
              <a:rPr lang="en-US" spc="0" dirty="0">
                <a:ln/>
                <a:solidFill>
                  <a:srgbClr val="FFFFFF"/>
                </a:solidFill>
                <a:latin typeface="Segoe UI Light"/>
              </a:rPr>
              <a:t>to Azure SQL DB</a:t>
            </a:r>
            <a:endParaRPr kumimoji="0" lang="en-US" sz="4800" i="0" u="none" strike="noStrike" kern="1200" cap="none" spc="0" normalizeH="0" baseline="0" noProof="0" dirty="0">
              <a:ln/>
              <a:solidFill>
                <a:srgbClr val="FFFFFF"/>
              </a:solidFill>
              <a:uLnTx/>
              <a:uFillTx/>
              <a:latin typeface="Segoe UI Light"/>
              <a:ea typeface="+mn-ea"/>
              <a:cs typeface="Segoe UI" pitchFamily="34" charset="0"/>
            </a:endParaRPr>
          </a:p>
        </p:txBody>
      </p:sp>
      <p:sp>
        <p:nvSpPr>
          <p:cNvPr id="3" name="TextBox 2">
            <a:extLst>
              <a:ext uri="{FF2B5EF4-FFF2-40B4-BE49-F238E27FC236}">
                <a16:creationId xmlns:a16="http://schemas.microsoft.com/office/drawing/2014/main" id="{A8847026-693C-4B70-BB87-16D624F57D78}"/>
              </a:ext>
            </a:extLst>
          </p:cNvPr>
          <p:cNvSpPr txBox="1"/>
          <p:nvPr/>
        </p:nvSpPr>
        <p:spPr>
          <a:xfrm>
            <a:off x="883" y="1289717"/>
            <a:ext cx="12435592" cy="1988237"/>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000" b="1" u="sng" dirty="0">
                <a:gradFill>
                  <a:gsLst>
                    <a:gs pos="2917">
                      <a:schemeClr val="tx1"/>
                    </a:gs>
                    <a:gs pos="30000">
                      <a:schemeClr val="tx1"/>
                    </a:gs>
                  </a:gsLst>
                  <a:lin ang="5400000" scaled="0"/>
                </a:gradFill>
                <a:highlight>
                  <a:srgbClr val="FFFF00"/>
                </a:highlight>
                <a:latin typeface="+mj-lt"/>
              </a:rPr>
              <a:t>Data Migration Assistant (DMA)</a:t>
            </a:r>
            <a:r>
              <a:rPr lang="en-US" sz="2000" b="1" dirty="0">
                <a:gradFill>
                  <a:gsLst>
                    <a:gs pos="2917">
                      <a:schemeClr val="tx1"/>
                    </a:gs>
                    <a:gs pos="30000">
                      <a:schemeClr val="tx1"/>
                    </a:gs>
                  </a:gsLst>
                  <a:lin ang="5400000" scaled="0"/>
                </a:gradFill>
                <a:highlight>
                  <a:srgbClr val="FFFF00"/>
                </a:highlight>
                <a:latin typeface="+mj-lt"/>
              </a:rPr>
              <a:t>:  </a:t>
            </a:r>
            <a:r>
              <a:rPr lang="en-US" sz="2000" dirty="0">
                <a:gradFill>
                  <a:gsLst>
                    <a:gs pos="2917">
                      <a:schemeClr val="tx1"/>
                    </a:gs>
                    <a:gs pos="30000">
                      <a:schemeClr val="tx1"/>
                    </a:gs>
                  </a:gsLst>
                  <a:lin ang="5400000" scaled="0"/>
                </a:gradFill>
                <a:latin typeface="+mj-lt"/>
              </a:rPr>
              <a:t>copies database, deploys fixes, migrates copy; requires downtime</a:t>
            </a:r>
          </a:p>
          <a:p>
            <a:pPr marL="342900" indent="-342900">
              <a:lnSpc>
                <a:spcPct val="90000"/>
              </a:lnSpc>
              <a:spcAft>
                <a:spcPts val="600"/>
              </a:spcAft>
              <a:buFont typeface="Arial" panose="020B0604020202020204" pitchFamily="34" charset="0"/>
              <a:buChar char="•"/>
            </a:pPr>
            <a:r>
              <a:rPr lang="en-US" sz="2000" b="1" u="sng" dirty="0">
                <a:gradFill>
                  <a:gsLst>
                    <a:gs pos="2917">
                      <a:schemeClr val="tx1"/>
                    </a:gs>
                    <a:gs pos="30000">
                      <a:schemeClr val="tx1"/>
                    </a:gs>
                  </a:gsLst>
                  <a:lin ang="5400000" scaled="0"/>
                </a:gradFill>
                <a:latin typeface="+mj-lt"/>
              </a:rPr>
              <a:t>Transactional Replication</a:t>
            </a:r>
            <a:r>
              <a:rPr lang="en-US" sz="2000" b="1" dirty="0">
                <a:gradFill>
                  <a:gsLst>
                    <a:gs pos="2917">
                      <a:schemeClr val="tx1"/>
                    </a:gs>
                    <a:gs pos="30000">
                      <a:schemeClr val="tx1"/>
                    </a:gs>
                  </a:gsLst>
                  <a:lin ang="5400000" scaled="0"/>
                </a:gradFill>
                <a:latin typeface="+mj-lt"/>
              </a:rPr>
              <a:t>:  </a:t>
            </a:r>
            <a:r>
              <a:rPr lang="en-US" sz="2000" dirty="0">
                <a:gradFill>
                  <a:gsLst>
                    <a:gs pos="2917">
                      <a:schemeClr val="tx1"/>
                    </a:gs>
                    <a:gs pos="30000">
                      <a:schemeClr val="tx1"/>
                    </a:gs>
                  </a:gsLst>
                  <a:lin ang="5400000" scaled="0"/>
                </a:gradFill>
                <a:latin typeface="+mj-lt"/>
              </a:rPr>
              <a:t>requires some setup and continuous connectivity but does not require downtime</a:t>
            </a:r>
          </a:p>
          <a:p>
            <a:pPr marL="342900" indent="-342900">
              <a:lnSpc>
                <a:spcPct val="90000"/>
              </a:lnSpc>
              <a:spcAft>
                <a:spcPts val="600"/>
              </a:spcAft>
              <a:buFont typeface="Arial" panose="020B0604020202020204" pitchFamily="34" charset="0"/>
              <a:buChar char="•"/>
            </a:pPr>
            <a:r>
              <a:rPr lang="en-US" sz="2000" b="1" u="sng" dirty="0">
                <a:gradFill>
                  <a:gsLst>
                    <a:gs pos="2917">
                      <a:schemeClr val="tx1"/>
                    </a:gs>
                    <a:gs pos="30000">
                      <a:schemeClr val="tx1"/>
                    </a:gs>
                  </a:gsLst>
                  <a:lin ang="5400000" scaled="0"/>
                </a:gradFill>
                <a:latin typeface="+mj-lt"/>
              </a:rPr>
              <a:t>Import DB</a:t>
            </a:r>
            <a:r>
              <a:rPr lang="en-US" sz="2000" b="1" dirty="0">
                <a:gradFill>
                  <a:gsLst>
                    <a:gs pos="2917">
                      <a:schemeClr val="tx1"/>
                    </a:gs>
                    <a:gs pos="30000">
                      <a:schemeClr val="tx1"/>
                    </a:gs>
                  </a:gsLst>
                  <a:lin ang="5400000" scaled="0"/>
                </a:gradFill>
                <a:latin typeface="+mj-lt"/>
              </a:rPr>
              <a:t>:  </a:t>
            </a:r>
            <a:r>
              <a:rPr lang="en-US" sz="2000" dirty="0">
                <a:gradFill>
                  <a:gsLst>
                    <a:gs pos="2917">
                      <a:schemeClr val="tx1"/>
                    </a:gs>
                    <a:gs pos="30000">
                      <a:schemeClr val="tx1"/>
                    </a:gs>
                  </a:gsLst>
                  <a:lin ang="5400000" scaled="0"/>
                </a:gradFill>
                <a:latin typeface="+mj-lt"/>
              </a:rPr>
              <a:t>import from on-prem to Azure using </a:t>
            </a:r>
            <a:r>
              <a:rPr lang="en-US" sz="2000" dirty="0">
                <a:gradFill>
                  <a:gsLst>
                    <a:gs pos="2917">
                      <a:schemeClr val="tx1"/>
                    </a:gs>
                    <a:gs pos="30000">
                      <a:schemeClr val="tx1"/>
                    </a:gs>
                  </a:gsLst>
                  <a:lin ang="5400000" scaled="0"/>
                </a:gradFill>
                <a:highlight>
                  <a:srgbClr val="FFFF00"/>
                </a:highlight>
                <a:latin typeface="+mj-lt"/>
              </a:rPr>
              <a:t>BACPAC file; .BAK not supported</a:t>
            </a:r>
          </a:p>
          <a:p>
            <a:pPr marL="342900" indent="-342900">
              <a:lnSpc>
                <a:spcPct val="90000"/>
              </a:lnSpc>
              <a:spcAft>
                <a:spcPts val="600"/>
              </a:spcAft>
              <a:buFont typeface="Arial" panose="020B0604020202020204" pitchFamily="34" charset="0"/>
              <a:buChar char="•"/>
            </a:pPr>
            <a:r>
              <a:rPr lang="en-US" sz="2000" b="1" u="sng" dirty="0">
                <a:gradFill>
                  <a:gsLst>
                    <a:gs pos="2917">
                      <a:schemeClr val="tx1"/>
                    </a:gs>
                    <a:gs pos="30000">
                      <a:schemeClr val="tx1"/>
                    </a:gs>
                  </a:gsLst>
                  <a:lin ang="5400000" scaled="0"/>
                </a:gradFill>
                <a:latin typeface="+mj-lt"/>
              </a:rPr>
              <a:t>Azure SQL Data Sync (Preview)</a:t>
            </a:r>
            <a:r>
              <a:rPr lang="en-US" sz="2000" b="1" dirty="0">
                <a:gradFill>
                  <a:gsLst>
                    <a:gs pos="2917">
                      <a:schemeClr val="tx1"/>
                    </a:gs>
                    <a:gs pos="30000">
                      <a:schemeClr val="tx1"/>
                    </a:gs>
                  </a:gsLst>
                  <a:lin ang="5400000" scaled="0"/>
                </a:gradFill>
                <a:latin typeface="+mj-lt"/>
              </a:rPr>
              <a:t>: </a:t>
            </a:r>
            <a:r>
              <a:rPr lang="en-US" sz="2000" dirty="0">
                <a:gradFill>
                  <a:gsLst>
                    <a:gs pos="2917">
                      <a:schemeClr val="tx1"/>
                    </a:gs>
                    <a:gs pos="30000">
                      <a:schemeClr val="tx1"/>
                    </a:gs>
                  </a:gsLst>
                  <a:lin ang="5400000" scaled="0"/>
                </a:gradFill>
                <a:latin typeface="+mj-lt"/>
              </a:rPr>
              <a:t> bi-directional connectivity between a group of Azure SQL DB and SQL Server</a:t>
            </a:r>
          </a:p>
          <a:p>
            <a:pPr marL="342900" indent="-342900">
              <a:lnSpc>
                <a:spcPct val="90000"/>
              </a:lnSpc>
              <a:spcAft>
                <a:spcPts val="600"/>
              </a:spcAft>
              <a:buFont typeface="Arial" panose="020B0604020202020204" pitchFamily="34" charset="0"/>
              <a:buChar char="•"/>
            </a:pPr>
            <a:r>
              <a:rPr lang="en-US" sz="2000" b="1" u="sng" dirty="0">
                <a:gradFill>
                  <a:gsLst>
                    <a:gs pos="2917">
                      <a:schemeClr val="tx1"/>
                    </a:gs>
                    <a:gs pos="30000">
                      <a:schemeClr val="tx1"/>
                    </a:gs>
                  </a:gsLst>
                  <a:lin ang="5400000" scaled="0"/>
                </a:gradFill>
                <a:latin typeface="+mj-lt"/>
              </a:rPr>
              <a:t>Azure DB Migration Service (Preview)</a:t>
            </a:r>
            <a:r>
              <a:rPr lang="en-US" sz="2000" b="1" dirty="0">
                <a:gradFill>
                  <a:gsLst>
                    <a:gs pos="2917">
                      <a:schemeClr val="tx1"/>
                    </a:gs>
                    <a:gs pos="30000">
                      <a:schemeClr val="tx1"/>
                    </a:gs>
                  </a:gsLst>
                  <a:lin ang="5400000" scaled="0"/>
                </a:gradFill>
                <a:latin typeface="+mj-lt"/>
              </a:rPr>
              <a:t>:  </a:t>
            </a:r>
            <a:r>
              <a:rPr lang="en-US" sz="2000" dirty="0">
                <a:gradFill>
                  <a:gsLst>
                    <a:gs pos="2917">
                      <a:schemeClr val="tx1"/>
                    </a:gs>
                    <a:gs pos="30000">
                      <a:schemeClr val="tx1"/>
                    </a:gs>
                  </a:gsLst>
                  <a:lin ang="5400000" scaled="0"/>
                </a:gradFill>
                <a:latin typeface="+mj-lt"/>
              </a:rPr>
              <a:t>migrate from multiple sources or DB types to target DB</a:t>
            </a:r>
          </a:p>
        </p:txBody>
      </p:sp>
    </p:spTree>
    <p:extLst>
      <p:ext uri="{BB962C8B-B14F-4D97-AF65-F5344CB8AC3E}">
        <p14:creationId xmlns:p14="http://schemas.microsoft.com/office/powerpoint/2010/main" val="1639495087"/>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1181862"/>
          </a:xfrm>
        </p:spPr>
        <p:txBody>
          <a:bodyPr/>
          <a:lstStyle/>
          <a:p>
            <a:r>
              <a:rPr lang="en-US" dirty="0"/>
              <a:t>Design for NoSQL Storage</a:t>
            </a:r>
          </a:p>
        </p:txBody>
      </p:sp>
    </p:spTree>
    <p:extLst>
      <p:ext uri="{BB962C8B-B14F-4D97-AF65-F5344CB8AC3E}">
        <p14:creationId xmlns:p14="http://schemas.microsoft.com/office/powerpoint/2010/main" val="2776256116"/>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Straight Connector 11">
            <a:extLst>
              <a:ext uri="{FF2B5EF4-FFF2-40B4-BE49-F238E27FC236}">
                <a16:creationId xmlns:a16="http://schemas.microsoft.com/office/drawing/2014/main" id="{BD3C17DE-E21D-4643-BC2F-49441A639F93}"/>
              </a:ext>
            </a:extLst>
          </p:cNvPr>
          <p:cNvCxnSpPr>
            <a:cxnSpLocks/>
            <a:stCxn id="8" idx="2"/>
            <a:endCxn id="14" idx="1"/>
          </p:cNvCxnSpPr>
          <p:nvPr/>
        </p:nvCxnSpPr>
        <p:spPr>
          <a:xfrm rot="16200000" flipH="1">
            <a:off x="3146641" y="3990430"/>
            <a:ext cx="532026" cy="635864"/>
          </a:xfrm>
          <a:prstGeom prst="bentConnector2">
            <a:avLst/>
          </a:prstGeom>
          <a:ln w="28575">
            <a:solidFill>
              <a:schemeClr val="accent1"/>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
        <p:nvSpPr>
          <p:cNvPr id="5" name="Title 1"/>
          <p:cNvSpPr txBox="1">
            <a:spLocks/>
          </p:cNvSpPr>
          <p:nvPr/>
        </p:nvSpPr>
        <p:spPr>
          <a:xfrm>
            <a:off x="883" y="498"/>
            <a:ext cx="12435592" cy="1289219"/>
          </a:xfrm>
          <a:prstGeom prst="rect">
            <a:avLst/>
          </a:prstGeom>
          <a:solidFill>
            <a:schemeClr val="accent1"/>
          </a:solidFill>
        </p:spPr>
        <p:txBody>
          <a:bodyPr vert="horz" wrap="square" lIns="146304" tIns="91440" rIns="146304" bIns="91440"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0" normalizeH="0" baseline="0" noProof="0" dirty="0">
                <a:ln/>
                <a:solidFill>
                  <a:srgbClr val="FFFFFF"/>
                </a:solidFill>
                <a:effectLst/>
                <a:uLnTx/>
                <a:uFillTx/>
                <a:latin typeface="Segoe UI Light"/>
                <a:ea typeface="+mn-ea"/>
                <a:cs typeface="Segoe UI" pitchFamily="34" charset="0"/>
              </a:rPr>
              <a:t>Azure Storage Account General Properties</a:t>
            </a:r>
          </a:p>
        </p:txBody>
      </p:sp>
      <p:grpSp>
        <p:nvGrpSpPr>
          <p:cNvPr id="27" name="Group 26">
            <a:extLst>
              <a:ext uri="{FF2B5EF4-FFF2-40B4-BE49-F238E27FC236}">
                <a16:creationId xmlns:a16="http://schemas.microsoft.com/office/drawing/2014/main" id="{3D8B0DAB-9352-44AF-A0F1-0038C470C768}"/>
              </a:ext>
            </a:extLst>
          </p:cNvPr>
          <p:cNvGrpSpPr/>
          <p:nvPr/>
        </p:nvGrpSpPr>
        <p:grpSpPr>
          <a:xfrm>
            <a:off x="1027796" y="1647862"/>
            <a:ext cx="4133851" cy="2394488"/>
            <a:chOff x="4167187" y="2226978"/>
            <a:chExt cx="4133851" cy="2394488"/>
          </a:xfrm>
        </p:grpSpPr>
        <p:pic>
          <p:nvPicPr>
            <p:cNvPr id="7" name="Picture 6">
              <a:extLst>
                <a:ext uri="{FF2B5EF4-FFF2-40B4-BE49-F238E27FC236}">
                  <a16:creationId xmlns:a16="http://schemas.microsoft.com/office/drawing/2014/main" id="{EE8A7D76-37C2-4291-9287-D44229A94880}"/>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r="71642"/>
            <a:stretch/>
          </p:blipFill>
          <p:spPr>
            <a:xfrm rot="5400000">
              <a:off x="5862937" y="2403320"/>
              <a:ext cx="711483" cy="358800"/>
            </a:xfrm>
            <a:prstGeom prst="rect">
              <a:avLst/>
            </a:prstGeom>
          </p:spPr>
        </p:pic>
        <p:sp>
          <p:nvSpPr>
            <p:cNvPr id="8" name="Rectangle: Rounded Corners 7">
              <a:extLst>
                <a:ext uri="{FF2B5EF4-FFF2-40B4-BE49-F238E27FC236}">
                  <a16:creationId xmlns:a16="http://schemas.microsoft.com/office/drawing/2014/main" id="{502D53DC-3DCE-4185-B50B-0FFBA0FBFD03}"/>
                </a:ext>
              </a:extLst>
            </p:cNvPr>
            <p:cNvSpPr/>
            <p:nvPr/>
          </p:nvSpPr>
          <p:spPr bwMode="auto">
            <a:xfrm>
              <a:off x="4167187" y="2938462"/>
              <a:ext cx="4133851" cy="1683003"/>
            </a:xfrm>
            <a:prstGeom prst="roundRect">
              <a:avLst/>
            </a:prstGeom>
            <a:solidFill>
              <a:srgbClr val="E7ECF8"/>
            </a:solidFill>
            <a:ln w="28575">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 name="Picture 8">
              <a:extLst>
                <a:ext uri="{FF2B5EF4-FFF2-40B4-BE49-F238E27FC236}">
                  <a16:creationId xmlns:a16="http://schemas.microsoft.com/office/drawing/2014/main" id="{FA53AE36-BCFF-4816-9C85-F3265A2C02D0}"/>
                </a:ext>
              </a:extLst>
            </p:cNvPr>
            <p:cNvPicPr>
              <a:picLocks noChangeAspect="1"/>
            </p:cNvPicPr>
            <p:nvPr/>
          </p:nvPicPr>
          <p:blipFill>
            <a:blip r:embed="rId4">
              <a:duotone>
                <a:schemeClr val="accent6">
                  <a:shade val="45000"/>
                  <a:satMod val="135000"/>
                </a:schemeClr>
                <a:prstClr val="white"/>
              </a:duotone>
            </a:blip>
            <a:stretch>
              <a:fillRect/>
            </a:stretch>
          </p:blipFill>
          <p:spPr>
            <a:xfrm>
              <a:off x="4403546" y="3217186"/>
              <a:ext cx="1138925" cy="988102"/>
            </a:xfrm>
            <a:prstGeom prst="rect">
              <a:avLst/>
            </a:prstGeom>
          </p:spPr>
        </p:pic>
        <p:sp>
          <p:nvSpPr>
            <p:cNvPr id="10" name="TextBox 9">
              <a:extLst>
                <a:ext uri="{FF2B5EF4-FFF2-40B4-BE49-F238E27FC236}">
                  <a16:creationId xmlns:a16="http://schemas.microsoft.com/office/drawing/2014/main" id="{99A48319-2553-4A64-9AA7-C2BF729764D2}"/>
                </a:ext>
              </a:extLst>
            </p:cNvPr>
            <p:cNvSpPr txBox="1"/>
            <p:nvPr/>
          </p:nvSpPr>
          <p:spPr>
            <a:xfrm>
              <a:off x="4403546" y="4076701"/>
              <a:ext cx="892354" cy="544765"/>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D83B01"/>
                  </a:solidFill>
                  <a:effectLst/>
                  <a:uLnTx/>
                  <a:uFillTx/>
                  <a:latin typeface="Segoe UI"/>
                  <a:ea typeface="+mn-ea"/>
                  <a:cs typeface="+mn-cs"/>
                </a:rPr>
                <a:t>HOT</a:t>
              </a:r>
            </a:p>
          </p:txBody>
        </p:sp>
        <p:pic>
          <p:nvPicPr>
            <p:cNvPr id="17" name="Picture 16">
              <a:extLst>
                <a:ext uri="{FF2B5EF4-FFF2-40B4-BE49-F238E27FC236}">
                  <a16:creationId xmlns:a16="http://schemas.microsoft.com/office/drawing/2014/main" id="{2C231F4E-FC4B-4367-B03E-25C2F0C6E83F}"/>
                </a:ext>
              </a:extLst>
            </p:cNvPr>
            <p:cNvPicPr>
              <a:picLocks noChangeAspect="1"/>
            </p:cNvPicPr>
            <p:nvPr/>
          </p:nvPicPr>
          <p:blipFill>
            <a:blip r:embed="rId4">
              <a:duotone>
                <a:schemeClr val="bg2">
                  <a:shade val="45000"/>
                  <a:satMod val="135000"/>
                </a:schemeClr>
                <a:prstClr val="white"/>
              </a:duotone>
            </a:blip>
            <a:stretch>
              <a:fillRect/>
            </a:stretch>
          </p:blipFill>
          <p:spPr>
            <a:xfrm>
              <a:off x="5731052" y="3217186"/>
              <a:ext cx="1138925" cy="988102"/>
            </a:xfrm>
            <a:prstGeom prst="rect">
              <a:avLst/>
            </a:prstGeom>
          </p:spPr>
        </p:pic>
        <p:sp>
          <p:nvSpPr>
            <p:cNvPr id="18" name="TextBox 17">
              <a:extLst>
                <a:ext uri="{FF2B5EF4-FFF2-40B4-BE49-F238E27FC236}">
                  <a16:creationId xmlns:a16="http://schemas.microsoft.com/office/drawing/2014/main" id="{21B94A69-B261-43A8-BEA0-451DBD715B71}"/>
                </a:ext>
              </a:extLst>
            </p:cNvPr>
            <p:cNvSpPr txBox="1"/>
            <p:nvPr/>
          </p:nvSpPr>
          <p:spPr>
            <a:xfrm>
              <a:off x="5649213" y="4076701"/>
              <a:ext cx="1061149" cy="544765"/>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00BCF2"/>
                  </a:solidFill>
                  <a:effectLst/>
                  <a:uLnTx/>
                  <a:uFillTx/>
                  <a:latin typeface="Segoe UI"/>
                  <a:ea typeface="+mn-ea"/>
                  <a:cs typeface="+mn-cs"/>
                </a:rPr>
                <a:t>COOL</a:t>
              </a:r>
            </a:p>
          </p:txBody>
        </p:sp>
        <p:pic>
          <p:nvPicPr>
            <p:cNvPr id="19" name="Picture 18">
              <a:extLst>
                <a:ext uri="{FF2B5EF4-FFF2-40B4-BE49-F238E27FC236}">
                  <a16:creationId xmlns:a16="http://schemas.microsoft.com/office/drawing/2014/main" id="{4279B64B-BE29-46EF-81F0-802466A08CD4}"/>
                </a:ext>
              </a:extLst>
            </p:cNvPr>
            <p:cNvPicPr>
              <a:picLocks noChangeAspect="1"/>
            </p:cNvPicPr>
            <p:nvPr/>
          </p:nvPicPr>
          <p:blipFill>
            <a:blip r:embed="rId4">
              <a:duotone>
                <a:prstClr val="black"/>
                <a:schemeClr val="accent1">
                  <a:tint val="45000"/>
                  <a:satMod val="400000"/>
                </a:schemeClr>
              </a:duotone>
            </a:blip>
            <a:stretch>
              <a:fillRect/>
            </a:stretch>
          </p:blipFill>
          <p:spPr>
            <a:xfrm>
              <a:off x="6951816" y="3217186"/>
              <a:ext cx="1138925" cy="988102"/>
            </a:xfrm>
            <a:prstGeom prst="rect">
              <a:avLst/>
            </a:prstGeom>
          </p:spPr>
        </p:pic>
        <p:sp>
          <p:nvSpPr>
            <p:cNvPr id="20" name="TextBox 19">
              <a:extLst>
                <a:ext uri="{FF2B5EF4-FFF2-40B4-BE49-F238E27FC236}">
                  <a16:creationId xmlns:a16="http://schemas.microsoft.com/office/drawing/2014/main" id="{3ED8EE5E-4B90-4AC2-A0D1-17D19196C6E9}"/>
                </a:ext>
              </a:extLst>
            </p:cNvPr>
            <p:cNvSpPr txBox="1"/>
            <p:nvPr/>
          </p:nvSpPr>
          <p:spPr>
            <a:xfrm>
              <a:off x="6792201" y="4076701"/>
              <a:ext cx="1296834" cy="544765"/>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0078D7">
                      <a:lumMod val="50000"/>
                    </a:srgbClr>
                  </a:solidFill>
                  <a:effectLst/>
                  <a:uLnTx/>
                  <a:uFillTx/>
                  <a:latin typeface="Segoe UI"/>
                  <a:ea typeface="+mn-ea"/>
                  <a:cs typeface="+mn-cs"/>
                </a:rPr>
                <a:t>ARCHIVE</a:t>
              </a:r>
            </a:p>
          </p:txBody>
        </p:sp>
      </p:grpSp>
      <p:pic>
        <p:nvPicPr>
          <p:cNvPr id="14" name="Picture 13">
            <a:extLst>
              <a:ext uri="{FF2B5EF4-FFF2-40B4-BE49-F238E27FC236}">
                <a16:creationId xmlns:a16="http://schemas.microsoft.com/office/drawing/2014/main" id="{06F51402-A9AD-4A62-9553-79EAEBB789AE}"/>
              </a:ext>
            </a:extLst>
          </p:cNvPr>
          <p:cNvPicPr>
            <a:picLocks noChangeAspect="1"/>
          </p:cNvPicPr>
          <p:nvPr/>
        </p:nvPicPr>
        <p:blipFill>
          <a:blip r:embed="rId5"/>
          <a:stretch>
            <a:fillRect/>
          </a:stretch>
        </p:blipFill>
        <p:spPr>
          <a:xfrm>
            <a:off x="3730586" y="4305860"/>
            <a:ext cx="610977" cy="537030"/>
          </a:xfrm>
          <a:prstGeom prst="rect">
            <a:avLst/>
          </a:prstGeom>
        </p:spPr>
      </p:pic>
      <p:pic>
        <p:nvPicPr>
          <p:cNvPr id="15" name="Picture 14">
            <a:extLst>
              <a:ext uri="{FF2B5EF4-FFF2-40B4-BE49-F238E27FC236}">
                <a16:creationId xmlns:a16="http://schemas.microsoft.com/office/drawing/2014/main" id="{6FA887A0-C6D4-4C3D-AF02-0F1C1598202D}"/>
              </a:ext>
            </a:extLst>
          </p:cNvPr>
          <p:cNvPicPr>
            <a:picLocks noChangeAspect="1"/>
          </p:cNvPicPr>
          <p:nvPr/>
        </p:nvPicPr>
        <p:blipFill>
          <a:blip r:embed="rId6"/>
          <a:stretch>
            <a:fillRect/>
          </a:stretch>
        </p:blipFill>
        <p:spPr>
          <a:xfrm>
            <a:off x="3730586" y="4967070"/>
            <a:ext cx="610977" cy="535164"/>
          </a:xfrm>
          <a:prstGeom prst="rect">
            <a:avLst/>
          </a:prstGeom>
        </p:spPr>
      </p:pic>
      <p:pic>
        <p:nvPicPr>
          <p:cNvPr id="16" name="Picture 15">
            <a:extLst>
              <a:ext uri="{FF2B5EF4-FFF2-40B4-BE49-F238E27FC236}">
                <a16:creationId xmlns:a16="http://schemas.microsoft.com/office/drawing/2014/main" id="{5DBD1B59-A435-4801-A8DC-5D283CA8B868}"/>
              </a:ext>
            </a:extLst>
          </p:cNvPr>
          <p:cNvPicPr>
            <a:picLocks noChangeAspect="1"/>
          </p:cNvPicPr>
          <p:nvPr/>
        </p:nvPicPr>
        <p:blipFill>
          <a:blip r:embed="rId7"/>
          <a:stretch>
            <a:fillRect/>
          </a:stretch>
        </p:blipFill>
        <p:spPr>
          <a:xfrm>
            <a:off x="3730586" y="5626414"/>
            <a:ext cx="610977" cy="524242"/>
          </a:xfrm>
          <a:prstGeom prst="rect">
            <a:avLst/>
          </a:prstGeom>
        </p:spPr>
      </p:pic>
      <p:pic>
        <p:nvPicPr>
          <p:cNvPr id="28" name="Picture 27">
            <a:extLst>
              <a:ext uri="{FF2B5EF4-FFF2-40B4-BE49-F238E27FC236}">
                <a16:creationId xmlns:a16="http://schemas.microsoft.com/office/drawing/2014/main" id="{AD79C960-DC8B-4D80-98E5-E6302F44C8E3}"/>
              </a:ext>
            </a:extLst>
          </p:cNvPr>
          <p:cNvPicPr>
            <a:picLocks noChangeAspect="1"/>
          </p:cNvPicPr>
          <p:nvPr/>
        </p:nvPicPr>
        <p:blipFill>
          <a:blip r:embed="rId8"/>
          <a:stretch>
            <a:fillRect/>
          </a:stretch>
        </p:blipFill>
        <p:spPr>
          <a:xfrm>
            <a:off x="3730586" y="6274836"/>
            <a:ext cx="610977" cy="524242"/>
          </a:xfrm>
          <a:prstGeom prst="rect">
            <a:avLst/>
          </a:prstGeom>
        </p:spPr>
      </p:pic>
      <p:cxnSp>
        <p:nvCxnSpPr>
          <p:cNvPr id="30" name="Straight Connector 11">
            <a:extLst>
              <a:ext uri="{FF2B5EF4-FFF2-40B4-BE49-F238E27FC236}">
                <a16:creationId xmlns:a16="http://schemas.microsoft.com/office/drawing/2014/main" id="{ABB171DB-971E-4445-AB28-B2B288D72A07}"/>
              </a:ext>
            </a:extLst>
          </p:cNvPr>
          <p:cNvCxnSpPr>
            <a:cxnSpLocks/>
            <a:stCxn id="8" idx="2"/>
          </p:cNvCxnSpPr>
          <p:nvPr/>
        </p:nvCxnSpPr>
        <p:spPr>
          <a:xfrm rot="16200000" flipH="1">
            <a:off x="2825025" y="4312045"/>
            <a:ext cx="1193160" cy="653767"/>
          </a:xfrm>
          <a:prstGeom prst="bentConnector3">
            <a:avLst>
              <a:gd name="adj1" fmla="val 99495"/>
            </a:avLst>
          </a:prstGeom>
          <a:ln w="28575">
            <a:solidFill>
              <a:schemeClr val="accent1"/>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11">
            <a:extLst>
              <a:ext uri="{FF2B5EF4-FFF2-40B4-BE49-F238E27FC236}">
                <a16:creationId xmlns:a16="http://schemas.microsoft.com/office/drawing/2014/main" id="{92BD3039-B21F-446B-B33C-8DA1899DFB21}"/>
              </a:ext>
            </a:extLst>
          </p:cNvPr>
          <p:cNvCxnSpPr>
            <a:cxnSpLocks/>
            <a:stCxn id="8" idx="2"/>
            <a:endCxn id="16" idx="1"/>
          </p:cNvCxnSpPr>
          <p:nvPr/>
        </p:nvCxnSpPr>
        <p:spPr>
          <a:xfrm rot="16200000" flipH="1">
            <a:off x="2489561" y="4647510"/>
            <a:ext cx="1846186" cy="635864"/>
          </a:xfrm>
          <a:prstGeom prst="bentConnector2">
            <a:avLst/>
          </a:prstGeom>
          <a:ln w="28575">
            <a:solidFill>
              <a:schemeClr val="accent1"/>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6" name="Straight Connector 11">
            <a:extLst>
              <a:ext uri="{FF2B5EF4-FFF2-40B4-BE49-F238E27FC236}">
                <a16:creationId xmlns:a16="http://schemas.microsoft.com/office/drawing/2014/main" id="{8760071B-B0B3-4D3F-B5F0-B06B393DD715}"/>
              </a:ext>
            </a:extLst>
          </p:cNvPr>
          <p:cNvCxnSpPr>
            <a:cxnSpLocks/>
            <a:stCxn id="8" idx="2"/>
            <a:endCxn id="28" idx="1"/>
          </p:cNvCxnSpPr>
          <p:nvPr/>
        </p:nvCxnSpPr>
        <p:spPr>
          <a:xfrm rot="16200000" flipH="1">
            <a:off x="2165350" y="4971721"/>
            <a:ext cx="2494608" cy="635864"/>
          </a:xfrm>
          <a:prstGeom prst="bentConnector2">
            <a:avLst/>
          </a:prstGeom>
          <a:ln w="28575">
            <a:solidFill>
              <a:schemeClr val="accent1"/>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B6925C20-1E08-45C7-83AA-BD48A32F3D5A}"/>
              </a:ext>
            </a:extLst>
          </p:cNvPr>
          <p:cNvSpPr txBox="1"/>
          <p:nvPr/>
        </p:nvSpPr>
        <p:spPr>
          <a:xfrm>
            <a:off x="4195735" y="4288805"/>
            <a:ext cx="1296834" cy="544765"/>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0078D7">
                    <a:lumMod val="50000"/>
                  </a:srgbClr>
                </a:solidFill>
                <a:effectLst/>
                <a:uLnTx/>
                <a:uFillTx/>
                <a:latin typeface="Segoe UI"/>
                <a:ea typeface="+mn-ea"/>
                <a:cs typeface="+mn-cs"/>
              </a:rPr>
              <a:t>Blobs</a:t>
            </a:r>
          </a:p>
        </p:txBody>
      </p:sp>
      <p:sp>
        <p:nvSpPr>
          <p:cNvPr id="41" name="TextBox 40">
            <a:extLst>
              <a:ext uri="{FF2B5EF4-FFF2-40B4-BE49-F238E27FC236}">
                <a16:creationId xmlns:a16="http://schemas.microsoft.com/office/drawing/2014/main" id="{2A99840C-1E2D-4199-ABB8-B64D9849C388}"/>
              </a:ext>
            </a:extLst>
          </p:cNvPr>
          <p:cNvSpPr txBox="1"/>
          <p:nvPr/>
        </p:nvSpPr>
        <p:spPr>
          <a:xfrm>
            <a:off x="4195735" y="4965441"/>
            <a:ext cx="1119458" cy="544765"/>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0078D7">
                    <a:lumMod val="50000"/>
                  </a:srgbClr>
                </a:solidFill>
                <a:effectLst/>
                <a:uLnTx/>
                <a:uFillTx/>
                <a:latin typeface="Segoe UI"/>
                <a:ea typeface="+mn-ea"/>
                <a:cs typeface="+mn-cs"/>
              </a:rPr>
              <a:t>Tables</a:t>
            </a:r>
          </a:p>
        </p:txBody>
      </p:sp>
      <p:sp>
        <p:nvSpPr>
          <p:cNvPr id="42" name="TextBox 41">
            <a:extLst>
              <a:ext uri="{FF2B5EF4-FFF2-40B4-BE49-F238E27FC236}">
                <a16:creationId xmlns:a16="http://schemas.microsoft.com/office/drawing/2014/main" id="{6790F6C1-9245-4B7C-8C7B-1DA4E06623B4}"/>
              </a:ext>
            </a:extLst>
          </p:cNvPr>
          <p:cNvSpPr txBox="1"/>
          <p:nvPr/>
        </p:nvSpPr>
        <p:spPr>
          <a:xfrm>
            <a:off x="4195735" y="5605891"/>
            <a:ext cx="1296834" cy="544765"/>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0078D7">
                    <a:lumMod val="50000"/>
                  </a:srgbClr>
                </a:solidFill>
                <a:effectLst/>
                <a:uLnTx/>
                <a:uFillTx/>
                <a:latin typeface="Segoe UI"/>
                <a:ea typeface="+mn-ea"/>
                <a:cs typeface="+mn-cs"/>
              </a:rPr>
              <a:t>Queues</a:t>
            </a:r>
          </a:p>
        </p:txBody>
      </p:sp>
      <p:sp>
        <p:nvSpPr>
          <p:cNvPr id="43" name="TextBox 42">
            <a:extLst>
              <a:ext uri="{FF2B5EF4-FFF2-40B4-BE49-F238E27FC236}">
                <a16:creationId xmlns:a16="http://schemas.microsoft.com/office/drawing/2014/main" id="{25AB283D-7149-4DAC-9ED4-8BA73EEAF9CB}"/>
              </a:ext>
            </a:extLst>
          </p:cNvPr>
          <p:cNvSpPr txBox="1"/>
          <p:nvPr/>
        </p:nvSpPr>
        <p:spPr>
          <a:xfrm>
            <a:off x="4195735" y="6254313"/>
            <a:ext cx="1296834" cy="544765"/>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0078D7">
                    <a:lumMod val="50000"/>
                  </a:srgbClr>
                </a:solidFill>
                <a:effectLst/>
                <a:uLnTx/>
                <a:uFillTx/>
                <a:latin typeface="Segoe UI"/>
                <a:ea typeface="+mn-ea"/>
                <a:cs typeface="+mn-cs"/>
              </a:rPr>
              <a:t>Files</a:t>
            </a:r>
          </a:p>
        </p:txBody>
      </p:sp>
      <p:cxnSp>
        <p:nvCxnSpPr>
          <p:cNvPr id="45" name="Straight Arrow Connector 44">
            <a:extLst>
              <a:ext uri="{FF2B5EF4-FFF2-40B4-BE49-F238E27FC236}">
                <a16:creationId xmlns:a16="http://schemas.microsoft.com/office/drawing/2014/main" id="{92DB625B-21AB-4947-BFF0-C98EA00D06DC}"/>
              </a:ext>
            </a:extLst>
          </p:cNvPr>
          <p:cNvCxnSpPr>
            <a:cxnSpLocks/>
          </p:cNvCxnSpPr>
          <p:nvPr/>
        </p:nvCxnSpPr>
        <p:spPr>
          <a:xfrm>
            <a:off x="244174" y="1790700"/>
            <a:ext cx="2655713" cy="0"/>
          </a:xfrm>
          <a:prstGeom prst="straightConnector1">
            <a:avLst/>
          </a:prstGeom>
          <a:ln w="76200">
            <a:solidFill>
              <a:srgbClr val="00B05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BDD9710D-B981-4D54-A6F0-FBD92B218C70}"/>
              </a:ext>
            </a:extLst>
          </p:cNvPr>
          <p:cNvSpPr txBox="1"/>
          <p:nvPr/>
        </p:nvSpPr>
        <p:spPr>
          <a:xfrm>
            <a:off x="635984" y="1289717"/>
            <a:ext cx="1687072" cy="627864"/>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00B050"/>
                </a:solidFill>
                <a:effectLst/>
                <a:uLnTx/>
                <a:uFillTx/>
                <a:latin typeface="Segoe UI"/>
                <a:ea typeface="+mn-ea"/>
                <a:cs typeface="+mn-cs"/>
              </a:rPr>
              <a:t>TLS</a:t>
            </a:r>
          </a:p>
        </p:txBody>
      </p:sp>
      <p:sp>
        <p:nvSpPr>
          <p:cNvPr id="49" name="TextBox 48">
            <a:extLst>
              <a:ext uri="{FF2B5EF4-FFF2-40B4-BE49-F238E27FC236}">
                <a16:creationId xmlns:a16="http://schemas.microsoft.com/office/drawing/2014/main" id="{3B37BF2A-EB0F-44B0-AEE7-ABCFF4BC0611}"/>
              </a:ext>
            </a:extLst>
          </p:cNvPr>
          <p:cNvSpPr txBox="1"/>
          <p:nvPr/>
        </p:nvSpPr>
        <p:spPr>
          <a:xfrm>
            <a:off x="151664" y="1714498"/>
            <a:ext cx="2655713" cy="627864"/>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00B050"/>
                </a:solidFill>
                <a:effectLst/>
                <a:uLnTx/>
                <a:uFillTx/>
                <a:latin typeface="Segoe UI"/>
                <a:ea typeface="+mn-ea"/>
                <a:cs typeface="+mn-cs"/>
              </a:rPr>
              <a:t>Shared-Key </a:t>
            </a:r>
            <a:r>
              <a:rPr kumimoji="0" lang="en-US" sz="2400" b="0" i="0" u="none" strike="noStrike" kern="1200" cap="none" spc="0" normalizeH="0" baseline="0" noProof="0" dirty="0" err="1">
                <a:ln>
                  <a:noFill/>
                </a:ln>
                <a:solidFill>
                  <a:srgbClr val="00B050"/>
                </a:solidFill>
                <a:effectLst/>
                <a:uLnTx/>
                <a:uFillTx/>
                <a:latin typeface="Segoe UI"/>
                <a:ea typeface="+mn-ea"/>
                <a:cs typeface="+mn-cs"/>
              </a:rPr>
              <a:t>Auth</a:t>
            </a:r>
            <a:endParaRPr kumimoji="0" lang="en-US" sz="2400" b="0" i="0" u="none" strike="noStrike" kern="1200" cap="none" spc="0" normalizeH="0" baseline="0" noProof="0" dirty="0">
              <a:ln>
                <a:noFill/>
              </a:ln>
              <a:solidFill>
                <a:srgbClr val="00B050"/>
              </a:solidFill>
              <a:effectLst/>
              <a:uLnTx/>
              <a:uFillTx/>
              <a:latin typeface="Segoe UI"/>
              <a:ea typeface="+mn-ea"/>
              <a:cs typeface="+mn-cs"/>
            </a:endParaRPr>
          </a:p>
        </p:txBody>
      </p:sp>
      <p:sp>
        <p:nvSpPr>
          <p:cNvPr id="56" name="TextBox 55">
            <a:extLst>
              <a:ext uri="{FF2B5EF4-FFF2-40B4-BE49-F238E27FC236}">
                <a16:creationId xmlns:a16="http://schemas.microsoft.com/office/drawing/2014/main" id="{AA2F0830-5757-4ABD-8B2C-EA5ADFE1D4A9}"/>
              </a:ext>
            </a:extLst>
          </p:cNvPr>
          <p:cNvSpPr txBox="1"/>
          <p:nvPr/>
        </p:nvSpPr>
        <p:spPr>
          <a:xfrm>
            <a:off x="3102825" y="1521368"/>
            <a:ext cx="3250593" cy="627864"/>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003C6C"/>
                </a:solidFill>
                <a:effectLst/>
                <a:uLnTx/>
                <a:uFillTx/>
                <a:latin typeface="Segoe UI"/>
                <a:ea typeface="+mn-ea"/>
                <a:cs typeface="+mn-cs"/>
              </a:rPr>
              <a:t>Public REST Endpoint</a:t>
            </a:r>
          </a:p>
        </p:txBody>
      </p:sp>
      <p:cxnSp>
        <p:nvCxnSpPr>
          <p:cNvPr id="58" name="Straight Arrow Connector 57">
            <a:extLst>
              <a:ext uri="{FF2B5EF4-FFF2-40B4-BE49-F238E27FC236}">
                <a16:creationId xmlns:a16="http://schemas.microsoft.com/office/drawing/2014/main" id="{A5B0B8CB-6795-4838-ACFA-7DCDDFF2CAEF}"/>
              </a:ext>
            </a:extLst>
          </p:cNvPr>
          <p:cNvCxnSpPr>
            <a:cxnSpLocks/>
          </p:cNvCxnSpPr>
          <p:nvPr/>
        </p:nvCxnSpPr>
        <p:spPr>
          <a:xfrm>
            <a:off x="5022658" y="4555325"/>
            <a:ext cx="963584" cy="5862"/>
          </a:xfrm>
          <a:prstGeom prst="straightConnector1">
            <a:avLst/>
          </a:prstGeom>
          <a:ln w="76200">
            <a:solidFill>
              <a:schemeClr val="accent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pic>
        <p:nvPicPr>
          <p:cNvPr id="62" name="Picture 61">
            <a:extLst>
              <a:ext uri="{FF2B5EF4-FFF2-40B4-BE49-F238E27FC236}">
                <a16:creationId xmlns:a16="http://schemas.microsoft.com/office/drawing/2014/main" id="{817C2282-9BB6-4674-B038-86BF964B44E3}"/>
              </a:ext>
            </a:extLst>
          </p:cNvPr>
          <p:cNvPicPr>
            <a:picLocks noChangeAspect="1"/>
          </p:cNvPicPr>
          <p:nvPr/>
        </p:nvPicPr>
        <p:blipFill>
          <a:blip r:embed="rId9"/>
          <a:stretch>
            <a:fillRect/>
          </a:stretch>
        </p:blipFill>
        <p:spPr>
          <a:xfrm>
            <a:off x="6066919" y="4230689"/>
            <a:ext cx="362968" cy="429411"/>
          </a:xfrm>
          <a:prstGeom prst="rect">
            <a:avLst/>
          </a:prstGeom>
        </p:spPr>
      </p:pic>
      <p:pic>
        <p:nvPicPr>
          <p:cNvPr id="63" name="Picture 62">
            <a:extLst>
              <a:ext uri="{FF2B5EF4-FFF2-40B4-BE49-F238E27FC236}">
                <a16:creationId xmlns:a16="http://schemas.microsoft.com/office/drawing/2014/main" id="{9DFEA391-56A1-41CC-8323-E1B45F2B4F0F}"/>
              </a:ext>
            </a:extLst>
          </p:cNvPr>
          <p:cNvPicPr>
            <a:picLocks noChangeAspect="1"/>
          </p:cNvPicPr>
          <p:nvPr/>
        </p:nvPicPr>
        <p:blipFill>
          <a:blip r:embed="rId9"/>
          <a:stretch>
            <a:fillRect/>
          </a:stretch>
        </p:blipFill>
        <p:spPr>
          <a:xfrm>
            <a:off x="6478509" y="4230689"/>
            <a:ext cx="362968" cy="429411"/>
          </a:xfrm>
          <a:prstGeom prst="rect">
            <a:avLst/>
          </a:prstGeom>
        </p:spPr>
      </p:pic>
      <p:pic>
        <p:nvPicPr>
          <p:cNvPr id="64" name="Picture 63">
            <a:extLst>
              <a:ext uri="{FF2B5EF4-FFF2-40B4-BE49-F238E27FC236}">
                <a16:creationId xmlns:a16="http://schemas.microsoft.com/office/drawing/2014/main" id="{19D75033-4910-4351-8E1F-8F5AEB1D8428}"/>
              </a:ext>
            </a:extLst>
          </p:cNvPr>
          <p:cNvPicPr>
            <a:picLocks noChangeAspect="1"/>
          </p:cNvPicPr>
          <p:nvPr/>
        </p:nvPicPr>
        <p:blipFill>
          <a:blip r:embed="rId9"/>
          <a:stretch>
            <a:fillRect/>
          </a:stretch>
        </p:blipFill>
        <p:spPr>
          <a:xfrm>
            <a:off x="6890099" y="4230942"/>
            <a:ext cx="362968" cy="429411"/>
          </a:xfrm>
          <a:prstGeom prst="rect">
            <a:avLst/>
          </a:prstGeom>
        </p:spPr>
      </p:pic>
      <p:sp>
        <p:nvSpPr>
          <p:cNvPr id="65" name="TextBox 64">
            <a:extLst>
              <a:ext uri="{FF2B5EF4-FFF2-40B4-BE49-F238E27FC236}">
                <a16:creationId xmlns:a16="http://schemas.microsoft.com/office/drawing/2014/main" id="{AECFF05D-969E-48D5-8E71-83ABA426BBD4}"/>
              </a:ext>
            </a:extLst>
          </p:cNvPr>
          <p:cNvSpPr txBox="1"/>
          <p:nvPr/>
        </p:nvSpPr>
        <p:spPr>
          <a:xfrm>
            <a:off x="5986242" y="4586816"/>
            <a:ext cx="1343774" cy="544765"/>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003C6C"/>
                </a:solidFill>
                <a:effectLst/>
                <a:uLnTx/>
                <a:uFillTx/>
                <a:latin typeface="Segoe UI"/>
                <a:ea typeface="+mn-ea"/>
                <a:cs typeface="+mn-cs"/>
              </a:rPr>
              <a:t>VM VHDs</a:t>
            </a:r>
          </a:p>
        </p:txBody>
      </p:sp>
      <p:sp>
        <p:nvSpPr>
          <p:cNvPr id="50" name="Rectangle 49">
            <a:extLst>
              <a:ext uri="{FF2B5EF4-FFF2-40B4-BE49-F238E27FC236}">
                <a16:creationId xmlns:a16="http://schemas.microsoft.com/office/drawing/2014/main" id="{41BD36F4-ABEB-400B-9FF9-F9FE0E99FE1A}"/>
              </a:ext>
            </a:extLst>
          </p:cNvPr>
          <p:cNvSpPr/>
          <p:nvPr/>
        </p:nvSpPr>
        <p:spPr bwMode="auto">
          <a:xfrm>
            <a:off x="7486115" y="1289717"/>
            <a:ext cx="4950359" cy="570480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51" name="Straight Connector 50">
            <a:extLst>
              <a:ext uri="{FF2B5EF4-FFF2-40B4-BE49-F238E27FC236}">
                <a16:creationId xmlns:a16="http://schemas.microsoft.com/office/drawing/2014/main" id="{742450BB-2688-40D0-80BF-574CCD5C3360}"/>
              </a:ext>
            </a:extLst>
          </p:cNvPr>
          <p:cNvCxnSpPr/>
          <p:nvPr/>
        </p:nvCxnSpPr>
        <p:spPr>
          <a:xfrm>
            <a:off x="7480797" y="1289717"/>
            <a:ext cx="0" cy="5704808"/>
          </a:xfrm>
          <a:prstGeom prst="line">
            <a:avLst/>
          </a:prstGeom>
          <a:ln w="28575">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graphicFrame>
        <p:nvGraphicFramePr>
          <p:cNvPr id="52" name="Diagram 51">
            <a:extLst>
              <a:ext uri="{FF2B5EF4-FFF2-40B4-BE49-F238E27FC236}">
                <a16:creationId xmlns:a16="http://schemas.microsoft.com/office/drawing/2014/main" id="{4C37D931-3C64-46E7-A776-6E8EB3C5991A}"/>
              </a:ext>
            </a:extLst>
          </p:cNvPr>
          <p:cNvGraphicFramePr/>
          <p:nvPr>
            <p:extLst>
              <p:ext uri="{D42A27DB-BD31-4B8C-83A1-F6EECF244321}">
                <p14:modId xmlns:p14="http://schemas.microsoft.com/office/powerpoint/2010/main" val="2686374600"/>
              </p:ext>
            </p:extLst>
          </p:nvPr>
        </p:nvGraphicFramePr>
        <p:xfrm>
          <a:off x="7779000" y="1518561"/>
          <a:ext cx="4413301" cy="5247119"/>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spTree>
    <p:extLst>
      <p:ext uri="{BB962C8B-B14F-4D97-AF65-F5344CB8AC3E}">
        <p14:creationId xmlns:p14="http://schemas.microsoft.com/office/powerpoint/2010/main" val="3375757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wipe(left)">
                                      <p:cBhvr>
                                        <p:cTn id="7" dur="500"/>
                                        <p:tgtEl>
                                          <p:spTgt spid="4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8"/>
                                        </p:tgtEl>
                                        <p:attrNameLst>
                                          <p:attrName>style.visibility</p:attrName>
                                        </p:attrNameLst>
                                      </p:cBhvr>
                                      <p:to>
                                        <p:strVal val="visible"/>
                                      </p:to>
                                    </p:set>
                                    <p:animEffect transition="in" filter="fade">
                                      <p:cBhvr>
                                        <p:cTn id="11" dur="500"/>
                                        <p:tgtEl>
                                          <p:spTgt spid="48"/>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49"/>
                                        </p:tgtEl>
                                        <p:attrNameLst>
                                          <p:attrName>style.visibility</p:attrName>
                                        </p:attrNameLst>
                                      </p:cBhvr>
                                      <p:to>
                                        <p:strVal val="visible"/>
                                      </p:to>
                                    </p:set>
                                    <p:animEffect transition="in" filter="fade">
                                      <p:cBhvr>
                                        <p:cTn id="14" dur="500"/>
                                        <p:tgtEl>
                                          <p:spTgt spid="49"/>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2" fill="hold" nodeType="clickEffect">
                                  <p:stCondLst>
                                    <p:cond delay="0"/>
                                  </p:stCondLst>
                                  <p:childTnLst>
                                    <p:set>
                                      <p:cBhvr>
                                        <p:cTn id="18" dur="1" fill="hold">
                                          <p:stCondLst>
                                            <p:cond delay="0"/>
                                          </p:stCondLst>
                                        </p:cTn>
                                        <p:tgtEl>
                                          <p:spTgt spid="58"/>
                                        </p:tgtEl>
                                        <p:attrNameLst>
                                          <p:attrName>style.visibility</p:attrName>
                                        </p:attrNameLst>
                                      </p:cBhvr>
                                      <p:to>
                                        <p:strVal val="visible"/>
                                      </p:to>
                                    </p:set>
                                    <p:animEffect transition="in" filter="wipe(right)">
                                      <p:cBhvr>
                                        <p:cTn id="19" dur="500"/>
                                        <p:tgtEl>
                                          <p:spTgt spid="58"/>
                                        </p:tgtEl>
                                      </p:cBhvr>
                                    </p:animEffect>
                                  </p:childTnLst>
                                </p:cTn>
                              </p:par>
                            </p:childTnLst>
                          </p:cTn>
                        </p:par>
                        <p:par>
                          <p:cTn id="20" fill="hold">
                            <p:stCondLst>
                              <p:cond delay="500"/>
                            </p:stCondLst>
                            <p:childTnLst>
                              <p:par>
                                <p:cTn id="21" presetID="10" presetClass="entr" presetSubtype="0" fill="hold" nodeType="afterEffect">
                                  <p:stCondLst>
                                    <p:cond delay="0"/>
                                  </p:stCondLst>
                                  <p:childTnLst>
                                    <p:set>
                                      <p:cBhvr>
                                        <p:cTn id="22" dur="1" fill="hold">
                                          <p:stCondLst>
                                            <p:cond delay="0"/>
                                          </p:stCondLst>
                                        </p:cTn>
                                        <p:tgtEl>
                                          <p:spTgt spid="62"/>
                                        </p:tgtEl>
                                        <p:attrNameLst>
                                          <p:attrName>style.visibility</p:attrName>
                                        </p:attrNameLst>
                                      </p:cBhvr>
                                      <p:to>
                                        <p:strVal val="visible"/>
                                      </p:to>
                                    </p:set>
                                    <p:animEffect transition="in" filter="fade">
                                      <p:cBhvr>
                                        <p:cTn id="23" dur="500"/>
                                        <p:tgtEl>
                                          <p:spTgt spid="62"/>
                                        </p:tgtEl>
                                      </p:cBhvr>
                                    </p:animEffect>
                                  </p:childTnLst>
                                </p:cTn>
                              </p:par>
                              <p:par>
                                <p:cTn id="24" presetID="10" presetClass="entr" presetSubtype="0" fill="hold" nodeType="withEffect">
                                  <p:stCondLst>
                                    <p:cond delay="0"/>
                                  </p:stCondLst>
                                  <p:childTnLst>
                                    <p:set>
                                      <p:cBhvr>
                                        <p:cTn id="25" dur="1" fill="hold">
                                          <p:stCondLst>
                                            <p:cond delay="0"/>
                                          </p:stCondLst>
                                        </p:cTn>
                                        <p:tgtEl>
                                          <p:spTgt spid="63"/>
                                        </p:tgtEl>
                                        <p:attrNameLst>
                                          <p:attrName>style.visibility</p:attrName>
                                        </p:attrNameLst>
                                      </p:cBhvr>
                                      <p:to>
                                        <p:strVal val="visible"/>
                                      </p:to>
                                    </p:set>
                                    <p:animEffect transition="in" filter="fade">
                                      <p:cBhvr>
                                        <p:cTn id="26" dur="500"/>
                                        <p:tgtEl>
                                          <p:spTgt spid="63"/>
                                        </p:tgtEl>
                                      </p:cBhvr>
                                    </p:animEffect>
                                  </p:childTnLst>
                                </p:cTn>
                              </p:par>
                              <p:par>
                                <p:cTn id="27" presetID="10" presetClass="entr" presetSubtype="0" fill="hold" nodeType="withEffect">
                                  <p:stCondLst>
                                    <p:cond delay="0"/>
                                  </p:stCondLst>
                                  <p:childTnLst>
                                    <p:set>
                                      <p:cBhvr>
                                        <p:cTn id="28" dur="1" fill="hold">
                                          <p:stCondLst>
                                            <p:cond delay="0"/>
                                          </p:stCondLst>
                                        </p:cTn>
                                        <p:tgtEl>
                                          <p:spTgt spid="64"/>
                                        </p:tgtEl>
                                        <p:attrNameLst>
                                          <p:attrName>style.visibility</p:attrName>
                                        </p:attrNameLst>
                                      </p:cBhvr>
                                      <p:to>
                                        <p:strVal val="visible"/>
                                      </p:to>
                                    </p:set>
                                    <p:animEffect transition="in" filter="fade">
                                      <p:cBhvr>
                                        <p:cTn id="29" dur="500"/>
                                        <p:tgtEl>
                                          <p:spTgt spid="64"/>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65"/>
                                        </p:tgtEl>
                                        <p:attrNameLst>
                                          <p:attrName>style.visibility</p:attrName>
                                        </p:attrNameLst>
                                      </p:cBhvr>
                                      <p:to>
                                        <p:strVal val="visible"/>
                                      </p:to>
                                    </p:set>
                                    <p:animEffect transition="in" filter="fade">
                                      <p:cBhvr>
                                        <p:cTn id="32"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49" grpId="0"/>
      <p:bldP spid="65"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07A14BA-BF2B-4DB4-8A4E-EFEC29CFB75E}"/>
              </a:ext>
            </a:extLst>
          </p:cNvPr>
          <p:cNvSpPr txBox="1">
            <a:spLocks/>
          </p:cNvSpPr>
          <p:nvPr/>
        </p:nvSpPr>
        <p:spPr>
          <a:xfrm>
            <a:off x="883" y="498"/>
            <a:ext cx="12435592" cy="1289219"/>
          </a:xfrm>
          <a:prstGeom prst="rect">
            <a:avLst/>
          </a:prstGeom>
          <a:solidFill>
            <a:schemeClr val="accent1"/>
          </a:solidFill>
          <a:effectLst/>
        </p:spPr>
        <p:txBody>
          <a:bodyPr vert="horz" wrap="square" lIns="146304" tIns="91440" rIns="146304" bIns="91440"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lang="en-US" spc="0" dirty="0">
                <a:ln/>
                <a:solidFill>
                  <a:srgbClr val="FFFFFF"/>
                </a:solidFill>
                <a:latin typeface="Segoe UI Light"/>
              </a:rPr>
              <a:t>Azure Table Storage</a:t>
            </a:r>
            <a:endParaRPr kumimoji="0" lang="en-US" sz="4800" i="0" u="none" strike="noStrike" kern="1200" cap="none" spc="0" normalizeH="0" baseline="0" noProof="0" dirty="0">
              <a:ln/>
              <a:solidFill>
                <a:srgbClr val="FFFFFF"/>
              </a:solidFill>
              <a:uLnTx/>
              <a:uFillTx/>
              <a:latin typeface="Segoe UI Light"/>
              <a:ea typeface="+mn-ea"/>
              <a:cs typeface="Segoe UI" pitchFamily="34" charset="0"/>
            </a:endParaRPr>
          </a:p>
        </p:txBody>
      </p:sp>
      <p:pic>
        <p:nvPicPr>
          <p:cNvPr id="3" name="Picture 2" descr="A screenshot of a cell phone&#10;&#10;Description generated with very high confidence">
            <a:extLst>
              <a:ext uri="{FF2B5EF4-FFF2-40B4-BE49-F238E27FC236}">
                <a16:creationId xmlns:a16="http://schemas.microsoft.com/office/drawing/2014/main" id="{AA788905-EE75-48E5-9646-5726BCA75608}"/>
              </a:ext>
            </a:extLst>
          </p:cNvPr>
          <p:cNvPicPr>
            <a:picLocks noChangeAspect="1"/>
          </p:cNvPicPr>
          <p:nvPr/>
        </p:nvPicPr>
        <p:blipFill>
          <a:blip r:embed="rId3"/>
          <a:stretch>
            <a:fillRect/>
          </a:stretch>
        </p:blipFill>
        <p:spPr>
          <a:xfrm>
            <a:off x="6998601" y="1678148"/>
            <a:ext cx="5344271" cy="2800741"/>
          </a:xfrm>
          <a:prstGeom prst="rect">
            <a:avLst/>
          </a:prstGeom>
        </p:spPr>
      </p:pic>
      <p:pic>
        <p:nvPicPr>
          <p:cNvPr id="6" name="Picture 5" descr="A screenshot of a social media post&#10;&#10;Description generated with very high confidence">
            <a:extLst>
              <a:ext uri="{FF2B5EF4-FFF2-40B4-BE49-F238E27FC236}">
                <a16:creationId xmlns:a16="http://schemas.microsoft.com/office/drawing/2014/main" id="{C8EED45E-4F33-4190-AD43-5493D40E0B4D}"/>
              </a:ext>
            </a:extLst>
          </p:cNvPr>
          <p:cNvPicPr>
            <a:picLocks noChangeAspect="1"/>
          </p:cNvPicPr>
          <p:nvPr/>
        </p:nvPicPr>
        <p:blipFill>
          <a:blip r:embed="rId4"/>
          <a:stretch>
            <a:fillRect/>
          </a:stretch>
        </p:blipFill>
        <p:spPr>
          <a:xfrm>
            <a:off x="7270312" y="4869352"/>
            <a:ext cx="4800847" cy="1752690"/>
          </a:xfrm>
          <a:prstGeom prst="rect">
            <a:avLst/>
          </a:prstGeom>
        </p:spPr>
      </p:pic>
      <p:sp>
        <p:nvSpPr>
          <p:cNvPr id="7" name="TextBox 6">
            <a:extLst>
              <a:ext uri="{FF2B5EF4-FFF2-40B4-BE49-F238E27FC236}">
                <a16:creationId xmlns:a16="http://schemas.microsoft.com/office/drawing/2014/main" id="{EB2BB58D-A632-4852-AA88-1EA1A2BA3630}"/>
              </a:ext>
            </a:extLst>
          </p:cNvPr>
          <p:cNvSpPr txBox="1"/>
          <p:nvPr/>
        </p:nvSpPr>
        <p:spPr>
          <a:xfrm>
            <a:off x="882" y="1289717"/>
            <a:ext cx="6818661" cy="5201424"/>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latin typeface="+mj-lt"/>
              </a:rPr>
              <a:t>Features:</a:t>
            </a:r>
          </a:p>
          <a:p>
            <a:pPr marL="809271" lvl="1" indent="-342900">
              <a:lnSpc>
                <a:spcPct val="90000"/>
              </a:lnSpc>
              <a:spcAft>
                <a:spcPts val="600"/>
              </a:spcAft>
              <a:buFont typeface="Arial" panose="020B0604020202020204" pitchFamily="34" charset="0"/>
              <a:buChar char="•"/>
            </a:pPr>
            <a:r>
              <a:rPr lang="en-US" sz="1400" b="1" u="sng" dirty="0">
                <a:gradFill>
                  <a:gsLst>
                    <a:gs pos="2917">
                      <a:schemeClr val="tx1"/>
                    </a:gs>
                    <a:gs pos="30000">
                      <a:schemeClr val="tx1"/>
                    </a:gs>
                  </a:gsLst>
                  <a:lin ang="5400000" scaled="0"/>
                </a:gradFill>
                <a:highlight>
                  <a:srgbClr val="FFFF00"/>
                </a:highlight>
                <a:latin typeface="+mj-lt"/>
              </a:rPr>
              <a:t>Partition key</a:t>
            </a:r>
            <a:r>
              <a:rPr lang="en-US" sz="1400" b="1" u="sng" dirty="0">
                <a:gradFill>
                  <a:gsLst>
                    <a:gs pos="2917">
                      <a:schemeClr val="tx1"/>
                    </a:gs>
                    <a:gs pos="30000">
                      <a:schemeClr val="tx1"/>
                    </a:gs>
                  </a:gsLst>
                  <a:lin ang="5400000" scaled="0"/>
                </a:gradFill>
                <a:latin typeface="+mj-lt"/>
              </a:rPr>
              <a:t>:</a:t>
            </a:r>
            <a:r>
              <a:rPr lang="en-US" sz="1400" dirty="0">
                <a:gradFill>
                  <a:gsLst>
                    <a:gs pos="2917">
                      <a:schemeClr val="tx1"/>
                    </a:gs>
                    <a:gs pos="30000">
                      <a:schemeClr val="tx1"/>
                    </a:gs>
                  </a:gsLst>
                  <a:lin ang="5400000" scaled="0"/>
                </a:gradFill>
                <a:latin typeface="+mj-lt"/>
              </a:rPr>
              <a:t>  determines the partition to use within storage service</a:t>
            </a:r>
          </a:p>
          <a:p>
            <a:pPr marL="809271" lvl="1" indent="-342900">
              <a:lnSpc>
                <a:spcPct val="90000"/>
              </a:lnSpc>
              <a:spcAft>
                <a:spcPts val="600"/>
              </a:spcAft>
              <a:buFont typeface="Arial" panose="020B0604020202020204" pitchFamily="34" charset="0"/>
              <a:buChar char="•"/>
            </a:pPr>
            <a:r>
              <a:rPr lang="en-US" sz="1400" b="1" u="sng" dirty="0" err="1">
                <a:gradFill>
                  <a:gsLst>
                    <a:gs pos="2917">
                      <a:schemeClr val="tx1"/>
                    </a:gs>
                    <a:gs pos="30000">
                      <a:schemeClr val="tx1"/>
                    </a:gs>
                  </a:gsLst>
                  <a:lin ang="5400000" scaled="0"/>
                </a:gradFill>
                <a:highlight>
                  <a:srgbClr val="FFFF00"/>
                </a:highlight>
                <a:latin typeface="+mj-lt"/>
              </a:rPr>
              <a:t>RowKey</a:t>
            </a:r>
            <a:r>
              <a:rPr lang="en-US" sz="1400" b="1" dirty="0">
                <a:gradFill>
                  <a:gsLst>
                    <a:gs pos="2917">
                      <a:schemeClr val="tx1"/>
                    </a:gs>
                    <a:gs pos="30000">
                      <a:schemeClr val="tx1"/>
                    </a:gs>
                  </a:gsLst>
                  <a:lin ang="5400000" scaled="0"/>
                </a:gradFill>
                <a:highlight>
                  <a:srgbClr val="FFFF00"/>
                </a:highlight>
                <a:latin typeface="+mj-lt"/>
              </a:rPr>
              <a:t>:</a:t>
            </a:r>
            <a:r>
              <a:rPr lang="en-US" sz="1400" dirty="0">
                <a:gradFill>
                  <a:gsLst>
                    <a:gs pos="2917">
                      <a:schemeClr val="tx1"/>
                    </a:gs>
                    <a:gs pos="30000">
                      <a:schemeClr val="tx1"/>
                    </a:gs>
                  </a:gsLst>
                  <a:lin ang="5400000" scaled="0"/>
                </a:gradFill>
                <a:highlight>
                  <a:srgbClr val="FFFF00"/>
                </a:highlight>
                <a:latin typeface="+mj-lt"/>
              </a:rPr>
              <a:t>  </a:t>
            </a:r>
            <a:r>
              <a:rPr lang="en-US" sz="1400" dirty="0">
                <a:gradFill>
                  <a:gsLst>
                    <a:gs pos="2917">
                      <a:schemeClr val="tx1"/>
                    </a:gs>
                    <a:gs pos="30000">
                      <a:schemeClr val="tx1"/>
                    </a:gs>
                  </a:gsLst>
                  <a:lin ang="5400000" scaled="0"/>
                </a:gradFill>
                <a:latin typeface="+mj-lt"/>
              </a:rPr>
              <a:t>used with partition key to create clustered index, the only index created</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latin typeface="+mj-lt"/>
              </a:rPr>
              <a:t>Guidelines for Read Design:</a:t>
            </a:r>
          </a:p>
          <a:p>
            <a:pPr marL="809271" lvl="1" indent="-342900">
              <a:lnSpc>
                <a:spcPct val="90000"/>
              </a:lnSpc>
              <a:spcAft>
                <a:spcPts val="600"/>
              </a:spcAft>
              <a:buFont typeface="Arial" panose="020B0604020202020204" pitchFamily="34" charset="0"/>
              <a:buChar char="•"/>
            </a:pPr>
            <a:r>
              <a:rPr lang="en-US" sz="1400" dirty="0">
                <a:gradFill>
                  <a:gsLst>
                    <a:gs pos="2917">
                      <a:schemeClr val="tx1"/>
                    </a:gs>
                    <a:gs pos="30000">
                      <a:schemeClr val="tx1"/>
                    </a:gs>
                  </a:gsLst>
                  <a:lin ang="5400000" scaled="0"/>
                </a:gradFill>
                <a:latin typeface="+mj-lt"/>
              </a:rPr>
              <a:t>Specify both </a:t>
            </a:r>
            <a:r>
              <a:rPr lang="en-US" sz="1400" dirty="0" err="1">
                <a:gradFill>
                  <a:gsLst>
                    <a:gs pos="2917">
                      <a:schemeClr val="tx1"/>
                    </a:gs>
                    <a:gs pos="30000">
                      <a:schemeClr val="tx1"/>
                    </a:gs>
                  </a:gsLst>
                  <a:lin ang="5400000" scaled="0"/>
                </a:gradFill>
                <a:latin typeface="+mj-lt"/>
              </a:rPr>
              <a:t>PartitionKey</a:t>
            </a:r>
            <a:r>
              <a:rPr lang="en-US" sz="1400" dirty="0">
                <a:gradFill>
                  <a:gsLst>
                    <a:gs pos="2917">
                      <a:schemeClr val="tx1"/>
                    </a:gs>
                    <a:gs pos="30000">
                      <a:schemeClr val="tx1"/>
                    </a:gs>
                  </a:gsLst>
                  <a:lin ang="5400000" scaled="0"/>
                </a:gradFill>
                <a:latin typeface="+mj-lt"/>
              </a:rPr>
              <a:t> and </a:t>
            </a:r>
            <a:r>
              <a:rPr lang="en-US" sz="1400" dirty="0" err="1">
                <a:gradFill>
                  <a:gsLst>
                    <a:gs pos="2917">
                      <a:schemeClr val="tx1"/>
                    </a:gs>
                    <a:gs pos="30000">
                      <a:schemeClr val="tx1"/>
                    </a:gs>
                  </a:gsLst>
                  <a:lin ang="5400000" scaled="0"/>
                </a:gradFill>
                <a:latin typeface="+mj-lt"/>
              </a:rPr>
              <a:t>RowKey</a:t>
            </a:r>
            <a:r>
              <a:rPr lang="en-US" sz="1400" dirty="0">
                <a:gradFill>
                  <a:gsLst>
                    <a:gs pos="2917">
                      <a:schemeClr val="tx1"/>
                    </a:gs>
                    <a:gs pos="30000">
                      <a:schemeClr val="tx1"/>
                    </a:gs>
                  </a:gsLst>
                  <a:lin ang="5400000" scaled="0"/>
                </a:gradFill>
                <a:latin typeface="+mj-lt"/>
              </a:rPr>
              <a:t> in your queries. </a:t>
            </a:r>
          </a:p>
          <a:p>
            <a:pPr marL="809271" lvl="1" indent="-342900">
              <a:lnSpc>
                <a:spcPct val="90000"/>
              </a:lnSpc>
              <a:spcAft>
                <a:spcPts val="600"/>
              </a:spcAft>
              <a:buFont typeface="Arial" panose="020B0604020202020204" pitchFamily="34" charset="0"/>
              <a:buChar char="•"/>
            </a:pPr>
            <a:r>
              <a:rPr lang="en-US" sz="1400" dirty="0">
                <a:gradFill>
                  <a:gsLst>
                    <a:gs pos="2917">
                      <a:schemeClr val="tx1"/>
                    </a:gs>
                    <a:gs pos="30000">
                      <a:schemeClr val="tx1"/>
                    </a:gs>
                  </a:gsLst>
                  <a:lin ang="5400000" scaled="0"/>
                </a:gradFill>
                <a:latin typeface="+mj-lt"/>
              </a:rPr>
              <a:t>Table storage is cheap so consider storing the same entity multiple times (with different keys) to enable more efficient queries. </a:t>
            </a:r>
          </a:p>
          <a:p>
            <a:pPr marL="809271" lvl="1" indent="-342900">
              <a:lnSpc>
                <a:spcPct val="90000"/>
              </a:lnSpc>
              <a:spcAft>
                <a:spcPts val="600"/>
              </a:spcAft>
              <a:buFont typeface="Arial" panose="020B0604020202020204" pitchFamily="34" charset="0"/>
              <a:buChar char="•"/>
            </a:pPr>
            <a:r>
              <a:rPr lang="en-US" sz="1400" dirty="0">
                <a:gradFill>
                  <a:gsLst>
                    <a:gs pos="2917">
                      <a:schemeClr val="tx1"/>
                    </a:gs>
                    <a:gs pos="30000">
                      <a:schemeClr val="tx1"/>
                    </a:gs>
                  </a:gsLst>
                  <a:lin ang="5400000" scaled="0"/>
                </a:gradFill>
                <a:latin typeface="+mj-lt"/>
              </a:rPr>
              <a:t>Table storage is cheap so consider </a:t>
            </a:r>
            <a:r>
              <a:rPr lang="en-US" sz="1400" dirty="0" err="1">
                <a:gradFill>
                  <a:gsLst>
                    <a:gs pos="2917">
                      <a:schemeClr val="tx1"/>
                    </a:gs>
                    <a:gs pos="30000">
                      <a:schemeClr val="tx1"/>
                    </a:gs>
                  </a:gsLst>
                  <a:lin ang="5400000" scaled="0"/>
                </a:gradFill>
                <a:latin typeface="+mj-lt"/>
              </a:rPr>
              <a:t>denormalizing</a:t>
            </a:r>
            <a:r>
              <a:rPr lang="en-US" sz="1400" dirty="0">
                <a:gradFill>
                  <a:gsLst>
                    <a:gs pos="2917">
                      <a:schemeClr val="tx1"/>
                    </a:gs>
                    <a:gs pos="30000">
                      <a:schemeClr val="tx1"/>
                    </a:gs>
                  </a:gsLst>
                  <a:lin ang="5400000" scaled="0"/>
                </a:gradFill>
                <a:latin typeface="+mj-lt"/>
              </a:rPr>
              <a:t> your data. </a:t>
            </a:r>
          </a:p>
          <a:p>
            <a:pPr marL="809271" lvl="1" indent="-342900">
              <a:lnSpc>
                <a:spcPct val="90000"/>
              </a:lnSpc>
              <a:spcAft>
                <a:spcPts val="600"/>
              </a:spcAft>
              <a:buFont typeface="Arial" panose="020B0604020202020204" pitchFamily="34" charset="0"/>
              <a:buChar char="•"/>
            </a:pPr>
            <a:r>
              <a:rPr lang="en-US" sz="1400" dirty="0">
                <a:gradFill>
                  <a:gsLst>
                    <a:gs pos="2917">
                      <a:schemeClr val="tx1"/>
                    </a:gs>
                    <a:gs pos="30000">
                      <a:schemeClr val="tx1"/>
                    </a:gs>
                  </a:gsLst>
                  <a:lin ang="5400000" scaled="0"/>
                </a:gradFill>
                <a:latin typeface="+mj-lt"/>
              </a:rPr>
              <a:t>Use compound key values for alternate keyed access paths to entities. </a:t>
            </a:r>
          </a:p>
          <a:p>
            <a:pPr marL="809271" lvl="1" indent="-342900">
              <a:lnSpc>
                <a:spcPct val="90000"/>
              </a:lnSpc>
              <a:spcAft>
                <a:spcPts val="600"/>
              </a:spcAft>
              <a:buFont typeface="Arial" panose="020B0604020202020204" pitchFamily="34" charset="0"/>
              <a:buChar char="•"/>
            </a:pPr>
            <a:r>
              <a:rPr lang="en-US" sz="1400" dirty="0">
                <a:gradFill>
                  <a:gsLst>
                    <a:gs pos="2917">
                      <a:schemeClr val="tx1"/>
                    </a:gs>
                    <a:gs pos="30000">
                      <a:schemeClr val="tx1"/>
                    </a:gs>
                  </a:gsLst>
                  <a:lin ang="5400000" scaled="0"/>
                </a:gradFill>
                <a:latin typeface="+mj-lt"/>
              </a:rPr>
              <a:t>Use query projection. You can reduce the amount of data that you transfer over the network by using queries that select just the fields you need</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latin typeface="+mj-lt"/>
              </a:rPr>
              <a:t>Guidelines for Write Design:</a:t>
            </a:r>
          </a:p>
          <a:p>
            <a:pPr marL="809271" lvl="1" indent="-342900">
              <a:lnSpc>
                <a:spcPct val="90000"/>
              </a:lnSpc>
              <a:spcAft>
                <a:spcPts val="600"/>
              </a:spcAft>
              <a:buFont typeface="Arial" panose="020B0604020202020204" pitchFamily="34" charset="0"/>
              <a:buChar char="•"/>
            </a:pPr>
            <a:r>
              <a:rPr lang="en-US" sz="1400" dirty="0">
                <a:gradFill>
                  <a:gsLst>
                    <a:gs pos="2917">
                      <a:schemeClr val="tx1"/>
                    </a:gs>
                    <a:gs pos="30000">
                      <a:schemeClr val="tx1"/>
                    </a:gs>
                  </a:gsLst>
                  <a:lin ang="5400000" scaled="0"/>
                </a:gradFill>
                <a:latin typeface="+mj-lt"/>
              </a:rPr>
              <a:t>Choose keys that enable you to spread your requests across multiple partitions at any point of time. </a:t>
            </a:r>
          </a:p>
          <a:p>
            <a:pPr marL="809271" lvl="1" indent="-342900">
              <a:lnSpc>
                <a:spcPct val="90000"/>
              </a:lnSpc>
              <a:spcAft>
                <a:spcPts val="600"/>
              </a:spcAft>
              <a:buFont typeface="Arial" panose="020B0604020202020204" pitchFamily="34" charset="0"/>
              <a:buChar char="•"/>
            </a:pPr>
            <a:r>
              <a:rPr lang="en-US" sz="1400" dirty="0">
                <a:gradFill>
                  <a:gsLst>
                    <a:gs pos="2917">
                      <a:schemeClr val="tx1"/>
                    </a:gs>
                    <a:gs pos="30000">
                      <a:schemeClr val="tx1"/>
                    </a:gs>
                  </a:gsLst>
                  <a:lin ang="5400000" scaled="0"/>
                </a:gradFill>
                <a:latin typeface="+mj-lt"/>
              </a:rPr>
              <a:t>Avoid spikes in traffic. </a:t>
            </a:r>
          </a:p>
          <a:p>
            <a:pPr marL="809271" lvl="1" indent="-342900">
              <a:lnSpc>
                <a:spcPct val="90000"/>
              </a:lnSpc>
              <a:spcAft>
                <a:spcPts val="600"/>
              </a:spcAft>
              <a:buFont typeface="Arial" panose="020B0604020202020204" pitchFamily="34" charset="0"/>
              <a:buChar char="•"/>
            </a:pPr>
            <a:r>
              <a:rPr lang="en-US" sz="1400" dirty="0">
                <a:gradFill>
                  <a:gsLst>
                    <a:gs pos="2917">
                      <a:schemeClr val="tx1"/>
                    </a:gs>
                    <a:gs pos="30000">
                      <a:schemeClr val="tx1"/>
                    </a:gs>
                  </a:gsLst>
                  <a:lin ang="5400000" scaled="0"/>
                </a:gradFill>
                <a:latin typeface="+mj-lt"/>
              </a:rPr>
              <a:t>Don't necessarily create a separate table for each type of entity. </a:t>
            </a:r>
          </a:p>
          <a:p>
            <a:pPr marL="809271" lvl="1" indent="-342900">
              <a:lnSpc>
                <a:spcPct val="90000"/>
              </a:lnSpc>
              <a:spcAft>
                <a:spcPts val="600"/>
              </a:spcAft>
              <a:buFont typeface="Arial" panose="020B0604020202020204" pitchFamily="34" charset="0"/>
              <a:buChar char="•"/>
            </a:pPr>
            <a:r>
              <a:rPr lang="en-US" sz="1400" dirty="0">
                <a:gradFill>
                  <a:gsLst>
                    <a:gs pos="2917">
                      <a:schemeClr val="tx1"/>
                    </a:gs>
                    <a:gs pos="30000">
                      <a:schemeClr val="tx1"/>
                    </a:gs>
                  </a:gsLst>
                  <a:lin ang="5400000" scaled="0"/>
                </a:gradFill>
                <a:latin typeface="+mj-lt"/>
              </a:rPr>
              <a:t>Consider the maximum throughput you must achieve. </a:t>
            </a:r>
          </a:p>
        </p:txBody>
      </p:sp>
    </p:spTree>
    <p:extLst>
      <p:ext uri="{BB962C8B-B14F-4D97-AF65-F5344CB8AC3E}">
        <p14:creationId xmlns:p14="http://schemas.microsoft.com/office/powerpoint/2010/main" val="1562905096"/>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07A14BA-BF2B-4DB4-8A4E-EFEC29CFB75E}"/>
              </a:ext>
            </a:extLst>
          </p:cNvPr>
          <p:cNvSpPr txBox="1">
            <a:spLocks/>
          </p:cNvSpPr>
          <p:nvPr/>
        </p:nvSpPr>
        <p:spPr>
          <a:xfrm>
            <a:off x="883" y="498"/>
            <a:ext cx="12435592" cy="1289219"/>
          </a:xfrm>
          <a:prstGeom prst="rect">
            <a:avLst/>
          </a:prstGeom>
          <a:solidFill>
            <a:schemeClr val="accent1"/>
          </a:solidFill>
          <a:effectLst/>
        </p:spPr>
        <p:txBody>
          <a:bodyPr vert="horz" wrap="square" lIns="146304" tIns="91440" rIns="146304" bIns="91440"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lang="en-US" spc="0" dirty="0" err="1">
                <a:ln/>
                <a:solidFill>
                  <a:srgbClr val="FFFFFF"/>
                </a:solidFill>
                <a:latin typeface="Segoe UI Light"/>
              </a:rPr>
              <a:t>Redis</a:t>
            </a:r>
            <a:r>
              <a:rPr lang="en-US" spc="0" dirty="0">
                <a:ln/>
                <a:solidFill>
                  <a:srgbClr val="FFFFFF"/>
                </a:solidFill>
                <a:latin typeface="Segoe UI Light"/>
              </a:rPr>
              <a:t> Cache</a:t>
            </a:r>
            <a:endParaRPr kumimoji="0" lang="en-US" sz="4800" i="0" u="none" strike="noStrike" kern="1200" cap="none" spc="0" normalizeH="0" baseline="0" noProof="0" dirty="0">
              <a:ln/>
              <a:solidFill>
                <a:srgbClr val="FFFFFF"/>
              </a:solidFill>
              <a:uLnTx/>
              <a:uFillTx/>
              <a:latin typeface="Segoe UI Light"/>
              <a:ea typeface="+mn-ea"/>
              <a:cs typeface="Segoe UI" pitchFamily="34" charset="0"/>
            </a:endParaRPr>
          </a:p>
        </p:txBody>
      </p:sp>
      <p:graphicFrame>
        <p:nvGraphicFramePr>
          <p:cNvPr id="2" name="Table 1">
            <a:extLst>
              <a:ext uri="{FF2B5EF4-FFF2-40B4-BE49-F238E27FC236}">
                <a16:creationId xmlns:a16="http://schemas.microsoft.com/office/drawing/2014/main" id="{4A6C75C1-F9CF-4B09-AE92-9654FEDA7A2B}"/>
              </a:ext>
            </a:extLst>
          </p:cNvPr>
          <p:cNvGraphicFramePr>
            <a:graphicFrameLocks noGrp="1"/>
          </p:cNvGraphicFramePr>
          <p:nvPr>
            <p:extLst>
              <p:ext uri="{D42A27DB-BD31-4B8C-83A1-F6EECF244321}">
                <p14:modId xmlns:p14="http://schemas.microsoft.com/office/powerpoint/2010/main" val="3189319377"/>
              </p:ext>
            </p:extLst>
          </p:nvPr>
        </p:nvGraphicFramePr>
        <p:xfrm>
          <a:off x="270363" y="1580273"/>
          <a:ext cx="11895748" cy="5171440"/>
        </p:xfrm>
        <a:graphic>
          <a:graphicData uri="http://schemas.openxmlformats.org/drawingml/2006/table">
            <a:tbl>
              <a:tblPr firstRow="1" firstCol="1" bandRow="1">
                <a:tableStyleId>{5C22544A-7EE6-4342-B048-85BDC9FD1C3A}</a:tableStyleId>
              </a:tblPr>
              <a:tblGrid>
                <a:gridCol w="2973937">
                  <a:extLst>
                    <a:ext uri="{9D8B030D-6E8A-4147-A177-3AD203B41FA5}">
                      <a16:colId xmlns:a16="http://schemas.microsoft.com/office/drawing/2014/main" val="3396066251"/>
                    </a:ext>
                  </a:extLst>
                </a:gridCol>
                <a:gridCol w="2973937">
                  <a:extLst>
                    <a:ext uri="{9D8B030D-6E8A-4147-A177-3AD203B41FA5}">
                      <a16:colId xmlns:a16="http://schemas.microsoft.com/office/drawing/2014/main" val="1933170861"/>
                    </a:ext>
                  </a:extLst>
                </a:gridCol>
                <a:gridCol w="2973937">
                  <a:extLst>
                    <a:ext uri="{9D8B030D-6E8A-4147-A177-3AD203B41FA5}">
                      <a16:colId xmlns:a16="http://schemas.microsoft.com/office/drawing/2014/main" val="1912970787"/>
                    </a:ext>
                  </a:extLst>
                </a:gridCol>
                <a:gridCol w="2973937">
                  <a:extLst>
                    <a:ext uri="{9D8B030D-6E8A-4147-A177-3AD203B41FA5}">
                      <a16:colId xmlns:a16="http://schemas.microsoft.com/office/drawing/2014/main" val="1597299953"/>
                    </a:ext>
                  </a:extLst>
                </a:gridCol>
              </a:tblGrid>
              <a:tr h="370840">
                <a:tc>
                  <a:txBody>
                    <a:bodyPr/>
                    <a:lstStyle/>
                    <a:p>
                      <a:pPr algn="ctr" fontAlgn="t"/>
                      <a:endParaRPr lang="en-US" sz="1200" b="1" cap="all" dirty="0">
                        <a:effectLst/>
                      </a:endParaRPr>
                    </a:p>
                  </a:txBody>
                  <a:tcPr marL="45720" marR="45720" anchor="ctr"/>
                </a:tc>
                <a:tc>
                  <a:txBody>
                    <a:bodyPr/>
                    <a:lstStyle/>
                    <a:p>
                      <a:pPr algn="ctr" fontAlgn="t"/>
                      <a:r>
                        <a:rPr lang="en-US" sz="1200" b="1" cap="all" dirty="0">
                          <a:effectLst/>
                        </a:rPr>
                        <a:t>Basic</a:t>
                      </a:r>
                      <a:br>
                        <a:rPr lang="en-US" sz="1200" b="1" cap="all" dirty="0">
                          <a:effectLst/>
                        </a:rPr>
                      </a:br>
                      <a:r>
                        <a:rPr lang="en-US" sz="1200" b="1" cap="all" dirty="0" err="1">
                          <a:effectLst/>
                          <a:latin typeface="wf_segoe-ui_normal"/>
                        </a:rPr>
                        <a:t>Basic</a:t>
                      </a:r>
                      <a:r>
                        <a:rPr lang="en-US" sz="1200" b="1" cap="all" dirty="0">
                          <a:effectLst/>
                          <a:latin typeface="wf_segoe-ui_normal"/>
                        </a:rPr>
                        <a:t> cache which is ideal for development/testing.</a:t>
                      </a:r>
                      <a:r>
                        <a:rPr lang="en-US" sz="1200" b="1" cap="all" dirty="0">
                          <a:effectLst/>
                        </a:rPr>
                        <a:t> </a:t>
                      </a:r>
                    </a:p>
                  </a:txBody>
                  <a:tcPr marL="45720" marR="45720"/>
                </a:tc>
                <a:tc>
                  <a:txBody>
                    <a:bodyPr/>
                    <a:lstStyle/>
                    <a:p>
                      <a:pPr algn="ctr" fontAlgn="t"/>
                      <a:r>
                        <a:rPr lang="en-US" sz="1200" b="1" cap="all" dirty="0">
                          <a:effectLst/>
                        </a:rPr>
                        <a:t>Standard</a:t>
                      </a:r>
                      <a:br>
                        <a:rPr lang="en-US" sz="1200" b="1" cap="all" dirty="0">
                          <a:effectLst/>
                        </a:rPr>
                      </a:br>
                      <a:r>
                        <a:rPr lang="en-US" sz="1200" b="1" cap="all" dirty="0">
                          <a:effectLst/>
                          <a:latin typeface="wf_segoe-ui_normal"/>
                        </a:rPr>
                        <a:t>Production ready cache with master/slave replication.</a:t>
                      </a:r>
                      <a:r>
                        <a:rPr lang="en-US" sz="1200" b="1" cap="all" dirty="0">
                          <a:effectLst/>
                        </a:rPr>
                        <a:t> </a:t>
                      </a:r>
                    </a:p>
                  </a:txBody>
                  <a:tcPr marL="45720" marR="45720"/>
                </a:tc>
                <a:tc>
                  <a:txBody>
                    <a:bodyPr/>
                    <a:lstStyle/>
                    <a:p>
                      <a:pPr algn="ctr" fontAlgn="t"/>
                      <a:r>
                        <a:rPr lang="en-US" sz="1200" b="1" cap="all" dirty="0">
                          <a:effectLst/>
                        </a:rPr>
                        <a:t>Premium</a:t>
                      </a:r>
                      <a:br>
                        <a:rPr lang="en-US" sz="1200" b="1" cap="all" dirty="0">
                          <a:effectLst/>
                        </a:rPr>
                      </a:br>
                      <a:r>
                        <a:rPr lang="en-US" sz="1200" b="1" cap="all" dirty="0">
                          <a:effectLst/>
                          <a:latin typeface="wf_segoe-ui_normal"/>
                        </a:rPr>
                        <a:t>Enterprise ready tier which can be used as a cache and persist data. Designed for maximum scale and enterprise integration.</a:t>
                      </a:r>
                      <a:r>
                        <a:rPr lang="en-US" sz="1200" b="1" cap="all" dirty="0">
                          <a:effectLst/>
                        </a:rPr>
                        <a:t> </a:t>
                      </a:r>
                    </a:p>
                  </a:txBody>
                  <a:tcPr marL="45720" marR="45720"/>
                </a:tc>
                <a:extLst>
                  <a:ext uri="{0D108BD9-81ED-4DB2-BD59-A6C34878D82A}">
                    <a16:rowId xmlns:a16="http://schemas.microsoft.com/office/drawing/2014/main" val="3439579072"/>
                  </a:ext>
                </a:extLst>
              </a:tr>
              <a:tr h="370840">
                <a:tc>
                  <a:txBody>
                    <a:bodyPr/>
                    <a:lstStyle/>
                    <a:p>
                      <a:pPr algn="l" fontAlgn="t"/>
                      <a:r>
                        <a:rPr lang="en-US" sz="1200">
                          <a:effectLst/>
                        </a:rPr>
                        <a:t>Cache</a:t>
                      </a:r>
                    </a:p>
                  </a:txBody>
                  <a:tcPr marL="45720" marR="45720"/>
                </a:tc>
                <a:tc>
                  <a:txBody>
                    <a:bodyPr/>
                    <a:lstStyle/>
                    <a:p>
                      <a:pPr fontAlgn="t"/>
                      <a:r>
                        <a:rPr lang="en-US" sz="1200" dirty="0">
                          <a:effectLst/>
                        </a:rPr>
                        <a:t>Yes </a:t>
                      </a:r>
                    </a:p>
                  </a:txBody>
                  <a:tcPr marL="45720" marR="45720"/>
                </a:tc>
                <a:tc>
                  <a:txBody>
                    <a:bodyPr/>
                    <a:lstStyle/>
                    <a:p>
                      <a:pPr fontAlgn="t"/>
                      <a:r>
                        <a:rPr lang="en-US" sz="1200" dirty="0">
                          <a:effectLst/>
                        </a:rPr>
                        <a:t>Yes </a:t>
                      </a:r>
                    </a:p>
                  </a:txBody>
                  <a:tcPr marL="45720" marR="45720"/>
                </a:tc>
                <a:tc>
                  <a:txBody>
                    <a:bodyPr/>
                    <a:lstStyle/>
                    <a:p>
                      <a:pPr fontAlgn="t"/>
                      <a:r>
                        <a:rPr lang="en-US" sz="1200" dirty="0">
                          <a:effectLst/>
                        </a:rPr>
                        <a:t>Yes </a:t>
                      </a:r>
                    </a:p>
                  </a:txBody>
                  <a:tcPr marL="45720" marR="45720"/>
                </a:tc>
                <a:extLst>
                  <a:ext uri="{0D108BD9-81ED-4DB2-BD59-A6C34878D82A}">
                    <a16:rowId xmlns:a16="http://schemas.microsoft.com/office/drawing/2014/main" val="3246870578"/>
                  </a:ext>
                </a:extLst>
              </a:tr>
              <a:tr h="370840">
                <a:tc>
                  <a:txBody>
                    <a:bodyPr/>
                    <a:lstStyle/>
                    <a:p>
                      <a:pPr algn="l" fontAlgn="t"/>
                      <a:r>
                        <a:rPr lang="en-US" sz="1200">
                          <a:effectLst/>
                        </a:rPr>
                        <a:t>Replication and failover</a:t>
                      </a:r>
                    </a:p>
                  </a:txBody>
                  <a:tcPr marL="45720" marR="45720"/>
                </a:tc>
                <a:tc>
                  <a:txBody>
                    <a:bodyPr/>
                    <a:lstStyle/>
                    <a:p>
                      <a:pPr fontAlgn="t"/>
                      <a:r>
                        <a:rPr lang="en-US" sz="1200" dirty="0">
                          <a:effectLst/>
                        </a:rPr>
                        <a:t>- </a:t>
                      </a:r>
                    </a:p>
                  </a:txBody>
                  <a:tcPr marL="45720" marR="45720"/>
                </a:tc>
                <a:tc>
                  <a:txBody>
                    <a:bodyPr/>
                    <a:lstStyle/>
                    <a:p>
                      <a:pPr fontAlgn="t"/>
                      <a:r>
                        <a:rPr lang="en-US" sz="1200" dirty="0">
                          <a:effectLst/>
                          <a:highlight>
                            <a:srgbClr val="FFFF00"/>
                          </a:highlight>
                        </a:rPr>
                        <a:t>Yes </a:t>
                      </a:r>
                    </a:p>
                  </a:txBody>
                  <a:tcPr marL="45720" marR="45720"/>
                </a:tc>
                <a:tc>
                  <a:txBody>
                    <a:bodyPr/>
                    <a:lstStyle/>
                    <a:p>
                      <a:pPr fontAlgn="t"/>
                      <a:r>
                        <a:rPr lang="en-US" sz="1200" dirty="0">
                          <a:effectLst/>
                          <a:highlight>
                            <a:srgbClr val="FFFF00"/>
                          </a:highlight>
                        </a:rPr>
                        <a:t>Yes </a:t>
                      </a:r>
                    </a:p>
                  </a:txBody>
                  <a:tcPr marL="45720" marR="45720"/>
                </a:tc>
                <a:extLst>
                  <a:ext uri="{0D108BD9-81ED-4DB2-BD59-A6C34878D82A}">
                    <a16:rowId xmlns:a16="http://schemas.microsoft.com/office/drawing/2014/main" val="4023456404"/>
                  </a:ext>
                </a:extLst>
              </a:tr>
              <a:tr h="370840">
                <a:tc>
                  <a:txBody>
                    <a:bodyPr/>
                    <a:lstStyle/>
                    <a:p>
                      <a:pPr algn="l" fontAlgn="t"/>
                      <a:r>
                        <a:rPr lang="en-US" sz="1200">
                          <a:effectLst/>
                        </a:rPr>
                        <a:t>SLA</a:t>
                      </a:r>
                    </a:p>
                  </a:txBody>
                  <a:tcPr marL="45720" marR="45720"/>
                </a:tc>
                <a:tc>
                  <a:txBody>
                    <a:bodyPr/>
                    <a:lstStyle/>
                    <a:p>
                      <a:pPr fontAlgn="t"/>
                      <a:r>
                        <a:rPr lang="en-US" sz="1200" dirty="0">
                          <a:effectLst/>
                        </a:rPr>
                        <a:t>- </a:t>
                      </a:r>
                    </a:p>
                  </a:txBody>
                  <a:tcPr marL="45720" marR="45720"/>
                </a:tc>
                <a:tc>
                  <a:txBody>
                    <a:bodyPr/>
                    <a:lstStyle/>
                    <a:p>
                      <a:pPr fontAlgn="t"/>
                      <a:r>
                        <a:rPr lang="en-US" sz="1200" dirty="0">
                          <a:effectLst/>
                        </a:rPr>
                        <a:t>99.9% </a:t>
                      </a:r>
                    </a:p>
                  </a:txBody>
                  <a:tcPr marL="45720" marR="45720"/>
                </a:tc>
                <a:tc>
                  <a:txBody>
                    <a:bodyPr/>
                    <a:lstStyle/>
                    <a:p>
                      <a:pPr fontAlgn="t"/>
                      <a:r>
                        <a:rPr lang="en-US" sz="1200" dirty="0">
                          <a:effectLst/>
                        </a:rPr>
                        <a:t>99.9% </a:t>
                      </a:r>
                    </a:p>
                  </a:txBody>
                  <a:tcPr marL="45720" marR="45720"/>
                </a:tc>
                <a:extLst>
                  <a:ext uri="{0D108BD9-81ED-4DB2-BD59-A6C34878D82A}">
                    <a16:rowId xmlns:a16="http://schemas.microsoft.com/office/drawing/2014/main" val="3845958937"/>
                  </a:ext>
                </a:extLst>
              </a:tr>
              <a:tr h="370840">
                <a:tc>
                  <a:txBody>
                    <a:bodyPr/>
                    <a:lstStyle/>
                    <a:p>
                      <a:pPr algn="l" fontAlgn="t"/>
                      <a:r>
                        <a:rPr lang="fr-FR" sz="1200">
                          <a:effectLst/>
                        </a:rPr>
                        <a:t>Configure Redis (keyspace notifications etc.)</a:t>
                      </a:r>
                    </a:p>
                  </a:txBody>
                  <a:tcPr marL="45720" marR="45720"/>
                </a:tc>
                <a:tc>
                  <a:txBody>
                    <a:bodyPr/>
                    <a:lstStyle/>
                    <a:p>
                      <a:pPr fontAlgn="t"/>
                      <a:r>
                        <a:rPr lang="en-US" sz="1200">
                          <a:effectLst/>
                        </a:rPr>
                        <a:t>- </a:t>
                      </a:r>
                    </a:p>
                  </a:txBody>
                  <a:tcPr marL="45720" marR="45720"/>
                </a:tc>
                <a:tc>
                  <a:txBody>
                    <a:bodyPr/>
                    <a:lstStyle/>
                    <a:p>
                      <a:pPr fontAlgn="t"/>
                      <a:r>
                        <a:rPr lang="en-US" sz="1200" dirty="0">
                          <a:effectLst/>
                        </a:rPr>
                        <a:t>Yes </a:t>
                      </a:r>
                    </a:p>
                  </a:txBody>
                  <a:tcPr marL="45720" marR="45720"/>
                </a:tc>
                <a:tc>
                  <a:txBody>
                    <a:bodyPr/>
                    <a:lstStyle/>
                    <a:p>
                      <a:pPr fontAlgn="t"/>
                      <a:r>
                        <a:rPr lang="en-US" sz="1200" dirty="0">
                          <a:effectLst/>
                        </a:rPr>
                        <a:t>Yes </a:t>
                      </a:r>
                    </a:p>
                  </a:txBody>
                  <a:tcPr marL="45720" marR="45720"/>
                </a:tc>
                <a:extLst>
                  <a:ext uri="{0D108BD9-81ED-4DB2-BD59-A6C34878D82A}">
                    <a16:rowId xmlns:a16="http://schemas.microsoft.com/office/drawing/2014/main" val="2467484389"/>
                  </a:ext>
                </a:extLst>
              </a:tr>
              <a:tr h="370840">
                <a:tc>
                  <a:txBody>
                    <a:bodyPr/>
                    <a:lstStyle/>
                    <a:p>
                      <a:pPr algn="l" fontAlgn="t"/>
                      <a:r>
                        <a:rPr lang="en-US" sz="1200">
                          <a:effectLst/>
                        </a:rPr>
                        <a:t>Redis data persistence</a:t>
                      </a:r>
                    </a:p>
                  </a:txBody>
                  <a:tcPr marL="45720" marR="45720"/>
                </a:tc>
                <a:tc>
                  <a:txBody>
                    <a:bodyPr/>
                    <a:lstStyle/>
                    <a:p>
                      <a:pPr fontAlgn="t"/>
                      <a:r>
                        <a:rPr lang="en-US" sz="1200">
                          <a:effectLst/>
                        </a:rPr>
                        <a:t>- </a:t>
                      </a:r>
                    </a:p>
                  </a:txBody>
                  <a:tcPr marL="45720" marR="45720"/>
                </a:tc>
                <a:tc>
                  <a:txBody>
                    <a:bodyPr/>
                    <a:lstStyle/>
                    <a:p>
                      <a:pPr fontAlgn="t"/>
                      <a:r>
                        <a:rPr lang="en-US" sz="1200" dirty="0">
                          <a:effectLst/>
                        </a:rPr>
                        <a:t>- </a:t>
                      </a:r>
                    </a:p>
                  </a:txBody>
                  <a:tcPr marL="45720" marR="45720"/>
                </a:tc>
                <a:tc>
                  <a:txBody>
                    <a:bodyPr/>
                    <a:lstStyle/>
                    <a:p>
                      <a:pPr fontAlgn="t"/>
                      <a:r>
                        <a:rPr lang="en-US" sz="1200" dirty="0">
                          <a:effectLst/>
                          <a:highlight>
                            <a:srgbClr val="FFFF00"/>
                          </a:highlight>
                        </a:rPr>
                        <a:t>Yes </a:t>
                      </a:r>
                    </a:p>
                  </a:txBody>
                  <a:tcPr marL="45720" marR="45720"/>
                </a:tc>
                <a:extLst>
                  <a:ext uri="{0D108BD9-81ED-4DB2-BD59-A6C34878D82A}">
                    <a16:rowId xmlns:a16="http://schemas.microsoft.com/office/drawing/2014/main" val="2910879544"/>
                  </a:ext>
                </a:extLst>
              </a:tr>
              <a:tr h="370840">
                <a:tc>
                  <a:txBody>
                    <a:bodyPr/>
                    <a:lstStyle/>
                    <a:p>
                      <a:pPr algn="l" fontAlgn="t"/>
                      <a:r>
                        <a:rPr lang="en-US" sz="1200">
                          <a:effectLst/>
                        </a:rPr>
                        <a:t>Redis cluster</a:t>
                      </a:r>
                    </a:p>
                  </a:txBody>
                  <a:tcPr marL="45720" marR="45720"/>
                </a:tc>
                <a:tc>
                  <a:txBody>
                    <a:bodyPr/>
                    <a:lstStyle/>
                    <a:p>
                      <a:pPr fontAlgn="t"/>
                      <a:r>
                        <a:rPr lang="en-US" sz="1200">
                          <a:effectLst/>
                        </a:rPr>
                        <a:t>- </a:t>
                      </a:r>
                    </a:p>
                  </a:txBody>
                  <a:tcPr marL="45720" marR="45720"/>
                </a:tc>
                <a:tc>
                  <a:txBody>
                    <a:bodyPr/>
                    <a:lstStyle/>
                    <a:p>
                      <a:pPr fontAlgn="t"/>
                      <a:r>
                        <a:rPr lang="en-US" sz="1200" dirty="0">
                          <a:effectLst/>
                        </a:rPr>
                        <a:t>- </a:t>
                      </a:r>
                    </a:p>
                  </a:txBody>
                  <a:tcPr marL="45720" marR="45720"/>
                </a:tc>
                <a:tc>
                  <a:txBody>
                    <a:bodyPr/>
                    <a:lstStyle/>
                    <a:p>
                      <a:pPr fontAlgn="t"/>
                      <a:r>
                        <a:rPr lang="en-US" sz="1200" dirty="0">
                          <a:effectLst/>
                          <a:highlight>
                            <a:srgbClr val="FFFF00"/>
                          </a:highlight>
                        </a:rPr>
                        <a:t>Yes </a:t>
                      </a:r>
                    </a:p>
                  </a:txBody>
                  <a:tcPr marL="45720" marR="45720"/>
                </a:tc>
                <a:extLst>
                  <a:ext uri="{0D108BD9-81ED-4DB2-BD59-A6C34878D82A}">
                    <a16:rowId xmlns:a16="http://schemas.microsoft.com/office/drawing/2014/main" val="2700185091"/>
                  </a:ext>
                </a:extLst>
              </a:tr>
              <a:tr h="370840">
                <a:tc>
                  <a:txBody>
                    <a:bodyPr/>
                    <a:lstStyle/>
                    <a:p>
                      <a:pPr algn="l" fontAlgn="t"/>
                      <a:r>
                        <a:rPr lang="en-US" sz="1200">
                          <a:effectLst/>
                        </a:rPr>
                        <a:t>Scale out to multiple cache units</a:t>
                      </a:r>
                    </a:p>
                  </a:txBody>
                  <a:tcPr marL="45720" marR="45720"/>
                </a:tc>
                <a:tc>
                  <a:txBody>
                    <a:bodyPr/>
                    <a:lstStyle/>
                    <a:p>
                      <a:pPr fontAlgn="t"/>
                      <a:r>
                        <a:rPr lang="en-US" sz="1200">
                          <a:effectLst/>
                        </a:rPr>
                        <a:t>- </a:t>
                      </a:r>
                    </a:p>
                  </a:txBody>
                  <a:tcPr marL="45720" marR="45720"/>
                </a:tc>
                <a:tc>
                  <a:txBody>
                    <a:bodyPr/>
                    <a:lstStyle/>
                    <a:p>
                      <a:pPr fontAlgn="t"/>
                      <a:r>
                        <a:rPr lang="en-US" sz="1200" dirty="0">
                          <a:effectLst/>
                        </a:rPr>
                        <a:t>- </a:t>
                      </a:r>
                    </a:p>
                  </a:txBody>
                  <a:tcPr marL="45720" marR="45720"/>
                </a:tc>
                <a:tc>
                  <a:txBody>
                    <a:bodyPr/>
                    <a:lstStyle/>
                    <a:p>
                      <a:pPr fontAlgn="t"/>
                      <a:r>
                        <a:rPr lang="en-US" sz="1200" dirty="0">
                          <a:effectLst/>
                          <a:highlight>
                            <a:srgbClr val="FFFF00"/>
                          </a:highlight>
                        </a:rPr>
                        <a:t>Yes </a:t>
                      </a:r>
                    </a:p>
                  </a:txBody>
                  <a:tcPr marL="45720" marR="45720"/>
                </a:tc>
                <a:extLst>
                  <a:ext uri="{0D108BD9-81ED-4DB2-BD59-A6C34878D82A}">
                    <a16:rowId xmlns:a16="http://schemas.microsoft.com/office/drawing/2014/main" val="3443769287"/>
                  </a:ext>
                </a:extLst>
              </a:tr>
              <a:tr h="370840">
                <a:tc>
                  <a:txBody>
                    <a:bodyPr/>
                    <a:lstStyle/>
                    <a:p>
                      <a:pPr algn="l" fontAlgn="t"/>
                      <a:r>
                        <a:rPr lang="en-US" sz="1200">
                          <a:effectLst/>
                        </a:rPr>
                        <a:t>Azure Virtual Network</a:t>
                      </a:r>
                    </a:p>
                  </a:txBody>
                  <a:tcPr marL="45720" marR="45720"/>
                </a:tc>
                <a:tc>
                  <a:txBody>
                    <a:bodyPr/>
                    <a:lstStyle/>
                    <a:p>
                      <a:pPr fontAlgn="t"/>
                      <a:r>
                        <a:rPr lang="en-US" sz="1200">
                          <a:effectLst/>
                        </a:rPr>
                        <a:t>- </a:t>
                      </a:r>
                    </a:p>
                  </a:txBody>
                  <a:tcPr marL="45720" marR="45720"/>
                </a:tc>
                <a:tc>
                  <a:txBody>
                    <a:bodyPr/>
                    <a:lstStyle/>
                    <a:p>
                      <a:pPr fontAlgn="t"/>
                      <a:r>
                        <a:rPr lang="en-US" sz="1200" dirty="0">
                          <a:effectLst/>
                        </a:rPr>
                        <a:t>- </a:t>
                      </a:r>
                    </a:p>
                  </a:txBody>
                  <a:tcPr marL="45720" marR="45720"/>
                </a:tc>
                <a:tc>
                  <a:txBody>
                    <a:bodyPr/>
                    <a:lstStyle/>
                    <a:p>
                      <a:pPr fontAlgn="t"/>
                      <a:r>
                        <a:rPr lang="en-US" sz="1200" dirty="0">
                          <a:effectLst/>
                          <a:highlight>
                            <a:srgbClr val="FFFF00"/>
                          </a:highlight>
                        </a:rPr>
                        <a:t>Yes </a:t>
                      </a:r>
                    </a:p>
                  </a:txBody>
                  <a:tcPr marL="45720" marR="45720"/>
                </a:tc>
                <a:extLst>
                  <a:ext uri="{0D108BD9-81ED-4DB2-BD59-A6C34878D82A}">
                    <a16:rowId xmlns:a16="http://schemas.microsoft.com/office/drawing/2014/main" val="3065454968"/>
                  </a:ext>
                </a:extLst>
              </a:tr>
              <a:tr h="370840">
                <a:tc>
                  <a:txBody>
                    <a:bodyPr/>
                    <a:lstStyle/>
                    <a:p>
                      <a:pPr algn="l" fontAlgn="t"/>
                      <a:r>
                        <a:rPr lang="en-US" sz="1200">
                          <a:effectLst/>
                        </a:rPr>
                        <a:t>Memory size</a:t>
                      </a:r>
                    </a:p>
                  </a:txBody>
                  <a:tcPr marL="45720" marR="45720"/>
                </a:tc>
                <a:tc>
                  <a:txBody>
                    <a:bodyPr/>
                    <a:lstStyle/>
                    <a:p>
                      <a:pPr fontAlgn="t"/>
                      <a:r>
                        <a:rPr lang="en-US" sz="1200">
                          <a:effectLst/>
                        </a:rPr>
                        <a:t>250 MB–53 GB </a:t>
                      </a:r>
                    </a:p>
                  </a:txBody>
                  <a:tcPr marL="45720" marR="45720"/>
                </a:tc>
                <a:tc>
                  <a:txBody>
                    <a:bodyPr/>
                    <a:lstStyle/>
                    <a:p>
                      <a:pPr fontAlgn="t"/>
                      <a:r>
                        <a:rPr lang="en-US" sz="1200">
                          <a:effectLst/>
                        </a:rPr>
                        <a:t>250 MB–53 GB </a:t>
                      </a:r>
                    </a:p>
                  </a:txBody>
                  <a:tcPr marL="45720" marR="45720"/>
                </a:tc>
                <a:tc>
                  <a:txBody>
                    <a:bodyPr/>
                    <a:lstStyle/>
                    <a:p>
                      <a:pPr fontAlgn="t"/>
                      <a:r>
                        <a:rPr lang="en-US" sz="1200" dirty="0">
                          <a:effectLst/>
                        </a:rPr>
                        <a:t>6 GB–530 GB </a:t>
                      </a:r>
                    </a:p>
                  </a:txBody>
                  <a:tcPr marL="45720" marR="45720"/>
                </a:tc>
                <a:extLst>
                  <a:ext uri="{0D108BD9-81ED-4DB2-BD59-A6C34878D82A}">
                    <a16:rowId xmlns:a16="http://schemas.microsoft.com/office/drawing/2014/main" val="897965382"/>
                  </a:ext>
                </a:extLst>
              </a:tr>
              <a:tr h="370840">
                <a:tc>
                  <a:txBody>
                    <a:bodyPr/>
                    <a:lstStyle/>
                    <a:p>
                      <a:pPr algn="l" fontAlgn="t"/>
                      <a:r>
                        <a:rPr lang="en-US" sz="1200">
                          <a:effectLst/>
                        </a:rPr>
                        <a:t>Network performance</a:t>
                      </a:r>
                    </a:p>
                  </a:txBody>
                  <a:tcPr marL="45720" marR="45720"/>
                </a:tc>
                <a:tc>
                  <a:txBody>
                    <a:bodyPr/>
                    <a:lstStyle/>
                    <a:p>
                      <a:pPr fontAlgn="t"/>
                      <a:r>
                        <a:rPr lang="en-US" sz="1200">
                          <a:effectLst/>
                        </a:rPr>
                        <a:t>Low to high </a:t>
                      </a:r>
                    </a:p>
                  </a:txBody>
                  <a:tcPr marL="45720" marR="45720"/>
                </a:tc>
                <a:tc>
                  <a:txBody>
                    <a:bodyPr/>
                    <a:lstStyle/>
                    <a:p>
                      <a:pPr fontAlgn="t"/>
                      <a:r>
                        <a:rPr lang="en-US" sz="1200">
                          <a:effectLst/>
                        </a:rPr>
                        <a:t>Low to high </a:t>
                      </a:r>
                    </a:p>
                  </a:txBody>
                  <a:tcPr marL="45720" marR="45720"/>
                </a:tc>
                <a:tc>
                  <a:txBody>
                    <a:bodyPr/>
                    <a:lstStyle/>
                    <a:p>
                      <a:pPr fontAlgn="t"/>
                      <a:r>
                        <a:rPr lang="en-US" sz="1200" dirty="0">
                          <a:effectLst/>
                        </a:rPr>
                        <a:t>Moderate to highest </a:t>
                      </a:r>
                    </a:p>
                  </a:txBody>
                  <a:tcPr marL="45720" marR="45720"/>
                </a:tc>
                <a:extLst>
                  <a:ext uri="{0D108BD9-81ED-4DB2-BD59-A6C34878D82A}">
                    <a16:rowId xmlns:a16="http://schemas.microsoft.com/office/drawing/2014/main" val="1683068735"/>
                  </a:ext>
                </a:extLst>
              </a:tr>
              <a:tr h="370840">
                <a:tc>
                  <a:txBody>
                    <a:bodyPr/>
                    <a:lstStyle/>
                    <a:p>
                      <a:pPr algn="l" fontAlgn="t"/>
                      <a:r>
                        <a:rPr lang="en-US" sz="1200">
                          <a:effectLst/>
                        </a:rPr>
                        <a:t>Maximum number of client connections</a:t>
                      </a:r>
                    </a:p>
                  </a:txBody>
                  <a:tcPr marL="45720" marR="45720"/>
                </a:tc>
                <a:tc>
                  <a:txBody>
                    <a:bodyPr/>
                    <a:lstStyle/>
                    <a:p>
                      <a:pPr fontAlgn="t"/>
                      <a:r>
                        <a:rPr lang="en-US" sz="1200" dirty="0">
                          <a:effectLst/>
                        </a:rPr>
                        <a:t>256–20,000 </a:t>
                      </a:r>
                    </a:p>
                  </a:txBody>
                  <a:tcPr marL="45720" marR="45720"/>
                </a:tc>
                <a:tc>
                  <a:txBody>
                    <a:bodyPr/>
                    <a:lstStyle/>
                    <a:p>
                      <a:pPr fontAlgn="t"/>
                      <a:r>
                        <a:rPr lang="en-US" sz="1200">
                          <a:effectLst/>
                        </a:rPr>
                        <a:t>256–20,000 </a:t>
                      </a:r>
                    </a:p>
                  </a:txBody>
                  <a:tcPr marL="45720" marR="45720"/>
                </a:tc>
                <a:tc>
                  <a:txBody>
                    <a:bodyPr/>
                    <a:lstStyle/>
                    <a:p>
                      <a:pPr fontAlgn="t"/>
                      <a:r>
                        <a:rPr lang="en-US" sz="1200" dirty="0">
                          <a:effectLst/>
                        </a:rPr>
                        <a:t>7,500–40,000 </a:t>
                      </a:r>
                    </a:p>
                  </a:txBody>
                  <a:tcPr marL="45720" marR="45720"/>
                </a:tc>
                <a:extLst>
                  <a:ext uri="{0D108BD9-81ED-4DB2-BD59-A6C34878D82A}">
                    <a16:rowId xmlns:a16="http://schemas.microsoft.com/office/drawing/2014/main" val="3333241586"/>
                  </a:ext>
                </a:extLst>
              </a:tr>
            </a:tbl>
          </a:graphicData>
        </a:graphic>
      </p:graphicFrame>
    </p:spTree>
    <p:extLst>
      <p:ext uri="{BB962C8B-B14F-4D97-AF65-F5344CB8AC3E}">
        <p14:creationId xmlns:p14="http://schemas.microsoft.com/office/powerpoint/2010/main" val="339697817"/>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07A14BA-BF2B-4DB4-8A4E-EFEC29CFB75E}"/>
              </a:ext>
            </a:extLst>
          </p:cNvPr>
          <p:cNvSpPr txBox="1">
            <a:spLocks/>
          </p:cNvSpPr>
          <p:nvPr/>
        </p:nvSpPr>
        <p:spPr>
          <a:xfrm>
            <a:off x="883" y="498"/>
            <a:ext cx="12435592" cy="1289219"/>
          </a:xfrm>
          <a:prstGeom prst="rect">
            <a:avLst/>
          </a:prstGeom>
          <a:solidFill>
            <a:schemeClr val="accent1"/>
          </a:solidFill>
          <a:effectLst/>
        </p:spPr>
        <p:txBody>
          <a:bodyPr vert="horz" wrap="square" lIns="146304" tIns="91440" rIns="146304" bIns="91440"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0" normalizeH="0" baseline="0" noProof="0" dirty="0">
                <a:ln/>
                <a:solidFill>
                  <a:srgbClr val="FFFFFF"/>
                </a:solidFill>
                <a:effectLst/>
                <a:uLnTx/>
                <a:uFillTx/>
                <a:latin typeface="Segoe UI Light"/>
                <a:ea typeface="+mn-ea"/>
                <a:cs typeface="Segoe UI" pitchFamily="34" charset="0"/>
              </a:rPr>
              <a:t>Azure Search Architecture</a:t>
            </a:r>
          </a:p>
        </p:txBody>
      </p:sp>
      <p:pic>
        <p:nvPicPr>
          <p:cNvPr id="2" name="Picture 1">
            <a:extLst>
              <a:ext uri="{FF2B5EF4-FFF2-40B4-BE49-F238E27FC236}">
                <a16:creationId xmlns:a16="http://schemas.microsoft.com/office/drawing/2014/main" id="{4FFF08FB-C58E-4A30-8E60-A904CB3F8105}"/>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25000"/>
                    </a14:imgEffect>
                    <a14:imgEffect>
                      <a14:brightnessContrast contrast="-40000"/>
                    </a14:imgEffect>
                  </a14:imgLayer>
                </a14:imgProps>
              </a:ext>
            </a:extLst>
          </a:blip>
          <a:stretch>
            <a:fillRect/>
          </a:stretch>
        </p:blipFill>
        <p:spPr>
          <a:xfrm>
            <a:off x="-1" y="2220653"/>
            <a:ext cx="8503898" cy="4067403"/>
          </a:xfrm>
          <a:prstGeom prst="rect">
            <a:avLst/>
          </a:prstGeom>
        </p:spPr>
      </p:pic>
      <p:sp>
        <p:nvSpPr>
          <p:cNvPr id="5" name="Rectangle 4">
            <a:extLst>
              <a:ext uri="{FF2B5EF4-FFF2-40B4-BE49-F238E27FC236}">
                <a16:creationId xmlns:a16="http://schemas.microsoft.com/office/drawing/2014/main" id="{A8488AAB-06E8-483F-8E44-64C921A615C5}"/>
              </a:ext>
            </a:extLst>
          </p:cNvPr>
          <p:cNvSpPr/>
          <p:nvPr/>
        </p:nvSpPr>
        <p:spPr bwMode="auto">
          <a:xfrm>
            <a:off x="8426154" y="1289717"/>
            <a:ext cx="4010320" cy="570480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6" name="Straight Connector 5">
            <a:extLst>
              <a:ext uri="{FF2B5EF4-FFF2-40B4-BE49-F238E27FC236}">
                <a16:creationId xmlns:a16="http://schemas.microsoft.com/office/drawing/2014/main" id="{B67BA4E9-C76A-4EB3-8BD0-7405ACFCB2FB}"/>
              </a:ext>
            </a:extLst>
          </p:cNvPr>
          <p:cNvCxnSpPr/>
          <p:nvPr/>
        </p:nvCxnSpPr>
        <p:spPr>
          <a:xfrm>
            <a:off x="8426154" y="1289717"/>
            <a:ext cx="0" cy="5704808"/>
          </a:xfrm>
          <a:prstGeom prst="line">
            <a:avLst/>
          </a:prstGeom>
          <a:ln w="28575">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graphicFrame>
        <p:nvGraphicFramePr>
          <p:cNvPr id="7" name="Diagram 6">
            <a:extLst>
              <a:ext uri="{FF2B5EF4-FFF2-40B4-BE49-F238E27FC236}">
                <a16:creationId xmlns:a16="http://schemas.microsoft.com/office/drawing/2014/main" id="{05AA603C-79E8-432D-A3DB-C746A3125995}"/>
              </a:ext>
            </a:extLst>
          </p:cNvPr>
          <p:cNvGraphicFramePr/>
          <p:nvPr>
            <p:extLst>
              <p:ext uri="{D42A27DB-BD31-4B8C-83A1-F6EECF244321}">
                <p14:modId xmlns:p14="http://schemas.microsoft.com/office/powerpoint/2010/main" val="2172748008"/>
              </p:ext>
            </p:extLst>
          </p:nvPr>
        </p:nvGraphicFramePr>
        <p:xfrm>
          <a:off x="8503899" y="1518561"/>
          <a:ext cx="3861866" cy="5247119"/>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2607536770"/>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07A14BA-BF2B-4DB4-8A4E-EFEC29CFB75E}"/>
              </a:ext>
            </a:extLst>
          </p:cNvPr>
          <p:cNvSpPr txBox="1">
            <a:spLocks/>
          </p:cNvSpPr>
          <p:nvPr/>
        </p:nvSpPr>
        <p:spPr>
          <a:xfrm>
            <a:off x="883" y="498"/>
            <a:ext cx="12435592" cy="1289219"/>
          </a:xfrm>
          <a:prstGeom prst="rect">
            <a:avLst/>
          </a:prstGeom>
          <a:solidFill>
            <a:schemeClr val="accent1"/>
          </a:solidFill>
          <a:effectLst/>
        </p:spPr>
        <p:txBody>
          <a:bodyPr vert="horz" wrap="square" lIns="146304" tIns="91440" rIns="146304" bIns="91440"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0" normalizeH="0" baseline="0" noProof="0" dirty="0">
                <a:ln/>
                <a:solidFill>
                  <a:srgbClr val="FFFFFF"/>
                </a:solidFill>
                <a:effectLst/>
                <a:uLnTx/>
                <a:uFillTx/>
                <a:latin typeface="Segoe UI Light"/>
                <a:ea typeface="+mn-ea"/>
                <a:cs typeface="Segoe UI" pitchFamily="34" charset="0"/>
              </a:rPr>
              <a:t>Create and Populate an Index</a:t>
            </a:r>
          </a:p>
        </p:txBody>
      </p:sp>
      <p:pic>
        <p:nvPicPr>
          <p:cNvPr id="3" name="Picture 2">
            <a:extLst>
              <a:ext uri="{FF2B5EF4-FFF2-40B4-BE49-F238E27FC236}">
                <a16:creationId xmlns:a16="http://schemas.microsoft.com/office/drawing/2014/main" id="{6D473E12-0C10-4712-998E-C6609CF30C79}"/>
              </a:ext>
            </a:extLst>
          </p:cNvPr>
          <p:cNvPicPr>
            <a:picLocks noChangeAspect="1"/>
          </p:cNvPicPr>
          <p:nvPr/>
        </p:nvPicPr>
        <p:blipFill>
          <a:blip r:embed="rId3"/>
          <a:stretch>
            <a:fillRect/>
          </a:stretch>
        </p:blipFill>
        <p:spPr>
          <a:xfrm>
            <a:off x="482242" y="1481702"/>
            <a:ext cx="6336570" cy="2010186"/>
          </a:xfrm>
          <a:prstGeom prst="rect">
            <a:avLst/>
          </a:prstGeom>
        </p:spPr>
      </p:pic>
      <p:pic>
        <p:nvPicPr>
          <p:cNvPr id="5" name="Picture 4">
            <a:extLst>
              <a:ext uri="{FF2B5EF4-FFF2-40B4-BE49-F238E27FC236}">
                <a16:creationId xmlns:a16="http://schemas.microsoft.com/office/drawing/2014/main" id="{24A42168-85E5-4570-8589-0B031917591F}"/>
              </a:ext>
            </a:extLst>
          </p:cNvPr>
          <p:cNvPicPr>
            <a:picLocks noChangeAspect="1"/>
          </p:cNvPicPr>
          <p:nvPr/>
        </p:nvPicPr>
        <p:blipFill>
          <a:blip r:embed="rId4"/>
          <a:stretch>
            <a:fillRect/>
          </a:stretch>
        </p:blipFill>
        <p:spPr>
          <a:xfrm>
            <a:off x="2750764" y="3699781"/>
            <a:ext cx="9335146" cy="3233784"/>
          </a:xfrm>
          <a:prstGeom prst="rect">
            <a:avLst/>
          </a:prstGeom>
        </p:spPr>
      </p:pic>
      <p:cxnSp>
        <p:nvCxnSpPr>
          <p:cNvPr id="6" name="Straight Connector 5">
            <a:extLst>
              <a:ext uri="{FF2B5EF4-FFF2-40B4-BE49-F238E27FC236}">
                <a16:creationId xmlns:a16="http://schemas.microsoft.com/office/drawing/2014/main" id="{7DDAE1C8-A25A-4B55-BF95-53D51C06AB09}"/>
              </a:ext>
            </a:extLst>
          </p:cNvPr>
          <p:cNvCxnSpPr>
            <a:cxnSpLocks/>
          </p:cNvCxnSpPr>
          <p:nvPr/>
        </p:nvCxnSpPr>
        <p:spPr>
          <a:xfrm flipH="1">
            <a:off x="2811566" y="2486795"/>
            <a:ext cx="3301854" cy="1358812"/>
          </a:xfrm>
          <a:prstGeom prst="lin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18472294-DC48-408F-9737-4239016E6B24}"/>
              </a:ext>
            </a:extLst>
          </p:cNvPr>
          <p:cNvCxnSpPr>
            <a:cxnSpLocks/>
          </p:cNvCxnSpPr>
          <p:nvPr/>
        </p:nvCxnSpPr>
        <p:spPr>
          <a:xfrm>
            <a:off x="6104709" y="2486795"/>
            <a:ext cx="5849524" cy="1358812"/>
          </a:xfrm>
          <a:prstGeom prst="lin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8DE8BBAF-12D9-45FD-96C4-81AF81CFEAD5}"/>
              </a:ext>
            </a:extLst>
          </p:cNvPr>
          <p:cNvSpPr/>
          <p:nvPr/>
        </p:nvSpPr>
        <p:spPr bwMode="auto">
          <a:xfrm>
            <a:off x="2750764" y="3845607"/>
            <a:ext cx="9238986" cy="3025212"/>
          </a:xfrm>
          <a:prstGeom prst="rect">
            <a:avLst/>
          </a:prstGeom>
          <a:solidFill>
            <a:srgbClr val="FFD4C5">
              <a:alpha val="30196"/>
            </a:srgb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65398700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par>
                                <p:cTn id="8" presetID="22" presetClass="entr" presetSubtype="1"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up)">
                                      <p:cBhvr>
                                        <p:cTn id="10" dur="500"/>
                                        <p:tgtEl>
                                          <p:spTgt spid="7"/>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07A14BA-BF2B-4DB4-8A4E-EFEC29CFB75E}"/>
              </a:ext>
            </a:extLst>
          </p:cNvPr>
          <p:cNvSpPr txBox="1">
            <a:spLocks/>
          </p:cNvSpPr>
          <p:nvPr/>
        </p:nvSpPr>
        <p:spPr>
          <a:xfrm>
            <a:off x="883" y="498"/>
            <a:ext cx="12435592" cy="1289219"/>
          </a:xfrm>
          <a:prstGeom prst="rect">
            <a:avLst/>
          </a:prstGeom>
          <a:solidFill>
            <a:schemeClr val="accent1"/>
          </a:solidFill>
          <a:effectLst/>
        </p:spPr>
        <p:txBody>
          <a:bodyPr vert="horz" wrap="square" lIns="146304" tIns="91440" rIns="146304" bIns="91440"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0" normalizeH="0" baseline="0" noProof="0" dirty="0">
                <a:ln/>
                <a:solidFill>
                  <a:srgbClr val="FFFFFF"/>
                </a:solidFill>
                <a:effectLst/>
                <a:uLnTx/>
                <a:uFillTx/>
                <a:latin typeface="Segoe UI Light"/>
                <a:ea typeface="+mn-ea"/>
                <a:cs typeface="Segoe UI" pitchFamily="34" charset="0"/>
              </a:rPr>
              <a:t>Update Indexes</a:t>
            </a:r>
          </a:p>
        </p:txBody>
      </p:sp>
      <p:pic>
        <p:nvPicPr>
          <p:cNvPr id="3" name="Picture 2">
            <a:extLst>
              <a:ext uri="{FF2B5EF4-FFF2-40B4-BE49-F238E27FC236}">
                <a16:creationId xmlns:a16="http://schemas.microsoft.com/office/drawing/2014/main" id="{4B14571D-C507-40D6-BD5E-192B27D6DDD7}"/>
              </a:ext>
            </a:extLst>
          </p:cNvPr>
          <p:cNvPicPr>
            <a:picLocks noChangeAspect="1"/>
          </p:cNvPicPr>
          <p:nvPr/>
        </p:nvPicPr>
        <p:blipFill>
          <a:blip r:embed="rId3"/>
          <a:stretch>
            <a:fillRect/>
          </a:stretch>
        </p:blipFill>
        <p:spPr>
          <a:xfrm>
            <a:off x="1041234" y="1962203"/>
            <a:ext cx="10515440" cy="4400811"/>
          </a:xfrm>
          <a:prstGeom prst="rect">
            <a:avLst/>
          </a:prstGeom>
        </p:spPr>
      </p:pic>
      <p:sp>
        <p:nvSpPr>
          <p:cNvPr id="5" name="Rounded Rectangle 3">
            <a:extLst>
              <a:ext uri="{FF2B5EF4-FFF2-40B4-BE49-F238E27FC236}">
                <a16:creationId xmlns:a16="http://schemas.microsoft.com/office/drawing/2014/main" id="{C0C1C93F-719C-4ACB-82C3-851D029476E0}"/>
              </a:ext>
            </a:extLst>
          </p:cNvPr>
          <p:cNvSpPr/>
          <p:nvPr/>
        </p:nvSpPr>
        <p:spPr bwMode="auto">
          <a:xfrm>
            <a:off x="6898947" y="4272719"/>
            <a:ext cx="2009775" cy="1085850"/>
          </a:xfrm>
          <a:prstGeom prst="roundRect">
            <a:avLst/>
          </a:prstGeom>
          <a:solidFill>
            <a:schemeClr val="accent1"/>
          </a:solidFill>
          <a:ln>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Azure Search</a:t>
            </a:r>
          </a:p>
        </p:txBody>
      </p:sp>
    </p:spTree>
    <p:extLst>
      <p:ext uri="{BB962C8B-B14F-4D97-AF65-F5344CB8AC3E}">
        <p14:creationId xmlns:p14="http://schemas.microsoft.com/office/powerpoint/2010/main" val="2757084886"/>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07A14BA-BF2B-4DB4-8A4E-EFEC29CFB75E}"/>
              </a:ext>
            </a:extLst>
          </p:cNvPr>
          <p:cNvSpPr txBox="1">
            <a:spLocks/>
          </p:cNvSpPr>
          <p:nvPr/>
        </p:nvSpPr>
        <p:spPr>
          <a:xfrm>
            <a:off x="883" y="498"/>
            <a:ext cx="12435592" cy="1289219"/>
          </a:xfrm>
          <a:prstGeom prst="rect">
            <a:avLst/>
          </a:prstGeom>
          <a:solidFill>
            <a:schemeClr val="accent1"/>
          </a:solidFill>
          <a:effectLst/>
        </p:spPr>
        <p:txBody>
          <a:bodyPr vert="horz" wrap="square" lIns="146304" tIns="91440" rIns="146304" bIns="91440"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0" normalizeH="0" baseline="0" noProof="0" dirty="0">
                <a:ln/>
                <a:solidFill>
                  <a:srgbClr val="FFFFFF"/>
                </a:solidFill>
                <a:effectLst/>
                <a:uLnTx/>
                <a:uFillTx/>
                <a:latin typeface="Segoe UI Light"/>
                <a:ea typeface="+mn-ea"/>
                <a:cs typeface="Segoe UI" pitchFamily="34" charset="0"/>
              </a:rPr>
              <a:t>Cost and Scale</a:t>
            </a:r>
          </a:p>
        </p:txBody>
      </p:sp>
      <p:pic>
        <p:nvPicPr>
          <p:cNvPr id="3" name="Picture 2">
            <a:extLst>
              <a:ext uri="{FF2B5EF4-FFF2-40B4-BE49-F238E27FC236}">
                <a16:creationId xmlns:a16="http://schemas.microsoft.com/office/drawing/2014/main" id="{9A01768E-6C34-4FA9-8109-8F1D56DA4117}"/>
              </a:ext>
            </a:extLst>
          </p:cNvPr>
          <p:cNvPicPr>
            <a:picLocks noChangeAspect="1"/>
          </p:cNvPicPr>
          <p:nvPr/>
        </p:nvPicPr>
        <p:blipFill>
          <a:blip r:embed="rId3"/>
          <a:stretch>
            <a:fillRect/>
          </a:stretch>
        </p:blipFill>
        <p:spPr>
          <a:xfrm>
            <a:off x="6032489" y="2175727"/>
            <a:ext cx="6113121" cy="3738664"/>
          </a:xfrm>
          <a:prstGeom prst="rect">
            <a:avLst/>
          </a:prstGeom>
        </p:spPr>
      </p:pic>
      <p:sp>
        <p:nvSpPr>
          <p:cNvPr id="9" name="TextBox 8">
            <a:extLst>
              <a:ext uri="{FF2B5EF4-FFF2-40B4-BE49-F238E27FC236}">
                <a16:creationId xmlns:a16="http://schemas.microsoft.com/office/drawing/2014/main" id="{B8FACA2C-406B-460F-9A0F-78EC410CA9ED}"/>
              </a:ext>
            </a:extLst>
          </p:cNvPr>
          <p:cNvSpPr txBox="1"/>
          <p:nvPr/>
        </p:nvSpPr>
        <p:spPr>
          <a:xfrm>
            <a:off x="394280" y="1441891"/>
            <a:ext cx="2558208" cy="738664"/>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32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Light"/>
                <a:ea typeface="+mn-ea"/>
                <a:cs typeface="+mn-cs"/>
              </a:rPr>
              <a:t>Search Units</a:t>
            </a:r>
          </a:p>
        </p:txBody>
      </p:sp>
      <p:sp>
        <p:nvSpPr>
          <p:cNvPr id="10" name="TextBox 9">
            <a:extLst>
              <a:ext uri="{FF2B5EF4-FFF2-40B4-BE49-F238E27FC236}">
                <a16:creationId xmlns:a16="http://schemas.microsoft.com/office/drawing/2014/main" id="{E9321703-C17E-4AF1-94BA-A34F46505775}"/>
              </a:ext>
            </a:extLst>
          </p:cNvPr>
          <p:cNvSpPr txBox="1"/>
          <p:nvPr/>
        </p:nvSpPr>
        <p:spPr>
          <a:xfrm>
            <a:off x="5973015" y="1397595"/>
            <a:ext cx="2639122" cy="738664"/>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32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Light"/>
                <a:ea typeface="+mn-ea"/>
                <a:cs typeface="+mn-cs"/>
              </a:rPr>
              <a:t>Service Tiers</a:t>
            </a:r>
          </a:p>
        </p:txBody>
      </p:sp>
      <p:sp>
        <p:nvSpPr>
          <p:cNvPr id="11" name="TextBox 10">
            <a:extLst>
              <a:ext uri="{FF2B5EF4-FFF2-40B4-BE49-F238E27FC236}">
                <a16:creationId xmlns:a16="http://schemas.microsoft.com/office/drawing/2014/main" id="{8FE54EC2-99B8-4B40-BB1A-88771D48C737}"/>
              </a:ext>
            </a:extLst>
          </p:cNvPr>
          <p:cNvSpPr txBox="1"/>
          <p:nvPr/>
        </p:nvSpPr>
        <p:spPr>
          <a:xfrm>
            <a:off x="2516517" y="2175727"/>
            <a:ext cx="1918434" cy="627864"/>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Partitions</a:t>
            </a:r>
          </a:p>
        </p:txBody>
      </p:sp>
      <p:sp>
        <p:nvSpPr>
          <p:cNvPr id="12" name="TextBox 11">
            <a:extLst>
              <a:ext uri="{FF2B5EF4-FFF2-40B4-BE49-F238E27FC236}">
                <a16:creationId xmlns:a16="http://schemas.microsoft.com/office/drawing/2014/main" id="{B81996B7-9726-479C-AC4C-B8A63F2E6B59}"/>
              </a:ext>
            </a:extLst>
          </p:cNvPr>
          <p:cNvSpPr txBox="1"/>
          <p:nvPr/>
        </p:nvSpPr>
        <p:spPr>
          <a:xfrm>
            <a:off x="4036968" y="3925669"/>
            <a:ext cx="1918434" cy="627864"/>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Replicas</a:t>
            </a:r>
          </a:p>
        </p:txBody>
      </p:sp>
      <p:sp>
        <p:nvSpPr>
          <p:cNvPr id="23" name="TextBox 22">
            <a:extLst>
              <a:ext uri="{FF2B5EF4-FFF2-40B4-BE49-F238E27FC236}">
                <a16:creationId xmlns:a16="http://schemas.microsoft.com/office/drawing/2014/main" id="{A831AD15-ED14-497F-9D9A-BB4D75AC9833}"/>
              </a:ext>
            </a:extLst>
          </p:cNvPr>
          <p:cNvSpPr txBox="1"/>
          <p:nvPr/>
        </p:nvSpPr>
        <p:spPr>
          <a:xfrm>
            <a:off x="998851" y="5914391"/>
            <a:ext cx="3406133" cy="627864"/>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(Replicas x Partitions)</a:t>
            </a:r>
          </a:p>
        </p:txBody>
      </p:sp>
      <p:grpSp>
        <p:nvGrpSpPr>
          <p:cNvPr id="25" name="Group 24">
            <a:extLst>
              <a:ext uri="{FF2B5EF4-FFF2-40B4-BE49-F238E27FC236}">
                <a16:creationId xmlns:a16="http://schemas.microsoft.com/office/drawing/2014/main" id="{D8764E6B-84C2-4B11-864D-F03079756063}"/>
              </a:ext>
            </a:extLst>
          </p:cNvPr>
          <p:cNvGrpSpPr/>
          <p:nvPr/>
        </p:nvGrpSpPr>
        <p:grpSpPr>
          <a:xfrm>
            <a:off x="622551" y="2216178"/>
            <a:ext cx="1893966" cy="1880914"/>
            <a:chOff x="4090948" y="4614074"/>
            <a:chExt cx="1893966" cy="1880914"/>
          </a:xfrm>
        </p:grpSpPr>
        <p:sp>
          <p:nvSpPr>
            <p:cNvPr id="26" name="Rectangle 25">
              <a:extLst>
                <a:ext uri="{FF2B5EF4-FFF2-40B4-BE49-F238E27FC236}">
                  <a16:creationId xmlns:a16="http://schemas.microsoft.com/office/drawing/2014/main" id="{5D986DFF-604A-44DA-9EAD-A870D5E8C2FF}"/>
                </a:ext>
              </a:extLst>
            </p:cNvPr>
            <p:cNvSpPr/>
            <p:nvPr/>
          </p:nvSpPr>
          <p:spPr bwMode="auto">
            <a:xfrm>
              <a:off x="4187439" y="4691641"/>
              <a:ext cx="1674976" cy="160661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7" name="Group 26">
              <a:extLst>
                <a:ext uri="{FF2B5EF4-FFF2-40B4-BE49-F238E27FC236}">
                  <a16:creationId xmlns:a16="http://schemas.microsoft.com/office/drawing/2014/main" id="{137450C3-9B53-4B7C-B386-44345D9DDD5D}"/>
                </a:ext>
              </a:extLst>
            </p:cNvPr>
            <p:cNvGrpSpPr/>
            <p:nvPr/>
          </p:nvGrpSpPr>
          <p:grpSpPr>
            <a:xfrm>
              <a:off x="4090948" y="4614074"/>
              <a:ext cx="1893966" cy="1880914"/>
              <a:chOff x="641080" y="3958628"/>
              <a:chExt cx="1893966" cy="1880914"/>
            </a:xfrm>
          </p:grpSpPr>
          <p:pic>
            <p:nvPicPr>
              <p:cNvPr id="28" name="Picture 27">
                <a:extLst>
                  <a:ext uri="{FF2B5EF4-FFF2-40B4-BE49-F238E27FC236}">
                    <a16:creationId xmlns:a16="http://schemas.microsoft.com/office/drawing/2014/main" id="{CE85FA0F-765A-4AC9-8C5E-CABDEB8F1426}"/>
                  </a:ext>
                </a:extLst>
              </p:cNvPr>
              <p:cNvPicPr>
                <a:picLocks noChangeAspect="1"/>
              </p:cNvPicPr>
              <p:nvPr/>
            </p:nvPicPr>
            <p:blipFill>
              <a:blip r:embed="rId4"/>
              <a:stretch>
                <a:fillRect/>
              </a:stretch>
            </p:blipFill>
            <p:spPr>
              <a:xfrm>
                <a:off x="641080" y="3958628"/>
                <a:ext cx="1031605" cy="1029575"/>
              </a:xfrm>
              <a:prstGeom prst="rect">
                <a:avLst/>
              </a:prstGeom>
            </p:spPr>
          </p:pic>
          <p:pic>
            <p:nvPicPr>
              <p:cNvPr id="29" name="Picture 28">
                <a:extLst>
                  <a:ext uri="{FF2B5EF4-FFF2-40B4-BE49-F238E27FC236}">
                    <a16:creationId xmlns:a16="http://schemas.microsoft.com/office/drawing/2014/main" id="{22E5A30F-1389-4260-8267-8A968FE10DAB}"/>
                  </a:ext>
                </a:extLst>
              </p:cNvPr>
              <p:cNvPicPr>
                <a:picLocks noChangeAspect="1"/>
              </p:cNvPicPr>
              <p:nvPr/>
            </p:nvPicPr>
            <p:blipFill>
              <a:blip r:embed="rId5"/>
              <a:stretch>
                <a:fillRect/>
              </a:stretch>
            </p:blipFill>
            <p:spPr>
              <a:xfrm>
                <a:off x="642823" y="4809967"/>
                <a:ext cx="1031605" cy="1029574"/>
              </a:xfrm>
              <a:prstGeom prst="rect">
                <a:avLst/>
              </a:prstGeom>
            </p:spPr>
          </p:pic>
          <p:pic>
            <p:nvPicPr>
              <p:cNvPr id="30" name="Picture 29">
                <a:extLst>
                  <a:ext uri="{FF2B5EF4-FFF2-40B4-BE49-F238E27FC236}">
                    <a16:creationId xmlns:a16="http://schemas.microsoft.com/office/drawing/2014/main" id="{508F545C-5392-4A76-A2BC-87A6E052313B}"/>
                  </a:ext>
                </a:extLst>
              </p:cNvPr>
              <p:cNvPicPr>
                <a:picLocks noChangeAspect="1"/>
              </p:cNvPicPr>
              <p:nvPr/>
            </p:nvPicPr>
            <p:blipFill>
              <a:blip r:embed="rId6"/>
              <a:stretch>
                <a:fillRect/>
              </a:stretch>
            </p:blipFill>
            <p:spPr>
              <a:xfrm>
                <a:off x="1503440" y="3958628"/>
                <a:ext cx="1031606" cy="1029576"/>
              </a:xfrm>
              <a:prstGeom prst="rect">
                <a:avLst/>
              </a:prstGeom>
            </p:spPr>
          </p:pic>
          <p:pic>
            <p:nvPicPr>
              <p:cNvPr id="31" name="Picture 30">
                <a:extLst>
                  <a:ext uri="{FF2B5EF4-FFF2-40B4-BE49-F238E27FC236}">
                    <a16:creationId xmlns:a16="http://schemas.microsoft.com/office/drawing/2014/main" id="{FEAB793C-09C6-423D-BE21-464FD790DF7D}"/>
                  </a:ext>
                </a:extLst>
              </p:cNvPr>
              <p:cNvPicPr>
                <a:picLocks noChangeAspect="1"/>
              </p:cNvPicPr>
              <p:nvPr/>
            </p:nvPicPr>
            <p:blipFill>
              <a:blip r:embed="rId7"/>
              <a:stretch>
                <a:fillRect/>
              </a:stretch>
            </p:blipFill>
            <p:spPr>
              <a:xfrm>
                <a:off x="1501697" y="4809967"/>
                <a:ext cx="1031605" cy="1029575"/>
              </a:xfrm>
              <a:prstGeom prst="rect">
                <a:avLst/>
              </a:prstGeom>
            </p:spPr>
          </p:pic>
        </p:grpSp>
      </p:grpSp>
      <p:grpSp>
        <p:nvGrpSpPr>
          <p:cNvPr id="32" name="Group 31">
            <a:extLst>
              <a:ext uri="{FF2B5EF4-FFF2-40B4-BE49-F238E27FC236}">
                <a16:creationId xmlns:a16="http://schemas.microsoft.com/office/drawing/2014/main" id="{5DB1345F-9A42-4A1E-A854-D2B880A3F2E7}"/>
              </a:ext>
            </a:extLst>
          </p:cNvPr>
          <p:cNvGrpSpPr/>
          <p:nvPr/>
        </p:nvGrpSpPr>
        <p:grpSpPr>
          <a:xfrm>
            <a:off x="1489366" y="3067516"/>
            <a:ext cx="1893966" cy="1880914"/>
            <a:chOff x="4090948" y="4614074"/>
            <a:chExt cx="1893966" cy="1880914"/>
          </a:xfrm>
        </p:grpSpPr>
        <p:sp>
          <p:nvSpPr>
            <p:cNvPr id="33" name="Rectangle 32">
              <a:extLst>
                <a:ext uri="{FF2B5EF4-FFF2-40B4-BE49-F238E27FC236}">
                  <a16:creationId xmlns:a16="http://schemas.microsoft.com/office/drawing/2014/main" id="{C87BDEAE-928E-41C7-B5EC-6D9F26914C09}"/>
                </a:ext>
              </a:extLst>
            </p:cNvPr>
            <p:cNvSpPr/>
            <p:nvPr/>
          </p:nvSpPr>
          <p:spPr bwMode="auto">
            <a:xfrm>
              <a:off x="4187439" y="4691641"/>
              <a:ext cx="1674976" cy="160661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4" name="Group 33">
              <a:extLst>
                <a:ext uri="{FF2B5EF4-FFF2-40B4-BE49-F238E27FC236}">
                  <a16:creationId xmlns:a16="http://schemas.microsoft.com/office/drawing/2014/main" id="{6E642847-A67E-4BB5-A89D-77B4BAECA8DB}"/>
                </a:ext>
              </a:extLst>
            </p:cNvPr>
            <p:cNvGrpSpPr/>
            <p:nvPr/>
          </p:nvGrpSpPr>
          <p:grpSpPr>
            <a:xfrm>
              <a:off x="4090948" y="4614074"/>
              <a:ext cx="1893966" cy="1880914"/>
              <a:chOff x="641080" y="3958628"/>
              <a:chExt cx="1893966" cy="1880914"/>
            </a:xfrm>
          </p:grpSpPr>
          <p:pic>
            <p:nvPicPr>
              <p:cNvPr id="35" name="Picture 34">
                <a:extLst>
                  <a:ext uri="{FF2B5EF4-FFF2-40B4-BE49-F238E27FC236}">
                    <a16:creationId xmlns:a16="http://schemas.microsoft.com/office/drawing/2014/main" id="{6CBEE174-FE19-4396-870B-14A5C2A666CF}"/>
                  </a:ext>
                </a:extLst>
              </p:cNvPr>
              <p:cNvPicPr>
                <a:picLocks noChangeAspect="1"/>
              </p:cNvPicPr>
              <p:nvPr/>
            </p:nvPicPr>
            <p:blipFill>
              <a:blip r:embed="rId4"/>
              <a:stretch>
                <a:fillRect/>
              </a:stretch>
            </p:blipFill>
            <p:spPr>
              <a:xfrm>
                <a:off x="641080" y="3958628"/>
                <a:ext cx="1031605" cy="1029575"/>
              </a:xfrm>
              <a:prstGeom prst="rect">
                <a:avLst/>
              </a:prstGeom>
            </p:spPr>
          </p:pic>
          <p:pic>
            <p:nvPicPr>
              <p:cNvPr id="36" name="Picture 35">
                <a:extLst>
                  <a:ext uri="{FF2B5EF4-FFF2-40B4-BE49-F238E27FC236}">
                    <a16:creationId xmlns:a16="http://schemas.microsoft.com/office/drawing/2014/main" id="{349D8174-3EBF-4BD1-94DC-7220BC841511}"/>
                  </a:ext>
                </a:extLst>
              </p:cNvPr>
              <p:cNvPicPr>
                <a:picLocks noChangeAspect="1"/>
              </p:cNvPicPr>
              <p:nvPr/>
            </p:nvPicPr>
            <p:blipFill>
              <a:blip r:embed="rId5"/>
              <a:stretch>
                <a:fillRect/>
              </a:stretch>
            </p:blipFill>
            <p:spPr>
              <a:xfrm>
                <a:off x="642823" y="4809967"/>
                <a:ext cx="1031605" cy="1029574"/>
              </a:xfrm>
              <a:prstGeom prst="rect">
                <a:avLst/>
              </a:prstGeom>
            </p:spPr>
          </p:pic>
          <p:pic>
            <p:nvPicPr>
              <p:cNvPr id="37" name="Picture 36">
                <a:extLst>
                  <a:ext uri="{FF2B5EF4-FFF2-40B4-BE49-F238E27FC236}">
                    <a16:creationId xmlns:a16="http://schemas.microsoft.com/office/drawing/2014/main" id="{0AF4A9FD-EF7B-42D7-ACE8-3EC77E0CD793}"/>
                  </a:ext>
                </a:extLst>
              </p:cNvPr>
              <p:cNvPicPr>
                <a:picLocks noChangeAspect="1"/>
              </p:cNvPicPr>
              <p:nvPr/>
            </p:nvPicPr>
            <p:blipFill>
              <a:blip r:embed="rId6"/>
              <a:stretch>
                <a:fillRect/>
              </a:stretch>
            </p:blipFill>
            <p:spPr>
              <a:xfrm>
                <a:off x="1503440" y="3958628"/>
                <a:ext cx="1031606" cy="1029576"/>
              </a:xfrm>
              <a:prstGeom prst="rect">
                <a:avLst/>
              </a:prstGeom>
            </p:spPr>
          </p:pic>
          <p:pic>
            <p:nvPicPr>
              <p:cNvPr id="38" name="Picture 37">
                <a:extLst>
                  <a:ext uri="{FF2B5EF4-FFF2-40B4-BE49-F238E27FC236}">
                    <a16:creationId xmlns:a16="http://schemas.microsoft.com/office/drawing/2014/main" id="{FF8C4EEE-E3E2-4D5F-AEDF-C2F871DCA164}"/>
                  </a:ext>
                </a:extLst>
              </p:cNvPr>
              <p:cNvPicPr>
                <a:picLocks noChangeAspect="1"/>
              </p:cNvPicPr>
              <p:nvPr/>
            </p:nvPicPr>
            <p:blipFill>
              <a:blip r:embed="rId7"/>
              <a:stretch>
                <a:fillRect/>
              </a:stretch>
            </p:blipFill>
            <p:spPr>
              <a:xfrm>
                <a:off x="1501697" y="4809967"/>
                <a:ext cx="1031605" cy="1029575"/>
              </a:xfrm>
              <a:prstGeom prst="rect">
                <a:avLst/>
              </a:prstGeom>
            </p:spPr>
          </p:pic>
        </p:grpSp>
      </p:grpSp>
      <p:grpSp>
        <p:nvGrpSpPr>
          <p:cNvPr id="24" name="Group 23">
            <a:extLst>
              <a:ext uri="{FF2B5EF4-FFF2-40B4-BE49-F238E27FC236}">
                <a16:creationId xmlns:a16="http://schemas.microsoft.com/office/drawing/2014/main" id="{C4B22E5F-19A1-4248-A8EB-3A9EECDF2081}"/>
              </a:ext>
            </a:extLst>
          </p:cNvPr>
          <p:cNvGrpSpPr/>
          <p:nvPr/>
        </p:nvGrpSpPr>
        <p:grpSpPr>
          <a:xfrm>
            <a:off x="2349084" y="3918854"/>
            <a:ext cx="1893966" cy="1880914"/>
            <a:chOff x="4090948" y="4614074"/>
            <a:chExt cx="1893966" cy="1880914"/>
          </a:xfrm>
        </p:grpSpPr>
        <p:sp>
          <p:nvSpPr>
            <p:cNvPr id="2" name="Rectangle 1">
              <a:extLst>
                <a:ext uri="{FF2B5EF4-FFF2-40B4-BE49-F238E27FC236}">
                  <a16:creationId xmlns:a16="http://schemas.microsoft.com/office/drawing/2014/main" id="{A6A90E27-C346-4620-B3A4-10CB91E44C77}"/>
                </a:ext>
              </a:extLst>
            </p:cNvPr>
            <p:cNvSpPr/>
            <p:nvPr/>
          </p:nvSpPr>
          <p:spPr bwMode="auto">
            <a:xfrm>
              <a:off x="4187439" y="4691641"/>
              <a:ext cx="1674976" cy="160661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8" name="Group 17">
              <a:extLst>
                <a:ext uri="{FF2B5EF4-FFF2-40B4-BE49-F238E27FC236}">
                  <a16:creationId xmlns:a16="http://schemas.microsoft.com/office/drawing/2014/main" id="{7140075F-172A-4317-B0AF-D8426EA075C5}"/>
                </a:ext>
              </a:extLst>
            </p:cNvPr>
            <p:cNvGrpSpPr/>
            <p:nvPr/>
          </p:nvGrpSpPr>
          <p:grpSpPr>
            <a:xfrm>
              <a:off x="4090948" y="4614074"/>
              <a:ext cx="1893966" cy="1880914"/>
              <a:chOff x="641080" y="3958628"/>
              <a:chExt cx="1893966" cy="1880914"/>
            </a:xfrm>
          </p:grpSpPr>
          <p:pic>
            <p:nvPicPr>
              <p:cNvPr id="19" name="Picture 18">
                <a:extLst>
                  <a:ext uri="{FF2B5EF4-FFF2-40B4-BE49-F238E27FC236}">
                    <a16:creationId xmlns:a16="http://schemas.microsoft.com/office/drawing/2014/main" id="{1D3A1F38-9CB1-4FDC-8A46-1A9D22C9DA3A}"/>
                  </a:ext>
                </a:extLst>
              </p:cNvPr>
              <p:cNvPicPr>
                <a:picLocks noChangeAspect="1"/>
              </p:cNvPicPr>
              <p:nvPr/>
            </p:nvPicPr>
            <p:blipFill>
              <a:blip r:embed="rId4"/>
              <a:stretch>
                <a:fillRect/>
              </a:stretch>
            </p:blipFill>
            <p:spPr>
              <a:xfrm>
                <a:off x="641080" y="3958628"/>
                <a:ext cx="1031605" cy="1029575"/>
              </a:xfrm>
              <a:prstGeom prst="rect">
                <a:avLst/>
              </a:prstGeom>
            </p:spPr>
          </p:pic>
          <p:pic>
            <p:nvPicPr>
              <p:cNvPr id="20" name="Picture 19">
                <a:extLst>
                  <a:ext uri="{FF2B5EF4-FFF2-40B4-BE49-F238E27FC236}">
                    <a16:creationId xmlns:a16="http://schemas.microsoft.com/office/drawing/2014/main" id="{D454A42E-F325-46C8-A213-4D3D31758F96}"/>
                  </a:ext>
                </a:extLst>
              </p:cNvPr>
              <p:cNvPicPr>
                <a:picLocks noChangeAspect="1"/>
              </p:cNvPicPr>
              <p:nvPr/>
            </p:nvPicPr>
            <p:blipFill>
              <a:blip r:embed="rId5"/>
              <a:stretch>
                <a:fillRect/>
              </a:stretch>
            </p:blipFill>
            <p:spPr>
              <a:xfrm>
                <a:off x="642823" y="4809967"/>
                <a:ext cx="1031605" cy="1029574"/>
              </a:xfrm>
              <a:prstGeom prst="rect">
                <a:avLst/>
              </a:prstGeom>
            </p:spPr>
          </p:pic>
          <p:pic>
            <p:nvPicPr>
              <p:cNvPr id="21" name="Picture 20">
                <a:extLst>
                  <a:ext uri="{FF2B5EF4-FFF2-40B4-BE49-F238E27FC236}">
                    <a16:creationId xmlns:a16="http://schemas.microsoft.com/office/drawing/2014/main" id="{C5648B8F-0E62-40F8-8CB4-5AB67E376057}"/>
                  </a:ext>
                </a:extLst>
              </p:cNvPr>
              <p:cNvPicPr>
                <a:picLocks noChangeAspect="1"/>
              </p:cNvPicPr>
              <p:nvPr/>
            </p:nvPicPr>
            <p:blipFill>
              <a:blip r:embed="rId6"/>
              <a:stretch>
                <a:fillRect/>
              </a:stretch>
            </p:blipFill>
            <p:spPr>
              <a:xfrm>
                <a:off x="1503440" y="3958628"/>
                <a:ext cx="1031606" cy="1029576"/>
              </a:xfrm>
              <a:prstGeom prst="rect">
                <a:avLst/>
              </a:prstGeom>
            </p:spPr>
          </p:pic>
          <p:pic>
            <p:nvPicPr>
              <p:cNvPr id="22" name="Picture 21">
                <a:extLst>
                  <a:ext uri="{FF2B5EF4-FFF2-40B4-BE49-F238E27FC236}">
                    <a16:creationId xmlns:a16="http://schemas.microsoft.com/office/drawing/2014/main" id="{F98F338D-7077-45DE-ACE6-5E8653A4A4D6}"/>
                  </a:ext>
                </a:extLst>
              </p:cNvPr>
              <p:cNvPicPr>
                <a:picLocks noChangeAspect="1"/>
              </p:cNvPicPr>
              <p:nvPr/>
            </p:nvPicPr>
            <p:blipFill>
              <a:blip r:embed="rId7"/>
              <a:stretch>
                <a:fillRect/>
              </a:stretch>
            </p:blipFill>
            <p:spPr>
              <a:xfrm>
                <a:off x="1501697" y="4809967"/>
                <a:ext cx="1031605" cy="1029575"/>
              </a:xfrm>
              <a:prstGeom prst="rect">
                <a:avLst/>
              </a:prstGeom>
            </p:spPr>
          </p:pic>
        </p:grpSp>
      </p:grpSp>
    </p:spTree>
    <p:extLst>
      <p:ext uri="{BB962C8B-B14F-4D97-AF65-F5344CB8AC3E}">
        <p14:creationId xmlns:p14="http://schemas.microsoft.com/office/powerpoint/2010/main" val="720841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3"/>
                                        </p:tgtEl>
                                        <p:attrNameLst>
                                          <p:attrName>style.visibility</p:attrName>
                                        </p:attrNameLst>
                                      </p:cBhvr>
                                      <p:to>
                                        <p:strVal val="visible"/>
                                      </p:to>
                                    </p:set>
                                    <p:animEffect transition="in" filter="fade">
                                      <p:cBhvr>
                                        <p:cTn id="20" dur="500"/>
                                        <p:tgtEl>
                                          <p:spTgt spid="23"/>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500"/>
                                        <p:tgtEl>
                                          <p:spTgt spid="10"/>
                                        </p:tgtEl>
                                      </p:cBhvr>
                                    </p:animEffect>
                                  </p:childTnLst>
                                </p:cTn>
                              </p:par>
                              <p:par>
                                <p:cTn id="26" presetID="10" presetClass="entr" presetSubtype="0" fill="hold" nodeType="withEffect">
                                  <p:stCondLst>
                                    <p:cond delay="0"/>
                                  </p:stCondLst>
                                  <p:childTnLst>
                                    <p:set>
                                      <p:cBhvr>
                                        <p:cTn id="27" dur="1" fill="hold">
                                          <p:stCondLst>
                                            <p:cond delay="0"/>
                                          </p:stCondLst>
                                        </p:cTn>
                                        <p:tgtEl>
                                          <p:spTgt spid="3"/>
                                        </p:tgtEl>
                                        <p:attrNameLst>
                                          <p:attrName>style.visibility</p:attrName>
                                        </p:attrNameLst>
                                      </p:cBhvr>
                                      <p:to>
                                        <p:strVal val="visible"/>
                                      </p:to>
                                    </p:set>
                                    <p:animEffect transition="in" filter="fade">
                                      <p:cBhvr>
                                        <p:cTn id="2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2" grpId="0"/>
      <p:bldP spid="23"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99F96D-F20C-46BD-8DE2-618EA8CFE551}"/>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0A72AF9D-FBDB-4878-8085-8290EBCF9EA8}"/>
              </a:ext>
            </a:extLst>
          </p:cNvPr>
          <p:cNvPicPr>
            <a:picLocks noChangeAspect="1"/>
          </p:cNvPicPr>
          <p:nvPr/>
        </p:nvPicPr>
        <p:blipFill>
          <a:blip r:embed="rId2"/>
          <a:stretch>
            <a:fillRect/>
          </a:stretch>
        </p:blipFill>
        <p:spPr>
          <a:xfrm>
            <a:off x="881" y="-1"/>
            <a:ext cx="12434711" cy="6994525"/>
          </a:xfrm>
          <a:prstGeom prst="rect">
            <a:avLst/>
          </a:prstGeom>
        </p:spPr>
      </p:pic>
    </p:spTree>
    <p:extLst>
      <p:ext uri="{BB962C8B-B14F-4D97-AF65-F5344CB8AC3E}">
        <p14:creationId xmlns:p14="http://schemas.microsoft.com/office/powerpoint/2010/main" val="2531386105"/>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1181862"/>
          </a:xfrm>
        </p:spPr>
        <p:txBody>
          <a:bodyPr/>
          <a:lstStyle/>
          <a:p>
            <a:r>
              <a:rPr lang="en-US" dirty="0"/>
              <a:t>Design for </a:t>
            </a:r>
            <a:r>
              <a:rPr lang="en-US" dirty="0" err="1"/>
              <a:t>CosmosDB</a:t>
            </a:r>
            <a:r>
              <a:rPr lang="en-US" dirty="0"/>
              <a:t> Storage</a:t>
            </a:r>
          </a:p>
        </p:txBody>
      </p:sp>
    </p:spTree>
    <p:extLst>
      <p:ext uri="{BB962C8B-B14F-4D97-AF65-F5344CB8AC3E}">
        <p14:creationId xmlns:p14="http://schemas.microsoft.com/office/powerpoint/2010/main" val="3194280156"/>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07A14BA-BF2B-4DB4-8A4E-EFEC29CFB75E}"/>
              </a:ext>
            </a:extLst>
          </p:cNvPr>
          <p:cNvSpPr txBox="1">
            <a:spLocks/>
          </p:cNvSpPr>
          <p:nvPr/>
        </p:nvSpPr>
        <p:spPr>
          <a:xfrm>
            <a:off x="883" y="498"/>
            <a:ext cx="12435592" cy="1289219"/>
          </a:xfrm>
          <a:prstGeom prst="rect">
            <a:avLst/>
          </a:prstGeom>
          <a:solidFill>
            <a:schemeClr val="accent1"/>
          </a:solidFill>
          <a:effectLst/>
        </p:spPr>
        <p:txBody>
          <a:bodyPr vert="horz" wrap="square" lIns="146304" tIns="91440" rIns="146304" bIns="91440"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lang="en-US" spc="0" dirty="0" err="1">
                <a:ln/>
                <a:solidFill>
                  <a:srgbClr val="FFFFFF"/>
                </a:solidFill>
                <a:latin typeface="Segoe UI Light"/>
              </a:rPr>
              <a:t>CosmosDB</a:t>
            </a:r>
            <a:r>
              <a:rPr lang="en-US" spc="0" dirty="0">
                <a:ln/>
                <a:solidFill>
                  <a:srgbClr val="FFFFFF"/>
                </a:solidFill>
                <a:latin typeface="Segoe UI Light"/>
              </a:rPr>
              <a:t> Key Capabilities</a:t>
            </a:r>
            <a:endParaRPr kumimoji="0" lang="en-US" sz="4800" i="0" u="none" strike="noStrike" kern="1200" cap="none" spc="0" normalizeH="0" baseline="0" noProof="0" dirty="0">
              <a:ln/>
              <a:solidFill>
                <a:srgbClr val="FFFFFF"/>
              </a:solidFill>
              <a:uLnTx/>
              <a:uFillTx/>
              <a:latin typeface="Segoe UI Light"/>
              <a:ea typeface="+mn-ea"/>
              <a:cs typeface="Segoe UI" pitchFamily="34" charset="0"/>
            </a:endParaRPr>
          </a:p>
        </p:txBody>
      </p:sp>
      <p:graphicFrame>
        <p:nvGraphicFramePr>
          <p:cNvPr id="2" name="Table 1">
            <a:extLst>
              <a:ext uri="{FF2B5EF4-FFF2-40B4-BE49-F238E27FC236}">
                <a16:creationId xmlns:a16="http://schemas.microsoft.com/office/drawing/2014/main" id="{AA895C13-DAB4-4CE4-952A-393D1FEF109D}"/>
              </a:ext>
            </a:extLst>
          </p:cNvPr>
          <p:cNvGraphicFramePr>
            <a:graphicFrameLocks noGrp="1"/>
          </p:cNvGraphicFramePr>
          <p:nvPr>
            <p:extLst>
              <p:ext uri="{D42A27DB-BD31-4B8C-83A1-F6EECF244321}">
                <p14:modId xmlns:p14="http://schemas.microsoft.com/office/powerpoint/2010/main" val="1905629089"/>
              </p:ext>
            </p:extLst>
          </p:nvPr>
        </p:nvGraphicFramePr>
        <p:xfrm>
          <a:off x="268423" y="4177556"/>
          <a:ext cx="11899628" cy="2682240"/>
        </p:xfrm>
        <a:graphic>
          <a:graphicData uri="http://schemas.openxmlformats.org/drawingml/2006/table">
            <a:tbl>
              <a:tblPr firstRow="1" bandRow="1">
                <a:tableStyleId>{5C22544A-7EE6-4342-B048-85BDC9FD1C3A}</a:tableStyleId>
              </a:tblPr>
              <a:tblGrid>
                <a:gridCol w="1695950">
                  <a:extLst>
                    <a:ext uri="{9D8B030D-6E8A-4147-A177-3AD203B41FA5}">
                      <a16:colId xmlns:a16="http://schemas.microsoft.com/office/drawing/2014/main" val="4280576626"/>
                    </a:ext>
                  </a:extLst>
                </a:gridCol>
                <a:gridCol w="1674976">
                  <a:extLst>
                    <a:ext uri="{9D8B030D-6E8A-4147-A177-3AD203B41FA5}">
                      <a16:colId xmlns:a16="http://schemas.microsoft.com/office/drawing/2014/main" val="4045076232"/>
                    </a:ext>
                  </a:extLst>
                </a:gridCol>
                <a:gridCol w="2486826">
                  <a:extLst>
                    <a:ext uri="{9D8B030D-6E8A-4147-A177-3AD203B41FA5}">
                      <a16:colId xmlns:a16="http://schemas.microsoft.com/office/drawing/2014/main" val="3907239540"/>
                    </a:ext>
                  </a:extLst>
                </a:gridCol>
                <a:gridCol w="6041876">
                  <a:extLst>
                    <a:ext uri="{9D8B030D-6E8A-4147-A177-3AD203B41FA5}">
                      <a16:colId xmlns:a16="http://schemas.microsoft.com/office/drawing/2014/main" val="2379245496"/>
                    </a:ext>
                  </a:extLst>
                </a:gridCol>
              </a:tblGrid>
              <a:tr h="370840">
                <a:tc>
                  <a:txBody>
                    <a:bodyPr/>
                    <a:lstStyle/>
                    <a:p>
                      <a:pPr algn="l" fontAlgn="b"/>
                      <a:r>
                        <a:rPr lang="en-US" sz="1200" b="0" dirty="0">
                          <a:effectLst/>
                          <a:latin typeface="segoe-ui_semibold"/>
                        </a:rPr>
                        <a:t>Capabilities</a:t>
                      </a:r>
                    </a:p>
                  </a:txBody>
                  <a:tcPr marL="45720" marR="45720" anchor="b"/>
                </a:tc>
                <a:tc>
                  <a:txBody>
                    <a:bodyPr/>
                    <a:lstStyle/>
                    <a:p>
                      <a:pPr algn="l" fontAlgn="b"/>
                      <a:r>
                        <a:rPr lang="en-US" sz="1200" b="0">
                          <a:effectLst/>
                          <a:latin typeface="segoe-ui_semibold"/>
                        </a:rPr>
                        <a:t>Relational databases</a:t>
                      </a:r>
                    </a:p>
                  </a:txBody>
                  <a:tcPr marL="45720" marR="45720" anchor="b"/>
                </a:tc>
                <a:tc>
                  <a:txBody>
                    <a:bodyPr/>
                    <a:lstStyle/>
                    <a:p>
                      <a:pPr algn="l" fontAlgn="b"/>
                      <a:r>
                        <a:rPr lang="en-US" sz="1200" b="0">
                          <a:effectLst/>
                          <a:latin typeface="segoe-ui_semibold"/>
                        </a:rPr>
                        <a:t>Non-relational (NoSQL) databases</a:t>
                      </a:r>
                    </a:p>
                  </a:txBody>
                  <a:tcPr marL="45720" marR="45720" anchor="b"/>
                </a:tc>
                <a:tc>
                  <a:txBody>
                    <a:bodyPr/>
                    <a:lstStyle/>
                    <a:p>
                      <a:pPr algn="l" fontAlgn="b"/>
                      <a:r>
                        <a:rPr lang="en-US" sz="1200" b="0">
                          <a:effectLst/>
                          <a:latin typeface="segoe-ui_semibold"/>
                        </a:rPr>
                        <a:t>Azure Cosmos DB</a:t>
                      </a:r>
                    </a:p>
                  </a:txBody>
                  <a:tcPr marL="45720" marR="45720" anchor="b"/>
                </a:tc>
                <a:extLst>
                  <a:ext uri="{0D108BD9-81ED-4DB2-BD59-A6C34878D82A}">
                    <a16:rowId xmlns:a16="http://schemas.microsoft.com/office/drawing/2014/main" val="608505197"/>
                  </a:ext>
                </a:extLst>
              </a:tr>
              <a:tr h="370840">
                <a:tc>
                  <a:txBody>
                    <a:bodyPr/>
                    <a:lstStyle/>
                    <a:p>
                      <a:pPr fontAlgn="t"/>
                      <a:r>
                        <a:rPr lang="en-US" sz="1200">
                          <a:effectLst/>
                        </a:rPr>
                        <a:t>Global distribution</a:t>
                      </a:r>
                    </a:p>
                  </a:txBody>
                  <a:tcPr marL="45720" marR="45720"/>
                </a:tc>
                <a:tc>
                  <a:txBody>
                    <a:bodyPr/>
                    <a:lstStyle/>
                    <a:p>
                      <a:pPr fontAlgn="t"/>
                      <a:r>
                        <a:rPr lang="en-US" sz="1200">
                          <a:effectLst/>
                        </a:rPr>
                        <a:t>No</a:t>
                      </a:r>
                    </a:p>
                  </a:txBody>
                  <a:tcPr marL="45720" marR="45720"/>
                </a:tc>
                <a:tc>
                  <a:txBody>
                    <a:bodyPr/>
                    <a:lstStyle/>
                    <a:p>
                      <a:pPr fontAlgn="t"/>
                      <a:r>
                        <a:rPr lang="en-US" sz="1200">
                          <a:effectLst/>
                        </a:rPr>
                        <a:t>No</a:t>
                      </a:r>
                    </a:p>
                  </a:txBody>
                  <a:tcPr marL="45720" marR="45720"/>
                </a:tc>
                <a:tc>
                  <a:txBody>
                    <a:bodyPr/>
                    <a:lstStyle/>
                    <a:p>
                      <a:pPr fontAlgn="t"/>
                      <a:r>
                        <a:rPr lang="en-US" sz="1200">
                          <a:effectLst/>
                        </a:rPr>
                        <a:t>Yes, turnkey distribution in 30+ regions, with multi-homing APIs</a:t>
                      </a:r>
                    </a:p>
                  </a:txBody>
                  <a:tcPr marL="45720" marR="45720"/>
                </a:tc>
                <a:extLst>
                  <a:ext uri="{0D108BD9-81ED-4DB2-BD59-A6C34878D82A}">
                    <a16:rowId xmlns:a16="http://schemas.microsoft.com/office/drawing/2014/main" val="791164747"/>
                  </a:ext>
                </a:extLst>
              </a:tr>
              <a:tr h="370840">
                <a:tc>
                  <a:txBody>
                    <a:bodyPr/>
                    <a:lstStyle/>
                    <a:p>
                      <a:pPr fontAlgn="t"/>
                      <a:r>
                        <a:rPr lang="en-US" sz="1200">
                          <a:effectLst/>
                        </a:rPr>
                        <a:t>Horizontal scale</a:t>
                      </a:r>
                    </a:p>
                  </a:txBody>
                  <a:tcPr marL="45720" marR="45720"/>
                </a:tc>
                <a:tc>
                  <a:txBody>
                    <a:bodyPr/>
                    <a:lstStyle/>
                    <a:p>
                      <a:pPr fontAlgn="t"/>
                      <a:r>
                        <a:rPr lang="en-US" sz="1200">
                          <a:effectLst/>
                        </a:rPr>
                        <a:t>No</a:t>
                      </a:r>
                    </a:p>
                  </a:txBody>
                  <a:tcPr marL="45720" marR="45720"/>
                </a:tc>
                <a:tc>
                  <a:txBody>
                    <a:bodyPr/>
                    <a:lstStyle/>
                    <a:p>
                      <a:pPr fontAlgn="t"/>
                      <a:r>
                        <a:rPr lang="en-US" sz="1200">
                          <a:effectLst/>
                        </a:rPr>
                        <a:t>Yes</a:t>
                      </a:r>
                    </a:p>
                  </a:txBody>
                  <a:tcPr marL="45720" marR="45720"/>
                </a:tc>
                <a:tc>
                  <a:txBody>
                    <a:bodyPr/>
                    <a:lstStyle/>
                    <a:p>
                      <a:pPr fontAlgn="t"/>
                      <a:r>
                        <a:rPr lang="en-US" sz="1200">
                          <a:effectLst/>
                        </a:rPr>
                        <a:t>Yes, you can independently scale storage and throughput</a:t>
                      </a:r>
                    </a:p>
                  </a:txBody>
                  <a:tcPr marL="45720" marR="45720"/>
                </a:tc>
                <a:extLst>
                  <a:ext uri="{0D108BD9-81ED-4DB2-BD59-A6C34878D82A}">
                    <a16:rowId xmlns:a16="http://schemas.microsoft.com/office/drawing/2014/main" val="2099514835"/>
                  </a:ext>
                </a:extLst>
              </a:tr>
              <a:tr h="370840">
                <a:tc>
                  <a:txBody>
                    <a:bodyPr/>
                    <a:lstStyle/>
                    <a:p>
                      <a:pPr fontAlgn="t"/>
                      <a:r>
                        <a:rPr lang="en-US" sz="1200">
                          <a:effectLst/>
                        </a:rPr>
                        <a:t>Latency guarantees</a:t>
                      </a:r>
                    </a:p>
                  </a:txBody>
                  <a:tcPr marL="45720" marR="45720"/>
                </a:tc>
                <a:tc>
                  <a:txBody>
                    <a:bodyPr/>
                    <a:lstStyle/>
                    <a:p>
                      <a:pPr fontAlgn="t"/>
                      <a:r>
                        <a:rPr lang="en-US" sz="1200">
                          <a:effectLst/>
                        </a:rPr>
                        <a:t>No</a:t>
                      </a:r>
                    </a:p>
                  </a:txBody>
                  <a:tcPr marL="45720" marR="45720"/>
                </a:tc>
                <a:tc>
                  <a:txBody>
                    <a:bodyPr/>
                    <a:lstStyle/>
                    <a:p>
                      <a:pPr fontAlgn="t"/>
                      <a:r>
                        <a:rPr lang="en-US" sz="1200">
                          <a:effectLst/>
                        </a:rPr>
                        <a:t>Yes</a:t>
                      </a:r>
                    </a:p>
                  </a:txBody>
                  <a:tcPr marL="45720" marR="45720"/>
                </a:tc>
                <a:tc>
                  <a:txBody>
                    <a:bodyPr/>
                    <a:lstStyle/>
                    <a:p>
                      <a:pPr fontAlgn="t"/>
                      <a:r>
                        <a:rPr lang="en-US" sz="1200">
                          <a:effectLst/>
                        </a:rPr>
                        <a:t>Yes, 99% of reads in &lt;10 ms and writes in &lt;15 ms</a:t>
                      </a:r>
                    </a:p>
                  </a:txBody>
                  <a:tcPr marL="45720" marR="45720"/>
                </a:tc>
                <a:extLst>
                  <a:ext uri="{0D108BD9-81ED-4DB2-BD59-A6C34878D82A}">
                    <a16:rowId xmlns:a16="http://schemas.microsoft.com/office/drawing/2014/main" val="1207009448"/>
                  </a:ext>
                </a:extLst>
              </a:tr>
              <a:tr h="370840">
                <a:tc>
                  <a:txBody>
                    <a:bodyPr/>
                    <a:lstStyle/>
                    <a:p>
                      <a:pPr fontAlgn="t"/>
                      <a:r>
                        <a:rPr lang="en-US" sz="1200">
                          <a:effectLst/>
                        </a:rPr>
                        <a:t>High availability</a:t>
                      </a:r>
                    </a:p>
                  </a:txBody>
                  <a:tcPr marL="45720" marR="45720"/>
                </a:tc>
                <a:tc>
                  <a:txBody>
                    <a:bodyPr/>
                    <a:lstStyle/>
                    <a:p>
                      <a:pPr fontAlgn="t"/>
                      <a:r>
                        <a:rPr lang="en-US" sz="1200">
                          <a:effectLst/>
                        </a:rPr>
                        <a:t>No</a:t>
                      </a:r>
                    </a:p>
                  </a:txBody>
                  <a:tcPr marL="45720" marR="45720"/>
                </a:tc>
                <a:tc>
                  <a:txBody>
                    <a:bodyPr/>
                    <a:lstStyle/>
                    <a:p>
                      <a:pPr fontAlgn="t"/>
                      <a:r>
                        <a:rPr lang="en-US" sz="1200">
                          <a:effectLst/>
                        </a:rPr>
                        <a:t>Yes</a:t>
                      </a:r>
                    </a:p>
                  </a:txBody>
                  <a:tcPr marL="45720" marR="45720"/>
                </a:tc>
                <a:tc>
                  <a:txBody>
                    <a:bodyPr/>
                    <a:lstStyle/>
                    <a:p>
                      <a:pPr fontAlgn="t"/>
                      <a:r>
                        <a:rPr lang="en-US" sz="1200">
                          <a:effectLst/>
                        </a:rPr>
                        <a:t>Yes, Azure Cosmos DB is always on, has well-defined PACELC tradeoffs, and offers automatic and manual failover options</a:t>
                      </a:r>
                    </a:p>
                  </a:txBody>
                  <a:tcPr marL="45720" marR="45720"/>
                </a:tc>
                <a:extLst>
                  <a:ext uri="{0D108BD9-81ED-4DB2-BD59-A6C34878D82A}">
                    <a16:rowId xmlns:a16="http://schemas.microsoft.com/office/drawing/2014/main" val="4235689657"/>
                  </a:ext>
                </a:extLst>
              </a:tr>
              <a:tr h="370840">
                <a:tc>
                  <a:txBody>
                    <a:bodyPr/>
                    <a:lstStyle/>
                    <a:p>
                      <a:pPr fontAlgn="t"/>
                      <a:r>
                        <a:rPr lang="en-US" sz="1200">
                          <a:effectLst/>
                        </a:rPr>
                        <a:t>Data model + API</a:t>
                      </a:r>
                    </a:p>
                  </a:txBody>
                  <a:tcPr marL="45720" marR="45720"/>
                </a:tc>
                <a:tc>
                  <a:txBody>
                    <a:bodyPr/>
                    <a:lstStyle/>
                    <a:p>
                      <a:pPr fontAlgn="t"/>
                      <a:r>
                        <a:rPr lang="en-US" sz="1200">
                          <a:effectLst/>
                        </a:rPr>
                        <a:t>Relational + SQL</a:t>
                      </a:r>
                    </a:p>
                  </a:txBody>
                  <a:tcPr marL="45720" marR="45720"/>
                </a:tc>
                <a:tc>
                  <a:txBody>
                    <a:bodyPr/>
                    <a:lstStyle/>
                    <a:p>
                      <a:pPr fontAlgn="t"/>
                      <a:r>
                        <a:rPr lang="en-US" sz="1200">
                          <a:effectLst/>
                        </a:rPr>
                        <a:t>Multi-model + OSS API</a:t>
                      </a:r>
                    </a:p>
                  </a:txBody>
                  <a:tcPr marL="45720" marR="45720"/>
                </a:tc>
                <a:tc>
                  <a:txBody>
                    <a:bodyPr/>
                    <a:lstStyle/>
                    <a:p>
                      <a:pPr fontAlgn="t"/>
                      <a:r>
                        <a:rPr lang="en-US" sz="1200">
                          <a:effectLst/>
                        </a:rPr>
                        <a:t>Multi-model + SQL + OSS API (more coming soon)</a:t>
                      </a:r>
                    </a:p>
                  </a:txBody>
                  <a:tcPr marL="45720" marR="45720"/>
                </a:tc>
                <a:extLst>
                  <a:ext uri="{0D108BD9-81ED-4DB2-BD59-A6C34878D82A}">
                    <a16:rowId xmlns:a16="http://schemas.microsoft.com/office/drawing/2014/main" val="3912223392"/>
                  </a:ext>
                </a:extLst>
              </a:tr>
              <a:tr h="370840">
                <a:tc>
                  <a:txBody>
                    <a:bodyPr/>
                    <a:lstStyle/>
                    <a:p>
                      <a:pPr fontAlgn="t"/>
                      <a:r>
                        <a:rPr lang="en-US" sz="1200">
                          <a:effectLst/>
                        </a:rPr>
                        <a:t>SLAs</a:t>
                      </a:r>
                    </a:p>
                  </a:txBody>
                  <a:tcPr marL="45720" marR="45720"/>
                </a:tc>
                <a:tc>
                  <a:txBody>
                    <a:bodyPr/>
                    <a:lstStyle/>
                    <a:p>
                      <a:pPr fontAlgn="t"/>
                      <a:r>
                        <a:rPr lang="en-US" sz="1200">
                          <a:effectLst/>
                        </a:rPr>
                        <a:t>Yes</a:t>
                      </a:r>
                    </a:p>
                  </a:txBody>
                  <a:tcPr marL="45720" marR="45720"/>
                </a:tc>
                <a:tc>
                  <a:txBody>
                    <a:bodyPr/>
                    <a:lstStyle/>
                    <a:p>
                      <a:pPr fontAlgn="t"/>
                      <a:r>
                        <a:rPr lang="en-US" sz="1200">
                          <a:effectLst/>
                        </a:rPr>
                        <a:t>No</a:t>
                      </a:r>
                    </a:p>
                  </a:txBody>
                  <a:tcPr marL="45720" marR="45720"/>
                </a:tc>
                <a:tc>
                  <a:txBody>
                    <a:bodyPr/>
                    <a:lstStyle/>
                    <a:p>
                      <a:pPr fontAlgn="t"/>
                      <a:r>
                        <a:rPr lang="en-US" sz="1200" dirty="0">
                          <a:effectLst/>
                        </a:rPr>
                        <a:t>Yes, comprehensive SLAs for latency, throughput, consistency, availability</a:t>
                      </a:r>
                    </a:p>
                  </a:txBody>
                  <a:tcPr marL="45720" marR="45720"/>
                </a:tc>
                <a:extLst>
                  <a:ext uri="{0D108BD9-81ED-4DB2-BD59-A6C34878D82A}">
                    <a16:rowId xmlns:a16="http://schemas.microsoft.com/office/drawing/2014/main" val="1521385347"/>
                  </a:ext>
                </a:extLst>
              </a:tr>
            </a:tbl>
          </a:graphicData>
        </a:graphic>
      </p:graphicFrame>
      <p:sp>
        <p:nvSpPr>
          <p:cNvPr id="5" name="TextBox 4">
            <a:extLst>
              <a:ext uri="{FF2B5EF4-FFF2-40B4-BE49-F238E27FC236}">
                <a16:creationId xmlns:a16="http://schemas.microsoft.com/office/drawing/2014/main" id="{3DA4FD6A-16FD-460E-A850-CD3586059C1C}"/>
              </a:ext>
            </a:extLst>
          </p:cNvPr>
          <p:cNvSpPr txBox="1"/>
          <p:nvPr/>
        </p:nvSpPr>
        <p:spPr>
          <a:xfrm>
            <a:off x="207442" y="1289717"/>
            <a:ext cx="11960609" cy="2828467"/>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latin typeface="+mj-lt"/>
              </a:rPr>
              <a:t>Enable customers to elastically scale throughput and storage based on demand, globally </a:t>
            </a:r>
          </a:p>
          <a:p>
            <a:pPr marL="342900" indent="-34290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latin typeface="+mj-lt"/>
              </a:rPr>
              <a:t>Enable customers to build highly responsive, mission-critical applications</a:t>
            </a:r>
          </a:p>
          <a:p>
            <a:pPr marL="342900" indent="-34290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latin typeface="+mj-lt"/>
              </a:rPr>
              <a:t>Ensure that the system is “always on”</a:t>
            </a:r>
          </a:p>
          <a:p>
            <a:pPr marL="342900" indent="-34290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latin typeface="+mj-lt"/>
              </a:rPr>
              <a:t>Enable developers to write correct globally distributed applications</a:t>
            </a:r>
          </a:p>
          <a:p>
            <a:pPr marL="342900" indent="-34290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latin typeface="+mj-lt"/>
              </a:rPr>
              <a:t>Offer stringent financially-backed comprehensive SLAs</a:t>
            </a:r>
          </a:p>
          <a:p>
            <a:pPr marL="342900" indent="-34290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latin typeface="+mj-lt"/>
              </a:rPr>
              <a:t>Relieve the developers from the burden of database </a:t>
            </a:r>
            <a:r>
              <a:rPr lang="en-US" dirty="0">
                <a:gradFill>
                  <a:gsLst>
                    <a:gs pos="2917">
                      <a:schemeClr val="tx1"/>
                    </a:gs>
                    <a:gs pos="30000">
                      <a:schemeClr val="tx1"/>
                    </a:gs>
                  </a:gsLst>
                  <a:lin ang="5400000" scaled="0"/>
                </a:gradFill>
                <a:highlight>
                  <a:srgbClr val="FFFF00"/>
                </a:highlight>
                <a:latin typeface="+mj-lt"/>
              </a:rPr>
              <a:t>schema/index management </a:t>
            </a:r>
            <a:r>
              <a:rPr lang="en-US" dirty="0">
                <a:gradFill>
                  <a:gsLst>
                    <a:gs pos="2917">
                      <a:schemeClr val="tx1"/>
                    </a:gs>
                    <a:gs pos="30000">
                      <a:schemeClr val="tx1"/>
                    </a:gs>
                  </a:gsLst>
                  <a:lin ang="5400000" scaled="0"/>
                </a:gradFill>
                <a:latin typeface="+mj-lt"/>
              </a:rPr>
              <a:t>and versioning</a:t>
            </a:r>
          </a:p>
          <a:p>
            <a:pPr marL="342900" indent="-34290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latin typeface="+mj-lt"/>
              </a:rPr>
              <a:t>Natively support </a:t>
            </a:r>
            <a:r>
              <a:rPr lang="en-US" dirty="0">
                <a:gradFill>
                  <a:gsLst>
                    <a:gs pos="2917">
                      <a:schemeClr val="tx1"/>
                    </a:gs>
                    <a:gs pos="30000">
                      <a:schemeClr val="tx1"/>
                    </a:gs>
                  </a:gsLst>
                  <a:lin ang="5400000" scaled="0"/>
                </a:gradFill>
                <a:highlight>
                  <a:srgbClr val="FFFF00"/>
                </a:highlight>
                <a:latin typeface="+mj-lt"/>
              </a:rPr>
              <a:t>multiple data models and popular APIs </a:t>
            </a:r>
            <a:r>
              <a:rPr lang="en-US" dirty="0">
                <a:gradFill>
                  <a:gsLst>
                    <a:gs pos="2917">
                      <a:schemeClr val="tx1"/>
                    </a:gs>
                    <a:gs pos="30000">
                      <a:schemeClr val="tx1"/>
                    </a:gs>
                  </a:gsLst>
                  <a:lin ang="5400000" scaled="0"/>
                </a:gradFill>
                <a:latin typeface="+mj-lt"/>
              </a:rPr>
              <a:t>for accessing data</a:t>
            </a:r>
          </a:p>
          <a:p>
            <a:pPr marL="342900" indent="-34290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latin typeface="+mj-lt"/>
              </a:rPr>
              <a:t>Operate at a very low cost</a:t>
            </a:r>
          </a:p>
        </p:txBody>
      </p:sp>
    </p:spTree>
    <p:extLst>
      <p:ext uri="{BB962C8B-B14F-4D97-AF65-F5344CB8AC3E}">
        <p14:creationId xmlns:p14="http://schemas.microsoft.com/office/powerpoint/2010/main" val="1035246335"/>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07A14BA-BF2B-4DB4-8A4E-EFEC29CFB75E}"/>
              </a:ext>
            </a:extLst>
          </p:cNvPr>
          <p:cNvSpPr txBox="1">
            <a:spLocks/>
          </p:cNvSpPr>
          <p:nvPr/>
        </p:nvSpPr>
        <p:spPr>
          <a:xfrm>
            <a:off x="883" y="498"/>
            <a:ext cx="12435592" cy="1289219"/>
          </a:xfrm>
          <a:prstGeom prst="rect">
            <a:avLst/>
          </a:prstGeom>
          <a:solidFill>
            <a:schemeClr val="accent1"/>
          </a:solidFill>
          <a:effectLst/>
        </p:spPr>
        <p:txBody>
          <a:bodyPr vert="horz" wrap="square" lIns="146304" tIns="91440" rIns="146304" bIns="91440"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lang="en-US" spc="0" dirty="0" err="1">
                <a:ln/>
                <a:solidFill>
                  <a:srgbClr val="FFFFFF"/>
                </a:solidFill>
                <a:latin typeface="Segoe UI Light"/>
              </a:rPr>
              <a:t>CosmosDB</a:t>
            </a:r>
            <a:r>
              <a:rPr lang="en-US" spc="0" dirty="0">
                <a:ln/>
                <a:solidFill>
                  <a:srgbClr val="FFFFFF"/>
                </a:solidFill>
                <a:latin typeface="Segoe UI Light"/>
              </a:rPr>
              <a:t> Resource Model</a:t>
            </a:r>
            <a:endParaRPr kumimoji="0" lang="en-US" sz="4800" i="0" u="none" strike="noStrike" kern="1200" cap="none" spc="0" normalizeH="0" baseline="0" noProof="0" dirty="0">
              <a:ln/>
              <a:solidFill>
                <a:srgbClr val="FFFFFF"/>
              </a:solidFill>
              <a:uLnTx/>
              <a:uFillTx/>
              <a:latin typeface="Segoe UI Light"/>
              <a:ea typeface="+mn-ea"/>
              <a:cs typeface="Segoe UI" pitchFamily="34" charset="0"/>
            </a:endParaRPr>
          </a:p>
        </p:txBody>
      </p:sp>
      <p:pic>
        <p:nvPicPr>
          <p:cNvPr id="7" name="Picture 6">
            <a:extLst>
              <a:ext uri="{FF2B5EF4-FFF2-40B4-BE49-F238E27FC236}">
                <a16:creationId xmlns:a16="http://schemas.microsoft.com/office/drawing/2014/main" id="{7AAA800C-3200-4EDA-8EDC-D3970FC28E20}"/>
              </a:ext>
            </a:extLst>
          </p:cNvPr>
          <p:cNvPicPr>
            <a:picLocks noChangeAspect="1"/>
          </p:cNvPicPr>
          <p:nvPr/>
        </p:nvPicPr>
        <p:blipFill>
          <a:blip r:embed="rId3"/>
          <a:stretch>
            <a:fillRect/>
          </a:stretch>
        </p:blipFill>
        <p:spPr>
          <a:xfrm>
            <a:off x="350125" y="2399039"/>
            <a:ext cx="6096000" cy="3409950"/>
          </a:xfrm>
          <a:prstGeom prst="rect">
            <a:avLst/>
          </a:prstGeom>
        </p:spPr>
      </p:pic>
      <p:graphicFrame>
        <p:nvGraphicFramePr>
          <p:cNvPr id="8" name="Table 7">
            <a:extLst>
              <a:ext uri="{FF2B5EF4-FFF2-40B4-BE49-F238E27FC236}">
                <a16:creationId xmlns:a16="http://schemas.microsoft.com/office/drawing/2014/main" id="{B5528947-E36F-40A7-963C-28E2CAF5AAC8}"/>
              </a:ext>
            </a:extLst>
          </p:cNvPr>
          <p:cNvGraphicFramePr>
            <a:graphicFrameLocks noGrp="1"/>
          </p:cNvGraphicFramePr>
          <p:nvPr>
            <p:extLst>
              <p:ext uri="{D42A27DB-BD31-4B8C-83A1-F6EECF244321}">
                <p14:modId xmlns:p14="http://schemas.microsoft.com/office/powerpoint/2010/main" val="3017433200"/>
              </p:ext>
            </p:extLst>
          </p:nvPr>
        </p:nvGraphicFramePr>
        <p:xfrm>
          <a:off x="6887910" y="2399039"/>
          <a:ext cx="5349666" cy="3840480"/>
        </p:xfrm>
        <a:graphic>
          <a:graphicData uri="http://schemas.openxmlformats.org/drawingml/2006/table">
            <a:tbl>
              <a:tblPr firstRow="1" bandRow="1">
                <a:tableStyleId>{5C22544A-7EE6-4342-B048-85BDC9FD1C3A}</a:tableStyleId>
              </a:tblPr>
              <a:tblGrid>
                <a:gridCol w="1572426">
                  <a:extLst>
                    <a:ext uri="{9D8B030D-6E8A-4147-A177-3AD203B41FA5}">
                      <a16:colId xmlns:a16="http://schemas.microsoft.com/office/drawing/2014/main" val="4133097826"/>
                    </a:ext>
                  </a:extLst>
                </a:gridCol>
                <a:gridCol w="1862983">
                  <a:extLst>
                    <a:ext uri="{9D8B030D-6E8A-4147-A177-3AD203B41FA5}">
                      <a16:colId xmlns:a16="http://schemas.microsoft.com/office/drawing/2014/main" val="2742206922"/>
                    </a:ext>
                  </a:extLst>
                </a:gridCol>
                <a:gridCol w="1914257">
                  <a:extLst>
                    <a:ext uri="{9D8B030D-6E8A-4147-A177-3AD203B41FA5}">
                      <a16:colId xmlns:a16="http://schemas.microsoft.com/office/drawing/2014/main" val="3488763861"/>
                    </a:ext>
                  </a:extLst>
                </a:gridCol>
              </a:tblGrid>
              <a:tr h="370840">
                <a:tc>
                  <a:txBody>
                    <a:bodyPr/>
                    <a:lstStyle/>
                    <a:p>
                      <a:pPr algn="l" fontAlgn="t"/>
                      <a:r>
                        <a:rPr lang="en-US" b="1" dirty="0">
                          <a:solidFill>
                            <a:schemeClr val="bg1"/>
                          </a:solidFill>
                          <a:effectLst/>
                        </a:rPr>
                        <a:t>API </a:t>
                      </a:r>
                      <a:endParaRPr lang="en-US" dirty="0">
                        <a:solidFill>
                          <a:schemeClr val="bg1"/>
                        </a:solidFill>
                        <a:effectLst/>
                      </a:endParaRPr>
                    </a:p>
                  </a:txBody>
                  <a:tcPr marL="114300" marR="114300" marT="114300" marB="114300"/>
                </a:tc>
                <a:tc>
                  <a:txBody>
                    <a:bodyPr/>
                    <a:lstStyle/>
                    <a:p>
                      <a:pPr fontAlgn="t"/>
                      <a:r>
                        <a:rPr lang="en-US" b="1">
                          <a:solidFill>
                            <a:schemeClr val="bg1"/>
                          </a:solidFill>
                          <a:effectLst/>
                        </a:rPr>
                        <a:t>Container is projected as …</a:t>
                      </a:r>
                      <a:endParaRPr lang="en-US">
                        <a:solidFill>
                          <a:schemeClr val="bg1"/>
                        </a:solidFill>
                        <a:effectLst/>
                      </a:endParaRPr>
                    </a:p>
                  </a:txBody>
                  <a:tcPr marL="114300" marR="114300" marT="114300" marB="114300"/>
                </a:tc>
                <a:tc>
                  <a:txBody>
                    <a:bodyPr/>
                    <a:lstStyle/>
                    <a:p>
                      <a:pPr fontAlgn="t"/>
                      <a:r>
                        <a:rPr lang="en-US" b="1" dirty="0">
                          <a:solidFill>
                            <a:schemeClr val="bg1"/>
                          </a:solidFill>
                          <a:effectLst/>
                        </a:rPr>
                        <a:t>Item is projected as …</a:t>
                      </a:r>
                      <a:endParaRPr lang="en-US" dirty="0">
                        <a:solidFill>
                          <a:schemeClr val="bg1"/>
                        </a:solidFill>
                        <a:effectLst/>
                      </a:endParaRPr>
                    </a:p>
                  </a:txBody>
                  <a:tcPr marL="114300" marR="114300" marT="114300" marB="114300"/>
                </a:tc>
                <a:extLst>
                  <a:ext uri="{0D108BD9-81ED-4DB2-BD59-A6C34878D82A}">
                    <a16:rowId xmlns:a16="http://schemas.microsoft.com/office/drawing/2014/main" val="2625156298"/>
                  </a:ext>
                </a:extLst>
              </a:tr>
              <a:tr h="370840">
                <a:tc>
                  <a:txBody>
                    <a:bodyPr/>
                    <a:lstStyle/>
                    <a:p>
                      <a:pPr algn="l" fontAlgn="t"/>
                      <a:r>
                        <a:rPr lang="en-US" dirty="0" err="1">
                          <a:solidFill>
                            <a:srgbClr val="505050"/>
                          </a:solidFill>
                          <a:effectLst/>
                        </a:rPr>
                        <a:t>DocumentDB</a:t>
                      </a:r>
                      <a:r>
                        <a:rPr lang="en-US" dirty="0">
                          <a:solidFill>
                            <a:srgbClr val="505050"/>
                          </a:solidFill>
                          <a:effectLst/>
                        </a:rPr>
                        <a:t> SQL</a:t>
                      </a:r>
                    </a:p>
                  </a:txBody>
                  <a:tcPr marL="114300" marR="114300" marT="114300" marB="114300"/>
                </a:tc>
                <a:tc>
                  <a:txBody>
                    <a:bodyPr/>
                    <a:lstStyle/>
                    <a:p>
                      <a:pPr fontAlgn="t"/>
                      <a:r>
                        <a:rPr lang="en-US">
                          <a:solidFill>
                            <a:srgbClr val="505050"/>
                          </a:solidFill>
                          <a:effectLst/>
                        </a:rPr>
                        <a:t>Collection</a:t>
                      </a:r>
                    </a:p>
                  </a:txBody>
                  <a:tcPr marL="114300" marR="114300" marT="114300" marB="114300"/>
                </a:tc>
                <a:tc>
                  <a:txBody>
                    <a:bodyPr/>
                    <a:lstStyle/>
                    <a:p>
                      <a:pPr fontAlgn="t"/>
                      <a:r>
                        <a:rPr lang="en-US">
                          <a:solidFill>
                            <a:srgbClr val="505050"/>
                          </a:solidFill>
                          <a:effectLst/>
                        </a:rPr>
                        <a:t>Document</a:t>
                      </a:r>
                    </a:p>
                  </a:txBody>
                  <a:tcPr marL="114300" marR="114300" marT="114300" marB="114300"/>
                </a:tc>
                <a:extLst>
                  <a:ext uri="{0D108BD9-81ED-4DB2-BD59-A6C34878D82A}">
                    <a16:rowId xmlns:a16="http://schemas.microsoft.com/office/drawing/2014/main" val="1687997685"/>
                  </a:ext>
                </a:extLst>
              </a:tr>
              <a:tr h="370840">
                <a:tc>
                  <a:txBody>
                    <a:bodyPr/>
                    <a:lstStyle/>
                    <a:p>
                      <a:pPr algn="l" fontAlgn="t"/>
                      <a:r>
                        <a:rPr lang="en-US">
                          <a:solidFill>
                            <a:srgbClr val="505050"/>
                          </a:solidFill>
                          <a:effectLst/>
                        </a:rPr>
                        <a:t>MongoDB</a:t>
                      </a:r>
                    </a:p>
                  </a:txBody>
                  <a:tcPr marL="114300" marR="114300" marT="114300" marB="114300"/>
                </a:tc>
                <a:tc>
                  <a:txBody>
                    <a:bodyPr/>
                    <a:lstStyle/>
                    <a:p>
                      <a:pPr fontAlgn="t"/>
                      <a:r>
                        <a:rPr lang="en-US" dirty="0">
                          <a:solidFill>
                            <a:srgbClr val="505050"/>
                          </a:solidFill>
                          <a:effectLst/>
                        </a:rPr>
                        <a:t>Collection</a:t>
                      </a:r>
                    </a:p>
                  </a:txBody>
                  <a:tcPr marL="114300" marR="114300" marT="114300" marB="114300"/>
                </a:tc>
                <a:tc>
                  <a:txBody>
                    <a:bodyPr/>
                    <a:lstStyle/>
                    <a:p>
                      <a:pPr fontAlgn="t"/>
                      <a:r>
                        <a:rPr lang="en-US">
                          <a:solidFill>
                            <a:srgbClr val="505050"/>
                          </a:solidFill>
                          <a:effectLst/>
                        </a:rPr>
                        <a:t>Document</a:t>
                      </a:r>
                    </a:p>
                  </a:txBody>
                  <a:tcPr marL="114300" marR="114300" marT="114300" marB="114300"/>
                </a:tc>
                <a:extLst>
                  <a:ext uri="{0D108BD9-81ED-4DB2-BD59-A6C34878D82A}">
                    <a16:rowId xmlns:a16="http://schemas.microsoft.com/office/drawing/2014/main" val="2857185210"/>
                  </a:ext>
                </a:extLst>
              </a:tr>
              <a:tr h="370840">
                <a:tc>
                  <a:txBody>
                    <a:bodyPr/>
                    <a:lstStyle/>
                    <a:p>
                      <a:pPr algn="l" fontAlgn="t"/>
                      <a:r>
                        <a:rPr lang="en-US" dirty="0">
                          <a:solidFill>
                            <a:srgbClr val="505050"/>
                          </a:solidFill>
                          <a:effectLst/>
                        </a:rPr>
                        <a:t>Cassandra</a:t>
                      </a:r>
                    </a:p>
                  </a:txBody>
                  <a:tcPr marL="114300" marR="114300" marT="114300" marB="114300"/>
                </a:tc>
                <a:tc>
                  <a:txBody>
                    <a:bodyPr/>
                    <a:lstStyle/>
                    <a:p>
                      <a:pPr fontAlgn="t"/>
                      <a:r>
                        <a:rPr lang="en-US" dirty="0">
                          <a:solidFill>
                            <a:srgbClr val="505050"/>
                          </a:solidFill>
                          <a:effectLst/>
                        </a:rPr>
                        <a:t>Table</a:t>
                      </a:r>
                    </a:p>
                  </a:txBody>
                  <a:tcPr marL="114300" marR="114300" marT="114300" marB="114300"/>
                </a:tc>
                <a:tc>
                  <a:txBody>
                    <a:bodyPr/>
                    <a:lstStyle/>
                    <a:p>
                      <a:pPr fontAlgn="t"/>
                      <a:r>
                        <a:rPr lang="en-US" dirty="0">
                          <a:solidFill>
                            <a:srgbClr val="505050"/>
                          </a:solidFill>
                          <a:effectLst/>
                        </a:rPr>
                        <a:t>Entity</a:t>
                      </a:r>
                    </a:p>
                  </a:txBody>
                  <a:tcPr marL="114300" marR="114300" marT="114300" marB="114300"/>
                </a:tc>
                <a:extLst>
                  <a:ext uri="{0D108BD9-81ED-4DB2-BD59-A6C34878D82A}">
                    <a16:rowId xmlns:a16="http://schemas.microsoft.com/office/drawing/2014/main" val="4211755930"/>
                  </a:ext>
                </a:extLst>
              </a:tr>
              <a:tr h="370840">
                <a:tc>
                  <a:txBody>
                    <a:bodyPr/>
                    <a:lstStyle/>
                    <a:p>
                      <a:pPr algn="l" fontAlgn="t"/>
                      <a:r>
                        <a:rPr lang="en-US" dirty="0">
                          <a:solidFill>
                            <a:srgbClr val="505050"/>
                          </a:solidFill>
                          <a:effectLst/>
                        </a:rPr>
                        <a:t>Azure Table Storage</a:t>
                      </a:r>
                    </a:p>
                  </a:txBody>
                  <a:tcPr marL="114300" marR="114300" marT="114300" marB="114300"/>
                </a:tc>
                <a:tc>
                  <a:txBody>
                    <a:bodyPr/>
                    <a:lstStyle/>
                    <a:p>
                      <a:pPr fontAlgn="t"/>
                      <a:r>
                        <a:rPr lang="en-US">
                          <a:solidFill>
                            <a:srgbClr val="505050"/>
                          </a:solidFill>
                          <a:effectLst/>
                        </a:rPr>
                        <a:t>Table</a:t>
                      </a:r>
                    </a:p>
                  </a:txBody>
                  <a:tcPr marL="114300" marR="114300" marT="114300" marB="114300"/>
                </a:tc>
                <a:tc>
                  <a:txBody>
                    <a:bodyPr/>
                    <a:lstStyle/>
                    <a:p>
                      <a:pPr fontAlgn="t"/>
                      <a:r>
                        <a:rPr lang="en-US" dirty="0">
                          <a:solidFill>
                            <a:srgbClr val="505050"/>
                          </a:solidFill>
                          <a:effectLst/>
                        </a:rPr>
                        <a:t>Item</a:t>
                      </a:r>
                    </a:p>
                  </a:txBody>
                  <a:tcPr marL="114300" marR="114300" marT="114300" marB="114300"/>
                </a:tc>
                <a:extLst>
                  <a:ext uri="{0D108BD9-81ED-4DB2-BD59-A6C34878D82A}">
                    <a16:rowId xmlns:a16="http://schemas.microsoft.com/office/drawing/2014/main" val="4181127173"/>
                  </a:ext>
                </a:extLst>
              </a:tr>
              <a:tr h="370840">
                <a:tc>
                  <a:txBody>
                    <a:bodyPr/>
                    <a:lstStyle/>
                    <a:p>
                      <a:pPr algn="l" fontAlgn="t"/>
                      <a:r>
                        <a:rPr lang="en-US">
                          <a:solidFill>
                            <a:srgbClr val="505050"/>
                          </a:solidFill>
                          <a:effectLst/>
                        </a:rPr>
                        <a:t>Gremlin</a:t>
                      </a:r>
                    </a:p>
                  </a:txBody>
                  <a:tcPr marL="114300" marR="114300" marT="114300" marB="114300"/>
                </a:tc>
                <a:tc>
                  <a:txBody>
                    <a:bodyPr/>
                    <a:lstStyle/>
                    <a:p>
                      <a:pPr fontAlgn="t"/>
                      <a:r>
                        <a:rPr lang="en-US">
                          <a:solidFill>
                            <a:srgbClr val="505050"/>
                          </a:solidFill>
                          <a:effectLst/>
                        </a:rPr>
                        <a:t>Graph</a:t>
                      </a:r>
                    </a:p>
                  </a:txBody>
                  <a:tcPr marL="114300" marR="114300" marT="114300" marB="114300"/>
                </a:tc>
                <a:tc>
                  <a:txBody>
                    <a:bodyPr/>
                    <a:lstStyle/>
                    <a:p>
                      <a:pPr fontAlgn="t"/>
                      <a:r>
                        <a:rPr lang="en-US" dirty="0">
                          <a:solidFill>
                            <a:srgbClr val="505050"/>
                          </a:solidFill>
                          <a:effectLst/>
                        </a:rPr>
                        <a:t>Node and Edge</a:t>
                      </a:r>
                    </a:p>
                  </a:txBody>
                  <a:tcPr marL="114300" marR="114300" marT="114300" marB="114300"/>
                </a:tc>
                <a:extLst>
                  <a:ext uri="{0D108BD9-81ED-4DB2-BD59-A6C34878D82A}">
                    <a16:rowId xmlns:a16="http://schemas.microsoft.com/office/drawing/2014/main" val="727063933"/>
                  </a:ext>
                </a:extLst>
              </a:tr>
            </a:tbl>
          </a:graphicData>
        </a:graphic>
      </p:graphicFrame>
    </p:spTree>
    <p:extLst>
      <p:ext uri="{BB962C8B-B14F-4D97-AF65-F5344CB8AC3E}">
        <p14:creationId xmlns:p14="http://schemas.microsoft.com/office/powerpoint/2010/main" val="2988709343"/>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07A14BA-BF2B-4DB4-8A4E-EFEC29CFB75E}"/>
              </a:ext>
            </a:extLst>
          </p:cNvPr>
          <p:cNvSpPr txBox="1">
            <a:spLocks/>
          </p:cNvSpPr>
          <p:nvPr/>
        </p:nvSpPr>
        <p:spPr>
          <a:xfrm>
            <a:off x="883" y="498"/>
            <a:ext cx="12435592" cy="1289219"/>
          </a:xfrm>
          <a:prstGeom prst="rect">
            <a:avLst/>
          </a:prstGeom>
          <a:solidFill>
            <a:schemeClr val="accent1"/>
          </a:solidFill>
          <a:effectLst/>
        </p:spPr>
        <p:txBody>
          <a:bodyPr vert="horz" wrap="square" lIns="146304" tIns="91440" rIns="146304" bIns="91440"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lang="en-US" spc="0" dirty="0">
                <a:ln/>
                <a:solidFill>
                  <a:srgbClr val="FFFFFF"/>
                </a:solidFill>
                <a:latin typeface="Segoe UI Light"/>
              </a:rPr>
              <a:t>Azure Storage Account Services</a:t>
            </a:r>
            <a:endParaRPr kumimoji="0" lang="en-US" sz="4800" i="0" u="none" strike="noStrike" kern="1200" cap="none" spc="0" normalizeH="0" baseline="0" noProof="0" dirty="0">
              <a:ln/>
              <a:solidFill>
                <a:srgbClr val="FFFFFF"/>
              </a:solidFill>
              <a:uLnTx/>
              <a:uFillTx/>
              <a:latin typeface="Segoe UI Light"/>
              <a:ea typeface="+mn-ea"/>
              <a:cs typeface="Segoe UI" pitchFamily="34" charset="0"/>
            </a:endParaRPr>
          </a:p>
        </p:txBody>
      </p:sp>
      <p:sp>
        <p:nvSpPr>
          <p:cNvPr id="42" name="Rectangle 41">
            <a:extLst>
              <a:ext uri="{FF2B5EF4-FFF2-40B4-BE49-F238E27FC236}">
                <a16:creationId xmlns:a16="http://schemas.microsoft.com/office/drawing/2014/main" id="{1C76D8C8-62A3-44A9-9B69-380FE260E2D6}"/>
              </a:ext>
            </a:extLst>
          </p:cNvPr>
          <p:cNvSpPr/>
          <p:nvPr/>
        </p:nvSpPr>
        <p:spPr bwMode="auto">
          <a:xfrm>
            <a:off x="2776906" y="2729025"/>
            <a:ext cx="2285883" cy="3120130"/>
          </a:xfrm>
          <a:prstGeom prst="rect">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164729" tIns="131782" rIns="164729" bIns="131782" numCol="1" spcCol="0" rtlCol="0" fromWordArt="0" anchor="t" anchorCtr="0" forceAA="0" compatLnSpc="1">
            <a:prstTxWarp prst="textNoShape">
              <a:avLst/>
            </a:prstTxWarp>
            <a:noAutofit/>
          </a:bodyPr>
          <a:lstStyle/>
          <a:p>
            <a:pPr marL="0" marR="0" lvl="0" indent="0" defTabSz="839979" eaLnBrk="1" fontAlgn="base" latinLnBrk="0" hangingPunct="1">
              <a:lnSpc>
                <a:spcPct val="100000"/>
              </a:lnSpc>
              <a:spcBef>
                <a:spcPct val="0"/>
              </a:spcBef>
              <a:spcAft>
                <a:spcPct val="0"/>
              </a:spcAft>
              <a:buClrTx/>
              <a:buSzTx/>
              <a:buFontTx/>
              <a:buNone/>
              <a:tabLst/>
              <a:defRPr/>
            </a:pPr>
            <a:r>
              <a:rPr kumimoji="0" lang="en-US" sz="3137"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Files</a:t>
            </a:r>
          </a:p>
          <a:p>
            <a:pPr marL="0" marR="0" lvl="0" indent="0" defTabSz="839886" eaLnBrk="1" fontAlgn="base" latinLnBrk="0" hangingPunct="1">
              <a:lnSpc>
                <a:spcPct val="100000"/>
              </a:lnSpc>
              <a:spcBef>
                <a:spcPct val="0"/>
              </a:spcBef>
              <a:spcAft>
                <a:spcPct val="0"/>
              </a:spcAft>
              <a:buClrTx/>
              <a:buSzTx/>
              <a:buFontTx/>
              <a:buNone/>
              <a:tabLst/>
              <a:defRPr/>
            </a:pPr>
            <a:r>
              <a:rPr kumimoji="0" lang="en-US" sz="156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Fully Managed File Shares in the Cloud</a:t>
            </a:r>
          </a:p>
          <a:p>
            <a:pPr marL="0" marR="0" lvl="0" indent="0" defTabSz="839979" eaLnBrk="1" fontAlgn="base" latinLnBrk="0" hangingPunct="1">
              <a:lnSpc>
                <a:spcPct val="100000"/>
              </a:lnSpc>
              <a:spcBef>
                <a:spcPct val="0"/>
              </a:spcBef>
              <a:spcAft>
                <a:spcPct val="0"/>
              </a:spcAft>
              <a:buClrTx/>
              <a:buSzTx/>
              <a:buFontTx/>
              <a:buNone/>
              <a:tabLst/>
              <a:defRPr/>
            </a:pPr>
            <a:endParaRPr kumimoji="0" lang="en-US" sz="156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defTabSz="839979" eaLnBrk="1" fontAlgn="base" latinLnBrk="0" hangingPunct="1">
              <a:lnSpc>
                <a:spcPct val="100000"/>
              </a:lnSpc>
              <a:spcBef>
                <a:spcPct val="0"/>
              </a:spcBef>
              <a:spcAft>
                <a:spcPct val="0"/>
              </a:spcAft>
              <a:buClrTx/>
              <a:buSzTx/>
              <a:buFontTx/>
              <a:buNone/>
              <a:tabLst/>
              <a:defRPr/>
            </a:pPr>
            <a: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SMB and REST access</a:t>
            </a:r>
          </a:p>
          <a:p>
            <a:pPr marL="0" marR="0" lvl="0" indent="0" defTabSz="839979" eaLnBrk="1" fontAlgn="base" latinLnBrk="0" hangingPunct="1">
              <a:lnSpc>
                <a:spcPct val="100000"/>
              </a:lnSpc>
              <a:spcBef>
                <a:spcPct val="0"/>
              </a:spcBef>
              <a:spcAft>
                <a:spcPct val="0"/>
              </a:spcAft>
              <a:buClrTx/>
              <a:buSzTx/>
              <a:buFontTx/>
              <a:buNone/>
              <a:tabLst/>
              <a:defRPr/>
            </a:pPr>
            <a:endPar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defTabSz="839979" eaLnBrk="1" fontAlgn="base" latinLnBrk="0" hangingPunct="1">
              <a:lnSpc>
                <a:spcPct val="100000"/>
              </a:lnSpc>
              <a:spcBef>
                <a:spcPct val="0"/>
              </a:spcBef>
              <a:spcAft>
                <a:spcPct val="0"/>
              </a:spcAft>
              <a:buClrTx/>
              <a:buSzTx/>
              <a:buFontTx/>
              <a:buNone/>
              <a:tabLst/>
              <a:defRPr/>
            </a:pPr>
            <a: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“Lift and shift” legacy apps</a:t>
            </a:r>
          </a:p>
        </p:txBody>
      </p:sp>
      <p:sp>
        <p:nvSpPr>
          <p:cNvPr id="43" name="Rectangle 42">
            <a:extLst>
              <a:ext uri="{FF2B5EF4-FFF2-40B4-BE49-F238E27FC236}">
                <a16:creationId xmlns:a16="http://schemas.microsoft.com/office/drawing/2014/main" id="{81E868AB-C7C5-47F6-8EBD-A66C64E77A52}"/>
              </a:ext>
            </a:extLst>
          </p:cNvPr>
          <p:cNvSpPr/>
          <p:nvPr/>
        </p:nvSpPr>
        <p:spPr bwMode="auto">
          <a:xfrm>
            <a:off x="449713" y="2729025"/>
            <a:ext cx="2285883" cy="3120130"/>
          </a:xfrm>
          <a:prstGeom prst="rect">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164729" tIns="131782" rIns="164729" bIns="131782" numCol="1" spcCol="0" rtlCol="0" fromWordArt="0" anchor="t" anchorCtr="0" forceAA="0" compatLnSpc="1">
            <a:prstTxWarp prst="textNoShape">
              <a:avLst/>
            </a:prstTxWarp>
            <a:noAutofit/>
          </a:bodyPr>
          <a:lstStyle/>
          <a:p>
            <a:pPr marL="0" marR="0" lvl="0" indent="0" defTabSz="839979" eaLnBrk="1" fontAlgn="base" latinLnBrk="0" hangingPunct="1">
              <a:lnSpc>
                <a:spcPct val="100000"/>
              </a:lnSpc>
              <a:spcBef>
                <a:spcPct val="0"/>
              </a:spcBef>
              <a:spcAft>
                <a:spcPct val="0"/>
              </a:spcAft>
              <a:buClrTx/>
              <a:buSzTx/>
              <a:buFontTx/>
              <a:buNone/>
              <a:tabLst/>
              <a:defRPr/>
            </a:pPr>
            <a:r>
              <a:rPr kumimoji="0" lang="en-US" sz="3137"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Disks</a:t>
            </a:r>
          </a:p>
          <a:p>
            <a:pPr marL="0" marR="0" lvl="0" indent="0" defTabSz="839979" eaLnBrk="1" fontAlgn="base" latinLnBrk="0" hangingPunct="1">
              <a:lnSpc>
                <a:spcPct val="100000"/>
              </a:lnSpc>
              <a:spcBef>
                <a:spcPct val="0"/>
              </a:spcBef>
              <a:spcAft>
                <a:spcPct val="0"/>
              </a:spcAft>
              <a:buClrTx/>
              <a:buSzTx/>
              <a:buFontTx/>
              <a:buNone/>
              <a:tabLst/>
              <a:defRPr/>
            </a:pPr>
            <a:r>
              <a:rPr kumimoji="0" lang="en-US" sz="156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Persistent disks for Azure IaaS VMs</a:t>
            </a:r>
          </a:p>
          <a:p>
            <a:pPr marL="0" marR="0" lvl="0" indent="0" defTabSz="839979" eaLnBrk="1" fontAlgn="base" latinLnBrk="0" hangingPunct="1">
              <a:lnSpc>
                <a:spcPct val="100000"/>
              </a:lnSpc>
              <a:spcBef>
                <a:spcPct val="0"/>
              </a:spcBef>
              <a:spcAft>
                <a:spcPct val="0"/>
              </a:spcAft>
              <a:buClrTx/>
              <a:buSzTx/>
              <a:buFontTx/>
              <a:buNone/>
              <a:tabLst/>
              <a:defRPr/>
            </a:pPr>
            <a:endParaRPr kumimoji="0" lang="en-US" sz="156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defTabSz="839979" eaLnBrk="1" fontAlgn="base" latinLnBrk="0" hangingPunct="1">
              <a:lnSpc>
                <a:spcPct val="100000"/>
              </a:lnSpc>
              <a:spcBef>
                <a:spcPct val="0"/>
              </a:spcBef>
              <a:spcAft>
                <a:spcPct val="0"/>
              </a:spcAft>
              <a:buClrTx/>
              <a:buSzTx/>
              <a:buFontTx/>
              <a:buNone/>
              <a:tabLst/>
              <a:defRPr/>
            </a:pPr>
            <a: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Premium Storage Disks option: SSD based, high IOPS, low latency</a:t>
            </a:r>
          </a:p>
        </p:txBody>
      </p:sp>
      <p:sp>
        <p:nvSpPr>
          <p:cNvPr id="44" name="Rectangle 43">
            <a:extLst>
              <a:ext uri="{FF2B5EF4-FFF2-40B4-BE49-F238E27FC236}">
                <a16:creationId xmlns:a16="http://schemas.microsoft.com/office/drawing/2014/main" id="{39A98A86-A18A-48CE-AE5E-4358E76B59FC}"/>
              </a:ext>
            </a:extLst>
          </p:cNvPr>
          <p:cNvSpPr/>
          <p:nvPr/>
        </p:nvSpPr>
        <p:spPr bwMode="auto">
          <a:xfrm>
            <a:off x="449713" y="5903759"/>
            <a:ext cx="11594661" cy="927647"/>
          </a:xfrm>
          <a:prstGeom prst="rect">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64729" tIns="131782" rIns="164729" bIns="131782" numCol="1" spcCol="0" rtlCol="0" fromWordArt="0" anchor="ctr" anchorCtr="0" forceAA="0" compatLnSpc="1">
            <a:prstTxWarp prst="textNoShape">
              <a:avLst/>
            </a:prstTxWarp>
            <a:noAutofit/>
          </a:bodyPr>
          <a:lstStyle/>
          <a:p>
            <a:pPr marL="0" marR="0" lvl="0" indent="0" algn="ctr" defTabSz="839979" eaLnBrk="1" fontAlgn="base" latinLnBrk="0" hangingPunct="1">
              <a:lnSpc>
                <a:spcPct val="100000"/>
              </a:lnSpc>
              <a:spcBef>
                <a:spcPct val="0"/>
              </a:spcBef>
              <a:spcAft>
                <a:spcPct val="0"/>
              </a:spcAft>
              <a:buClrTx/>
              <a:buSzTx/>
              <a:buFontTx/>
              <a:buNone/>
              <a:tabLst/>
              <a:defRPr/>
            </a:pPr>
            <a:r>
              <a:rPr kumimoji="0" lang="en-US" sz="2745"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Built on a unified Distributed Storage System</a:t>
            </a:r>
          </a:p>
          <a:p>
            <a:pPr marL="0" marR="0" lvl="0" indent="0" algn="ctr" defTabSz="839979" eaLnBrk="1" fontAlgn="base" latinLnBrk="0" hangingPunct="1">
              <a:lnSpc>
                <a:spcPct val="100000"/>
              </a:lnSpc>
              <a:spcBef>
                <a:spcPct val="0"/>
              </a:spcBef>
              <a:spcAft>
                <a:spcPct val="0"/>
              </a:spcAft>
              <a:buClrTx/>
              <a:buSzTx/>
              <a:buFontTx/>
              <a:buNone/>
              <a:tabLst/>
              <a:defRPr/>
            </a:pPr>
            <a:r>
              <a:rPr kumimoji="0" lang="en-US" sz="1765"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Durability, Encryption at Rest, Strongly Consistent Replication, Fault Tolerance, Auto Load-Balancing</a:t>
            </a:r>
          </a:p>
        </p:txBody>
      </p:sp>
      <p:grpSp>
        <p:nvGrpSpPr>
          <p:cNvPr id="45" name="Group 44">
            <a:extLst>
              <a:ext uri="{FF2B5EF4-FFF2-40B4-BE49-F238E27FC236}">
                <a16:creationId xmlns:a16="http://schemas.microsoft.com/office/drawing/2014/main" id="{8525090A-EFDD-4245-B6E8-E03BB9BBEAA2}"/>
              </a:ext>
            </a:extLst>
          </p:cNvPr>
          <p:cNvGrpSpPr/>
          <p:nvPr/>
        </p:nvGrpSpPr>
        <p:grpSpPr>
          <a:xfrm>
            <a:off x="222897" y="1452857"/>
            <a:ext cx="5392810" cy="1367069"/>
            <a:chOff x="148911" y="1211262"/>
            <a:chExt cx="5500947" cy="1394482"/>
          </a:xfrm>
        </p:grpSpPr>
        <p:sp>
          <p:nvSpPr>
            <p:cNvPr id="46" name="Rectangle 45">
              <a:extLst>
                <a:ext uri="{FF2B5EF4-FFF2-40B4-BE49-F238E27FC236}">
                  <a16:creationId xmlns:a16="http://schemas.microsoft.com/office/drawing/2014/main" id="{18738EA7-D38D-4346-9E39-E2F7691EC513}"/>
                </a:ext>
              </a:extLst>
            </p:cNvPr>
            <p:cNvSpPr/>
            <p:nvPr/>
          </p:nvSpPr>
          <p:spPr bwMode="auto">
            <a:xfrm>
              <a:off x="380276" y="1211262"/>
              <a:ext cx="4705578" cy="1258715"/>
            </a:xfrm>
            <a:prstGeom prst="rect">
              <a:avLst/>
            </a:prstGeom>
            <a:solidFill>
              <a:srgbClr val="353535">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defTabSz="914225" eaLnBrk="1" fontAlgn="auto" latinLnBrk="0" hangingPunct="1">
                <a:lnSpc>
                  <a:spcPct val="90000"/>
                </a:lnSpc>
                <a:spcBef>
                  <a:spcPts val="0"/>
                </a:spcBef>
                <a:spcAft>
                  <a:spcPts val="0"/>
                </a:spcAft>
                <a:buClrTx/>
                <a:buSzTx/>
                <a:buFontTx/>
                <a:buNone/>
                <a:tabLst/>
                <a:defRPr/>
              </a:pPr>
              <a:r>
                <a:rPr kumimoji="0" lang="en-US" sz="2745" b="1" i="0" u="none" strike="noStrike" kern="0" cap="none" spc="-29" normalizeH="0" baseline="0" noProof="0" dirty="0">
                  <a:ln w="3175">
                    <a:noFill/>
                  </a:ln>
                  <a:gradFill>
                    <a:gsLst>
                      <a:gs pos="83772">
                        <a:srgbClr val="353535"/>
                      </a:gs>
                      <a:gs pos="42857">
                        <a:srgbClr val="353535"/>
                      </a:gs>
                    </a:gsLst>
                    <a:lin ang="5400000" scaled="0"/>
                  </a:gradFill>
                  <a:effectLst/>
                  <a:uLnTx/>
                  <a:uFillTx/>
                  <a:latin typeface="Segoe UI Semilight"/>
                  <a:ea typeface="+mn-ea"/>
                  <a:cs typeface="Segoe UI Semilight" panose="020B0402040204020203" pitchFamily="34" charset="0"/>
                </a:rPr>
                <a:t>IaaS</a:t>
              </a:r>
            </a:p>
          </p:txBody>
        </p:sp>
        <p:grpSp>
          <p:nvGrpSpPr>
            <p:cNvPr id="47" name="Group 46">
              <a:extLst>
                <a:ext uri="{FF2B5EF4-FFF2-40B4-BE49-F238E27FC236}">
                  <a16:creationId xmlns:a16="http://schemas.microsoft.com/office/drawing/2014/main" id="{85F9FDD0-CABC-49CD-9BD9-0B164CC0F5BE}"/>
                </a:ext>
              </a:extLst>
            </p:cNvPr>
            <p:cNvGrpSpPr/>
            <p:nvPr/>
          </p:nvGrpSpPr>
          <p:grpSpPr>
            <a:xfrm>
              <a:off x="1209908" y="1673113"/>
              <a:ext cx="2377141" cy="932631"/>
              <a:chOff x="8107511" y="4954363"/>
              <a:chExt cx="2377141" cy="932631"/>
            </a:xfrm>
          </p:grpSpPr>
          <p:sp>
            <p:nvSpPr>
              <p:cNvPr id="54" name="TextBox 53">
                <a:extLst>
                  <a:ext uri="{FF2B5EF4-FFF2-40B4-BE49-F238E27FC236}">
                    <a16:creationId xmlns:a16="http://schemas.microsoft.com/office/drawing/2014/main" id="{4F4CF774-0DE3-42C7-8981-983F2CEB3285}"/>
                  </a:ext>
                </a:extLst>
              </p:cNvPr>
              <p:cNvSpPr txBox="1"/>
              <p:nvPr/>
            </p:nvSpPr>
            <p:spPr>
              <a:xfrm>
                <a:off x="8107511" y="5139811"/>
                <a:ext cx="2377141" cy="747183"/>
              </a:xfrm>
              <a:prstGeom prst="rect">
                <a:avLst/>
              </a:prstGeom>
              <a:noFill/>
            </p:spPr>
            <p:txBody>
              <a:bodyPr wrap="square" lIns="627408" tIns="143407" rIns="179259" bIns="143407" rtlCol="0">
                <a:spAutoFit/>
              </a:bodyPr>
              <a:lstStyle/>
              <a:p>
                <a:pPr marL="0" marR="0" lvl="0" indent="0" algn="ctr" defTabSz="914225" eaLnBrk="1" fontAlgn="auto" latinLnBrk="0" hangingPunct="1">
                  <a:lnSpc>
                    <a:spcPct val="90000"/>
                  </a:lnSpc>
                  <a:spcBef>
                    <a:spcPts val="1765"/>
                  </a:spcBef>
                  <a:spcAft>
                    <a:spcPts val="0"/>
                  </a:spcAft>
                  <a:buClrTx/>
                  <a:buSzTx/>
                  <a:buFontTx/>
                  <a:buNone/>
                  <a:tabLst/>
                  <a:defRPr/>
                </a:pPr>
                <a:r>
                  <a:rPr kumimoji="0" lang="en-US" sz="1567" b="1" i="0" u="none" strike="noStrike" kern="0" cap="none" spc="0" normalizeH="0" baseline="0" noProof="0" dirty="0">
                    <a:ln>
                      <a:noFill/>
                    </a:ln>
                    <a:gradFill>
                      <a:gsLst>
                        <a:gs pos="83772">
                          <a:srgbClr val="353535"/>
                        </a:gs>
                        <a:gs pos="42857">
                          <a:srgbClr val="353535"/>
                        </a:gs>
                      </a:gsLst>
                      <a:lin ang="5400000" scaled="0"/>
                    </a:gradFill>
                    <a:effectLst/>
                    <a:uLnTx/>
                    <a:uFillTx/>
                    <a:latin typeface="Segoe UI Semilight"/>
                    <a:cs typeface="Segoe UI Semilight" panose="020B0402040204020203" pitchFamily="34" charset="0"/>
                  </a:rPr>
                  <a:t>Virtual </a:t>
                </a:r>
                <a:br>
                  <a:rPr kumimoji="0" lang="en-US" sz="1567" b="1" i="0" u="none" strike="noStrike" kern="0" cap="none" spc="0" normalizeH="0" baseline="0" noProof="0" dirty="0">
                    <a:ln>
                      <a:noFill/>
                    </a:ln>
                    <a:gradFill>
                      <a:gsLst>
                        <a:gs pos="83772">
                          <a:srgbClr val="353535"/>
                        </a:gs>
                        <a:gs pos="42857">
                          <a:srgbClr val="353535"/>
                        </a:gs>
                      </a:gsLst>
                      <a:lin ang="5400000" scaled="0"/>
                    </a:gradFill>
                    <a:effectLst/>
                    <a:uLnTx/>
                    <a:uFillTx/>
                    <a:latin typeface="Segoe UI Semilight"/>
                    <a:cs typeface="Segoe UI Semilight" panose="020B0402040204020203" pitchFamily="34" charset="0"/>
                  </a:rPr>
                </a:br>
                <a:r>
                  <a:rPr kumimoji="0" lang="en-US" sz="1567" b="1" i="0" u="none" strike="noStrike" kern="0" cap="none" spc="0" normalizeH="0" baseline="0" noProof="0" dirty="0">
                    <a:ln>
                      <a:noFill/>
                    </a:ln>
                    <a:gradFill>
                      <a:gsLst>
                        <a:gs pos="83772">
                          <a:srgbClr val="353535"/>
                        </a:gs>
                        <a:gs pos="42857">
                          <a:srgbClr val="353535"/>
                        </a:gs>
                      </a:gsLst>
                      <a:lin ang="5400000" scaled="0"/>
                    </a:gradFill>
                    <a:effectLst/>
                    <a:uLnTx/>
                    <a:uFillTx/>
                    <a:latin typeface="Segoe UI Semilight"/>
                    <a:cs typeface="Segoe UI Semilight" panose="020B0402040204020203" pitchFamily="34" charset="0"/>
                  </a:rPr>
                  <a:t>machines</a:t>
                </a:r>
              </a:p>
            </p:txBody>
          </p:sp>
          <p:sp>
            <p:nvSpPr>
              <p:cNvPr id="55" name="Freeform 30">
                <a:extLst>
                  <a:ext uri="{FF2B5EF4-FFF2-40B4-BE49-F238E27FC236}">
                    <a16:creationId xmlns:a16="http://schemas.microsoft.com/office/drawing/2014/main" id="{FCF7358A-0D89-4703-922A-22D44DC836D4}"/>
                  </a:ext>
                </a:extLst>
              </p:cNvPr>
              <p:cNvSpPr>
                <a:spLocks noChangeAspect="1" noEditPoints="1"/>
              </p:cNvSpPr>
              <p:nvPr/>
            </p:nvSpPr>
            <p:spPr bwMode="auto">
              <a:xfrm>
                <a:off x="9345141" y="4954363"/>
                <a:ext cx="376358" cy="211739"/>
              </a:xfrm>
              <a:custGeom>
                <a:avLst/>
                <a:gdLst>
                  <a:gd name="T0" fmla="*/ 155 w 259"/>
                  <a:gd name="T1" fmla="*/ 53 h 143"/>
                  <a:gd name="T2" fmla="*/ 146 w 259"/>
                  <a:gd name="T3" fmla="*/ 56 h 143"/>
                  <a:gd name="T4" fmla="*/ 146 w 259"/>
                  <a:gd name="T5" fmla="*/ 55 h 143"/>
                  <a:gd name="T6" fmla="*/ 130 w 259"/>
                  <a:gd name="T7" fmla="*/ 44 h 143"/>
                  <a:gd name="T8" fmla="*/ 113 w 259"/>
                  <a:gd name="T9" fmla="*/ 58 h 143"/>
                  <a:gd name="T10" fmla="*/ 113 w 259"/>
                  <a:gd name="T11" fmla="*/ 60 h 143"/>
                  <a:gd name="T12" fmla="*/ 112 w 259"/>
                  <a:gd name="T13" fmla="*/ 60 h 143"/>
                  <a:gd name="T14" fmla="*/ 102 w 259"/>
                  <a:gd name="T15" fmla="*/ 69 h 143"/>
                  <a:gd name="T16" fmla="*/ 110 w 259"/>
                  <a:gd name="T17" fmla="*/ 79 h 143"/>
                  <a:gd name="T18" fmla="*/ 112 w 259"/>
                  <a:gd name="T19" fmla="*/ 79 h 143"/>
                  <a:gd name="T20" fmla="*/ 155 w 259"/>
                  <a:gd name="T21" fmla="*/ 79 h 143"/>
                  <a:gd name="T22" fmla="*/ 168 w 259"/>
                  <a:gd name="T23" fmla="*/ 66 h 143"/>
                  <a:gd name="T24" fmla="*/ 155 w 259"/>
                  <a:gd name="T25" fmla="*/ 53 h 143"/>
                  <a:gd name="T26" fmla="*/ 34 w 259"/>
                  <a:gd name="T27" fmla="*/ 0 h 143"/>
                  <a:gd name="T28" fmla="*/ 34 w 259"/>
                  <a:gd name="T29" fmla="*/ 126 h 143"/>
                  <a:gd name="T30" fmla="*/ 230 w 259"/>
                  <a:gd name="T31" fmla="*/ 126 h 143"/>
                  <a:gd name="T32" fmla="*/ 230 w 259"/>
                  <a:gd name="T33" fmla="*/ 0 h 143"/>
                  <a:gd name="T34" fmla="*/ 34 w 259"/>
                  <a:gd name="T35" fmla="*/ 0 h 143"/>
                  <a:gd name="T36" fmla="*/ 221 w 259"/>
                  <a:gd name="T37" fmla="*/ 118 h 143"/>
                  <a:gd name="T38" fmla="*/ 42 w 259"/>
                  <a:gd name="T39" fmla="*/ 118 h 143"/>
                  <a:gd name="T40" fmla="*/ 42 w 259"/>
                  <a:gd name="T41" fmla="*/ 8 h 143"/>
                  <a:gd name="T42" fmla="*/ 221 w 259"/>
                  <a:gd name="T43" fmla="*/ 8 h 143"/>
                  <a:gd name="T44" fmla="*/ 221 w 259"/>
                  <a:gd name="T45" fmla="*/ 118 h 143"/>
                  <a:gd name="T46" fmla="*/ 150 w 259"/>
                  <a:gd name="T47" fmla="*/ 132 h 143"/>
                  <a:gd name="T48" fmla="*/ 150 w 259"/>
                  <a:gd name="T49" fmla="*/ 135 h 143"/>
                  <a:gd name="T50" fmla="*/ 114 w 259"/>
                  <a:gd name="T51" fmla="*/ 135 h 143"/>
                  <a:gd name="T52" fmla="*/ 114 w 259"/>
                  <a:gd name="T53" fmla="*/ 132 h 143"/>
                  <a:gd name="T54" fmla="*/ 4 w 259"/>
                  <a:gd name="T55" fmla="*/ 132 h 143"/>
                  <a:gd name="T56" fmla="*/ 12 w 259"/>
                  <a:gd name="T57" fmla="*/ 143 h 143"/>
                  <a:gd name="T58" fmla="*/ 251 w 259"/>
                  <a:gd name="T59" fmla="*/ 143 h 143"/>
                  <a:gd name="T60" fmla="*/ 259 w 259"/>
                  <a:gd name="T61" fmla="*/ 132 h 143"/>
                  <a:gd name="T62" fmla="*/ 150 w 259"/>
                  <a:gd name="T63" fmla="*/ 132 h 143"/>
                  <a:gd name="T64" fmla="*/ 150 w 259"/>
                  <a:gd name="T65" fmla="*/ 132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59" h="143">
                    <a:moveTo>
                      <a:pt x="155" y="53"/>
                    </a:moveTo>
                    <a:cubicBezTo>
                      <a:pt x="152" y="53"/>
                      <a:pt x="149" y="54"/>
                      <a:pt x="146" y="56"/>
                    </a:cubicBezTo>
                    <a:cubicBezTo>
                      <a:pt x="146" y="55"/>
                      <a:pt x="146" y="55"/>
                      <a:pt x="146" y="55"/>
                    </a:cubicBezTo>
                    <a:cubicBezTo>
                      <a:pt x="143" y="49"/>
                      <a:pt x="137" y="44"/>
                      <a:pt x="130" y="44"/>
                    </a:cubicBezTo>
                    <a:cubicBezTo>
                      <a:pt x="122" y="44"/>
                      <a:pt x="115" y="50"/>
                      <a:pt x="113" y="58"/>
                    </a:cubicBezTo>
                    <a:cubicBezTo>
                      <a:pt x="113" y="60"/>
                      <a:pt x="113" y="60"/>
                      <a:pt x="113" y="60"/>
                    </a:cubicBezTo>
                    <a:cubicBezTo>
                      <a:pt x="112" y="60"/>
                      <a:pt x="112" y="60"/>
                      <a:pt x="112" y="60"/>
                    </a:cubicBezTo>
                    <a:cubicBezTo>
                      <a:pt x="107" y="60"/>
                      <a:pt x="102" y="64"/>
                      <a:pt x="102" y="69"/>
                    </a:cubicBezTo>
                    <a:cubicBezTo>
                      <a:pt x="102" y="74"/>
                      <a:pt x="106" y="78"/>
                      <a:pt x="110" y="79"/>
                    </a:cubicBezTo>
                    <a:cubicBezTo>
                      <a:pt x="112" y="79"/>
                      <a:pt x="112" y="79"/>
                      <a:pt x="112" y="79"/>
                    </a:cubicBezTo>
                    <a:cubicBezTo>
                      <a:pt x="155" y="79"/>
                      <a:pt x="155" y="79"/>
                      <a:pt x="155" y="79"/>
                    </a:cubicBezTo>
                    <a:cubicBezTo>
                      <a:pt x="162" y="79"/>
                      <a:pt x="168" y="73"/>
                      <a:pt x="168" y="66"/>
                    </a:cubicBezTo>
                    <a:cubicBezTo>
                      <a:pt x="168" y="59"/>
                      <a:pt x="162" y="53"/>
                      <a:pt x="155" y="53"/>
                    </a:cubicBezTo>
                    <a:close/>
                    <a:moveTo>
                      <a:pt x="34" y="0"/>
                    </a:moveTo>
                    <a:cubicBezTo>
                      <a:pt x="34" y="126"/>
                      <a:pt x="34" y="126"/>
                      <a:pt x="34" y="126"/>
                    </a:cubicBezTo>
                    <a:cubicBezTo>
                      <a:pt x="230" y="126"/>
                      <a:pt x="230" y="126"/>
                      <a:pt x="230" y="126"/>
                    </a:cubicBezTo>
                    <a:cubicBezTo>
                      <a:pt x="230" y="0"/>
                      <a:pt x="230" y="0"/>
                      <a:pt x="230" y="0"/>
                    </a:cubicBezTo>
                    <a:lnTo>
                      <a:pt x="34" y="0"/>
                    </a:lnTo>
                    <a:close/>
                    <a:moveTo>
                      <a:pt x="221" y="118"/>
                    </a:moveTo>
                    <a:cubicBezTo>
                      <a:pt x="42" y="118"/>
                      <a:pt x="42" y="118"/>
                      <a:pt x="42" y="118"/>
                    </a:cubicBezTo>
                    <a:cubicBezTo>
                      <a:pt x="42" y="8"/>
                      <a:pt x="42" y="8"/>
                      <a:pt x="42" y="8"/>
                    </a:cubicBezTo>
                    <a:cubicBezTo>
                      <a:pt x="221" y="8"/>
                      <a:pt x="221" y="8"/>
                      <a:pt x="221" y="8"/>
                    </a:cubicBezTo>
                    <a:cubicBezTo>
                      <a:pt x="221" y="118"/>
                      <a:pt x="221" y="118"/>
                      <a:pt x="221" y="118"/>
                    </a:cubicBezTo>
                    <a:close/>
                    <a:moveTo>
                      <a:pt x="150" y="132"/>
                    </a:moveTo>
                    <a:cubicBezTo>
                      <a:pt x="150" y="133"/>
                      <a:pt x="150" y="135"/>
                      <a:pt x="150" y="135"/>
                    </a:cubicBezTo>
                    <a:cubicBezTo>
                      <a:pt x="114" y="135"/>
                      <a:pt x="114" y="135"/>
                      <a:pt x="114" y="135"/>
                    </a:cubicBezTo>
                    <a:cubicBezTo>
                      <a:pt x="114" y="132"/>
                      <a:pt x="114" y="132"/>
                      <a:pt x="114" y="132"/>
                    </a:cubicBezTo>
                    <a:cubicBezTo>
                      <a:pt x="0" y="132"/>
                      <a:pt x="4" y="132"/>
                      <a:pt x="4" y="132"/>
                    </a:cubicBezTo>
                    <a:cubicBezTo>
                      <a:pt x="12" y="143"/>
                      <a:pt x="12" y="143"/>
                      <a:pt x="12" y="143"/>
                    </a:cubicBezTo>
                    <a:cubicBezTo>
                      <a:pt x="251" y="143"/>
                      <a:pt x="251" y="143"/>
                      <a:pt x="251" y="143"/>
                    </a:cubicBezTo>
                    <a:cubicBezTo>
                      <a:pt x="259" y="132"/>
                      <a:pt x="259" y="132"/>
                      <a:pt x="259" y="132"/>
                    </a:cubicBezTo>
                    <a:cubicBezTo>
                      <a:pt x="150" y="132"/>
                      <a:pt x="150" y="132"/>
                      <a:pt x="150" y="132"/>
                    </a:cubicBezTo>
                    <a:cubicBezTo>
                      <a:pt x="150" y="132"/>
                      <a:pt x="150" y="132"/>
                      <a:pt x="150" y="132"/>
                    </a:cubicBezTo>
                    <a:close/>
                  </a:path>
                </a:pathLst>
              </a:custGeom>
              <a:solidFill>
                <a:srgbClr val="353535"/>
              </a:solidFill>
              <a:ln>
                <a:noFill/>
              </a:ln>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gradFill>
                    <a:gsLst>
                      <a:gs pos="83772">
                        <a:srgbClr val="353535"/>
                      </a:gs>
                      <a:gs pos="42857">
                        <a:srgbClr val="353535"/>
                      </a:gs>
                    </a:gsLst>
                    <a:lin ang="5400000" scaled="0"/>
                  </a:gradFill>
                  <a:effectLst/>
                  <a:uLnTx/>
                  <a:uFillTx/>
                  <a:latin typeface="Segoe UI Semilight"/>
                </a:endParaRPr>
              </a:p>
            </p:txBody>
          </p:sp>
        </p:grpSp>
        <p:grpSp>
          <p:nvGrpSpPr>
            <p:cNvPr id="48" name="Group 47">
              <a:extLst>
                <a:ext uri="{FF2B5EF4-FFF2-40B4-BE49-F238E27FC236}">
                  <a16:creationId xmlns:a16="http://schemas.microsoft.com/office/drawing/2014/main" id="{2C21A53B-CD3D-4CB9-9B9F-3F104E12CED8}"/>
                </a:ext>
              </a:extLst>
            </p:cNvPr>
            <p:cNvGrpSpPr/>
            <p:nvPr/>
          </p:nvGrpSpPr>
          <p:grpSpPr>
            <a:xfrm>
              <a:off x="148911" y="1742616"/>
              <a:ext cx="1718120" cy="793625"/>
              <a:chOff x="7270490" y="4989638"/>
              <a:chExt cx="1718120" cy="793625"/>
            </a:xfrm>
          </p:grpSpPr>
          <p:sp>
            <p:nvSpPr>
              <p:cNvPr id="52" name="Freeform 21">
                <a:extLst>
                  <a:ext uri="{FF2B5EF4-FFF2-40B4-BE49-F238E27FC236}">
                    <a16:creationId xmlns:a16="http://schemas.microsoft.com/office/drawing/2014/main" id="{EE2FDFCF-F128-45A9-B904-D0DE38F141A1}"/>
                  </a:ext>
                </a:extLst>
              </p:cNvPr>
              <p:cNvSpPr>
                <a:spLocks noChangeAspect="1" noEditPoints="1"/>
              </p:cNvSpPr>
              <p:nvPr/>
            </p:nvSpPr>
            <p:spPr bwMode="auto">
              <a:xfrm>
                <a:off x="8164456" y="4989638"/>
                <a:ext cx="223248" cy="192242"/>
              </a:xfrm>
              <a:custGeom>
                <a:avLst/>
                <a:gdLst>
                  <a:gd name="T0" fmla="*/ 143 w 288"/>
                  <a:gd name="T1" fmla="*/ 175 h 248"/>
                  <a:gd name="T2" fmla="*/ 3 w 288"/>
                  <a:gd name="T3" fmla="*/ 139 h 248"/>
                  <a:gd name="T4" fmla="*/ 3 w 288"/>
                  <a:gd name="T5" fmla="*/ 117 h 248"/>
                  <a:gd name="T6" fmla="*/ 141 w 288"/>
                  <a:gd name="T7" fmla="*/ 151 h 248"/>
                  <a:gd name="T8" fmla="*/ 143 w 288"/>
                  <a:gd name="T9" fmla="*/ 151 h 248"/>
                  <a:gd name="T10" fmla="*/ 145 w 288"/>
                  <a:gd name="T11" fmla="*/ 151 h 248"/>
                  <a:gd name="T12" fmla="*/ 283 w 288"/>
                  <a:gd name="T13" fmla="*/ 117 h 248"/>
                  <a:gd name="T14" fmla="*/ 283 w 288"/>
                  <a:gd name="T15" fmla="*/ 139 h 248"/>
                  <a:gd name="T16" fmla="*/ 143 w 288"/>
                  <a:gd name="T17" fmla="*/ 175 h 248"/>
                  <a:gd name="T18" fmla="*/ 283 w 288"/>
                  <a:gd name="T19" fmla="*/ 214 h 248"/>
                  <a:gd name="T20" fmla="*/ 283 w 288"/>
                  <a:gd name="T21" fmla="*/ 190 h 248"/>
                  <a:gd name="T22" fmla="*/ 145 w 288"/>
                  <a:gd name="T23" fmla="*/ 227 h 248"/>
                  <a:gd name="T24" fmla="*/ 143 w 288"/>
                  <a:gd name="T25" fmla="*/ 227 h 248"/>
                  <a:gd name="T26" fmla="*/ 141 w 288"/>
                  <a:gd name="T27" fmla="*/ 227 h 248"/>
                  <a:gd name="T28" fmla="*/ 3 w 288"/>
                  <a:gd name="T29" fmla="*/ 190 h 248"/>
                  <a:gd name="T30" fmla="*/ 3 w 288"/>
                  <a:gd name="T31" fmla="*/ 214 h 248"/>
                  <a:gd name="T32" fmla="*/ 143 w 288"/>
                  <a:gd name="T33" fmla="*/ 248 h 248"/>
                  <a:gd name="T34" fmla="*/ 283 w 288"/>
                  <a:gd name="T35" fmla="*/ 214 h 248"/>
                  <a:gd name="T36" fmla="*/ 288 w 288"/>
                  <a:gd name="T37" fmla="*/ 68 h 248"/>
                  <a:gd name="T38" fmla="*/ 288 w 288"/>
                  <a:gd name="T39" fmla="*/ 37 h 248"/>
                  <a:gd name="T40" fmla="*/ 143 w 288"/>
                  <a:gd name="T41" fmla="*/ 0 h 248"/>
                  <a:gd name="T42" fmla="*/ 0 w 288"/>
                  <a:gd name="T43" fmla="*/ 37 h 248"/>
                  <a:gd name="T44" fmla="*/ 0 w 288"/>
                  <a:gd name="T45" fmla="*/ 68 h 248"/>
                  <a:gd name="T46" fmla="*/ 143 w 288"/>
                  <a:gd name="T47" fmla="*/ 103 h 248"/>
                  <a:gd name="T48" fmla="*/ 288 w 288"/>
                  <a:gd name="T49" fmla="*/ 68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8" h="248">
                    <a:moveTo>
                      <a:pt x="143" y="175"/>
                    </a:moveTo>
                    <a:lnTo>
                      <a:pt x="3" y="139"/>
                    </a:lnTo>
                    <a:lnTo>
                      <a:pt x="3" y="117"/>
                    </a:lnTo>
                    <a:lnTo>
                      <a:pt x="141" y="151"/>
                    </a:lnTo>
                    <a:lnTo>
                      <a:pt x="143" y="151"/>
                    </a:lnTo>
                    <a:lnTo>
                      <a:pt x="145" y="151"/>
                    </a:lnTo>
                    <a:lnTo>
                      <a:pt x="283" y="117"/>
                    </a:lnTo>
                    <a:lnTo>
                      <a:pt x="283" y="139"/>
                    </a:lnTo>
                    <a:lnTo>
                      <a:pt x="143" y="175"/>
                    </a:lnTo>
                    <a:close/>
                    <a:moveTo>
                      <a:pt x="283" y="214"/>
                    </a:moveTo>
                    <a:lnTo>
                      <a:pt x="283" y="190"/>
                    </a:lnTo>
                    <a:lnTo>
                      <a:pt x="145" y="227"/>
                    </a:lnTo>
                    <a:lnTo>
                      <a:pt x="143" y="227"/>
                    </a:lnTo>
                    <a:lnTo>
                      <a:pt x="141" y="227"/>
                    </a:lnTo>
                    <a:lnTo>
                      <a:pt x="3" y="190"/>
                    </a:lnTo>
                    <a:lnTo>
                      <a:pt x="3" y="214"/>
                    </a:lnTo>
                    <a:lnTo>
                      <a:pt x="143" y="248"/>
                    </a:lnTo>
                    <a:lnTo>
                      <a:pt x="283" y="214"/>
                    </a:lnTo>
                    <a:close/>
                    <a:moveTo>
                      <a:pt x="288" y="68"/>
                    </a:moveTo>
                    <a:lnTo>
                      <a:pt x="288" y="37"/>
                    </a:lnTo>
                    <a:lnTo>
                      <a:pt x="143" y="0"/>
                    </a:lnTo>
                    <a:lnTo>
                      <a:pt x="0" y="37"/>
                    </a:lnTo>
                    <a:lnTo>
                      <a:pt x="0" y="68"/>
                    </a:lnTo>
                    <a:lnTo>
                      <a:pt x="143" y="103"/>
                    </a:lnTo>
                    <a:lnTo>
                      <a:pt x="288" y="68"/>
                    </a:lnTo>
                    <a:close/>
                  </a:path>
                </a:pathLst>
              </a:custGeom>
              <a:solidFill>
                <a:srgbClr val="353535"/>
              </a:solidFill>
              <a:ln>
                <a:noFill/>
              </a:ln>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gradFill>
                    <a:gsLst>
                      <a:gs pos="83772">
                        <a:srgbClr val="353535"/>
                      </a:gs>
                      <a:gs pos="42857">
                        <a:srgbClr val="353535"/>
                      </a:gs>
                    </a:gsLst>
                    <a:lin ang="5400000" scaled="0"/>
                  </a:gradFill>
                  <a:effectLst/>
                  <a:uLnTx/>
                  <a:uFillTx/>
                  <a:latin typeface="Segoe UI Semilight"/>
                </a:endParaRPr>
              </a:p>
            </p:txBody>
          </p:sp>
          <p:sp>
            <p:nvSpPr>
              <p:cNvPr id="53" name="TextBox 52">
                <a:extLst>
                  <a:ext uri="{FF2B5EF4-FFF2-40B4-BE49-F238E27FC236}">
                    <a16:creationId xmlns:a16="http://schemas.microsoft.com/office/drawing/2014/main" id="{81393662-D240-45C0-A153-50FFC5947A12}"/>
                  </a:ext>
                </a:extLst>
              </p:cNvPr>
              <p:cNvSpPr txBox="1"/>
              <p:nvPr/>
            </p:nvSpPr>
            <p:spPr>
              <a:xfrm>
                <a:off x="7270490" y="5266271"/>
                <a:ext cx="1718120" cy="516992"/>
              </a:xfrm>
              <a:prstGeom prst="rect">
                <a:avLst/>
              </a:prstGeom>
              <a:noFill/>
            </p:spPr>
            <p:txBody>
              <a:bodyPr wrap="square" lIns="627408" tIns="143407" rIns="179259" bIns="143407" rtlCol="0">
                <a:spAutoFit/>
              </a:bodyPr>
              <a:lstStyle/>
              <a:p>
                <a:pPr marL="0" marR="0" lvl="0" indent="0" defTabSz="914225" eaLnBrk="1" fontAlgn="auto" latinLnBrk="0" hangingPunct="1">
                  <a:lnSpc>
                    <a:spcPct val="90000"/>
                  </a:lnSpc>
                  <a:spcBef>
                    <a:spcPts val="1765"/>
                  </a:spcBef>
                  <a:spcAft>
                    <a:spcPts val="0"/>
                  </a:spcAft>
                  <a:buClrTx/>
                  <a:buSzTx/>
                  <a:buFontTx/>
                  <a:buNone/>
                  <a:tabLst/>
                  <a:defRPr/>
                </a:pPr>
                <a:r>
                  <a:rPr kumimoji="0" lang="en-US" sz="1567" b="1" i="0" u="none" strike="noStrike" kern="0" cap="none" spc="0" normalizeH="0" baseline="0" noProof="0" dirty="0">
                    <a:ln>
                      <a:noFill/>
                    </a:ln>
                    <a:gradFill>
                      <a:gsLst>
                        <a:gs pos="83772">
                          <a:srgbClr val="353535"/>
                        </a:gs>
                        <a:gs pos="42857">
                          <a:srgbClr val="353535"/>
                        </a:gs>
                      </a:gsLst>
                      <a:lin ang="5400000" scaled="0"/>
                    </a:gradFill>
                    <a:effectLst/>
                    <a:uLnTx/>
                    <a:uFillTx/>
                    <a:latin typeface="Segoe UI Semilight"/>
                    <a:cs typeface="Segoe UI Semilight" panose="020B0402040204020203" pitchFamily="34" charset="0"/>
                  </a:rPr>
                  <a:t>Storage</a:t>
                </a:r>
              </a:p>
            </p:txBody>
          </p:sp>
        </p:grpSp>
        <p:grpSp>
          <p:nvGrpSpPr>
            <p:cNvPr id="49" name="Group 48">
              <a:extLst>
                <a:ext uri="{FF2B5EF4-FFF2-40B4-BE49-F238E27FC236}">
                  <a16:creationId xmlns:a16="http://schemas.microsoft.com/office/drawing/2014/main" id="{AC8D5A90-0EC9-4019-B0BB-D281417D703D}"/>
                </a:ext>
              </a:extLst>
            </p:cNvPr>
            <p:cNvGrpSpPr/>
            <p:nvPr/>
          </p:nvGrpSpPr>
          <p:grpSpPr>
            <a:xfrm>
              <a:off x="2929925" y="1720328"/>
              <a:ext cx="2719933" cy="838201"/>
              <a:chOff x="9659512" y="4945062"/>
              <a:chExt cx="2719933" cy="838201"/>
            </a:xfrm>
          </p:grpSpPr>
          <p:sp>
            <p:nvSpPr>
              <p:cNvPr id="50" name="Freeform 21">
                <a:extLst>
                  <a:ext uri="{FF2B5EF4-FFF2-40B4-BE49-F238E27FC236}">
                    <a16:creationId xmlns:a16="http://schemas.microsoft.com/office/drawing/2014/main" id="{0ECBE10D-DAB9-4C46-A602-EADAD0D26F55}"/>
                  </a:ext>
                </a:extLst>
              </p:cNvPr>
              <p:cNvSpPr>
                <a:spLocks noChangeAspect="1" noEditPoints="1"/>
              </p:cNvSpPr>
              <p:nvPr/>
            </p:nvSpPr>
            <p:spPr bwMode="auto">
              <a:xfrm>
                <a:off x="10676210" y="4945062"/>
                <a:ext cx="330579" cy="230339"/>
              </a:xfrm>
              <a:custGeom>
                <a:avLst/>
                <a:gdLst>
                  <a:gd name="T0" fmla="*/ 28 w 128"/>
                  <a:gd name="T1" fmla="*/ 88 h 88"/>
                  <a:gd name="T2" fmla="*/ 94 w 128"/>
                  <a:gd name="T3" fmla="*/ 88 h 88"/>
                  <a:gd name="T4" fmla="*/ 128 w 128"/>
                  <a:gd name="T5" fmla="*/ 54 h 88"/>
                  <a:gd name="T6" fmla="*/ 96 w 128"/>
                  <a:gd name="T7" fmla="*/ 20 h 88"/>
                  <a:gd name="T8" fmla="*/ 64 w 128"/>
                  <a:gd name="T9" fmla="*/ 0 h 88"/>
                  <a:gd name="T10" fmla="*/ 28 w 128"/>
                  <a:gd name="T11" fmla="*/ 32 h 88"/>
                  <a:gd name="T12" fmla="*/ 28 w 128"/>
                  <a:gd name="T13" fmla="*/ 32 h 88"/>
                  <a:gd name="T14" fmla="*/ 0 w 128"/>
                  <a:gd name="T15" fmla="*/ 60 h 88"/>
                  <a:gd name="T16" fmla="*/ 28 w 128"/>
                  <a:gd name="T17" fmla="*/ 88 h 88"/>
                  <a:gd name="T18" fmla="*/ 28 w 128"/>
                  <a:gd name="T19" fmla="*/ 40 h 88"/>
                  <a:gd name="T20" fmla="*/ 31 w 128"/>
                  <a:gd name="T21" fmla="*/ 41 h 88"/>
                  <a:gd name="T22" fmla="*/ 36 w 128"/>
                  <a:gd name="T23" fmla="*/ 41 h 88"/>
                  <a:gd name="T24" fmla="*/ 36 w 128"/>
                  <a:gd name="T25" fmla="*/ 36 h 88"/>
                  <a:gd name="T26" fmla="*/ 64 w 128"/>
                  <a:gd name="T27" fmla="*/ 8 h 88"/>
                  <a:gd name="T28" fmla="*/ 90 w 128"/>
                  <a:gd name="T29" fmla="*/ 26 h 88"/>
                  <a:gd name="T30" fmla="*/ 91 w 128"/>
                  <a:gd name="T31" fmla="*/ 28 h 88"/>
                  <a:gd name="T32" fmla="*/ 94 w 128"/>
                  <a:gd name="T33" fmla="*/ 28 h 88"/>
                  <a:gd name="T34" fmla="*/ 120 w 128"/>
                  <a:gd name="T35" fmla="*/ 54 h 88"/>
                  <a:gd name="T36" fmla="*/ 94 w 128"/>
                  <a:gd name="T37" fmla="*/ 80 h 88"/>
                  <a:gd name="T38" fmla="*/ 28 w 128"/>
                  <a:gd name="T39" fmla="*/ 80 h 88"/>
                  <a:gd name="T40" fmla="*/ 8 w 128"/>
                  <a:gd name="T41" fmla="*/ 60 h 88"/>
                  <a:gd name="T42" fmla="*/ 28 w 128"/>
                  <a:gd name="T43" fmla="*/ 40 h 88"/>
                  <a:gd name="T44" fmla="*/ 78 w 128"/>
                  <a:gd name="T45" fmla="*/ 57 h 88"/>
                  <a:gd name="T46" fmla="*/ 72 w 128"/>
                  <a:gd name="T47" fmla="*/ 60 h 88"/>
                  <a:gd name="T48" fmla="*/ 56 w 128"/>
                  <a:gd name="T49" fmla="*/ 54 h 88"/>
                  <a:gd name="T50" fmla="*/ 56 w 128"/>
                  <a:gd name="T51" fmla="*/ 52 h 88"/>
                  <a:gd name="T52" fmla="*/ 56 w 128"/>
                  <a:gd name="T53" fmla="*/ 51 h 88"/>
                  <a:gd name="T54" fmla="*/ 72 w 128"/>
                  <a:gd name="T55" fmla="*/ 41 h 88"/>
                  <a:gd name="T56" fmla="*/ 78 w 128"/>
                  <a:gd name="T57" fmla="*/ 44 h 88"/>
                  <a:gd name="T58" fmla="*/ 84 w 128"/>
                  <a:gd name="T59" fmla="*/ 38 h 88"/>
                  <a:gd name="T60" fmla="*/ 78 w 128"/>
                  <a:gd name="T61" fmla="*/ 31 h 88"/>
                  <a:gd name="T62" fmla="*/ 71 w 128"/>
                  <a:gd name="T63" fmla="*/ 36 h 88"/>
                  <a:gd name="T64" fmla="*/ 53 w 128"/>
                  <a:gd name="T65" fmla="*/ 47 h 88"/>
                  <a:gd name="T66" fmla="*/ 50 w 128"/>
                  <a:gd name="T67" fmla="*/ 46 h 88"/>
                  <a:gd name="T68" fmla="*/ 43 w 128"/>
                  <a:gd name="T69" fmla="*/ 52 h 88"/>
                  <a:gd name="T70" fmla="*/ 50 w 128"/>
                  <a:gd name="T71" fmla="*/ 59 h 88"/>
                  <a:gd name="T72" fmla="*/ 53 w 128"/>
                  <a:gd name="T73" fmla="*/ 58 h 88"/>
                  <a:gd name="T74" fmla="*/ 71 w 128"/>
                  <a:gd name="T75" fmla="*/ 65 h 88"/>
                  <a:gd name="T76" fmla="*/ 78 w 128"/>
                  <a:gd name="T77" fmla="*/ 70 h 88"/>
                  <a:gd name="T78" fmla="*/ 84 w 128"/>
                  <a:gd name="T79" fmla="*/ 64 h 88"/>
                  <a:gd name="T80" fmla="*/ 78 w 128"/>
                  <a:gd name="T81" fmla="*/ 57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8" h="88">
                    <a:moveTo>
                      <a:pt x="28" y="88"/>
                    </a:moveTo>
                    <a:cubicBezTo>
                      <a:pt x="94" y="88"/>
                      <a:pt x="94" y="88"/>
                      <a:pt x="94" y="88"/>
                    </a:cubicBezTo>
                    <a:cubicBezTo>
                      <a:pt x="112" y="88"/>
                      <a:pt x="128" y="73"/>
                      <a:pt x="128" y="54"/>
                    </a:cubicBezTo>
                    <a:cubicBezTo>
                      <a:pt x="128" y="36"/>
                      <a:pt x="114" y="21"/>
                      <a:pt x="96" y="20"/>
                    </a:cubicBezTo>
                    <a:cubicBezTo>
                      <a:pt x="90" y="8"/>
                      <a:pt x="77" y="0"/>
                      <a:pt x="64" y="0"/>
                    </a:cubicBezTo>
                    <a:cubicBezTo>
                      <a:pt x="45" y="0"/>
                      <a:pt x="30" y="14"/>
                      <a:pt x="28" y="32"/>
                    </a:cubicBezTo>
                    <a:cubicBezTo>
                      <a:pt x="28" y="32"/>
                      <a:pt x="28" y="32"/>
                      <a:pt x="28" y="32"/>
                    </a:cubicBezTo>
                    <a:cubicBezTo>
                      <a:pt x="12" y="32"/>
                      <a:pt x="0" y="45"/>
                      <a:pt x="0" y="60"/>
                    </a:cubicBezTo>
                    <a:cubicBezTo>
                      <a:pt x="0" y="76"/>
                      <a:pt x="12" y="88"/>
                      <a:pt x="28" y="88"/>
                    </a:cubicBezTo>
                    <a:close/>
                    <a:moveTo>
                      <a:pt x="28" y="40"/>
                    </a:moveTo>
                    <a:cubicBezTo>
                      <a:pt x="29" y="40"/>
                      <a:pt x="30" y="40"/>
                      <a:pt x="31" y="41"/>
                    </a:cubicBezTo>
                    <a:cubicBezTo>
                      <a:pt x="36" y="41"/>
                      <a:pt x="36" y="41"/>
                      <a:pt x="36" y="41"/>
                    </a:cubicBezTo>
                    <a:cubicBezTo>
                      <a:pt x="36" y="36"/>
                      <a:pt x="36" y="36"/>
                      <a:pt x="36" y="36"/>
                    </a:cubicBezTo>
                    <a:cubicBezTo>
                      <a:pt x="36" y="21"/>
                      <a:pt x="48" y="8"/>
                      <a:pt x="64" y="8"/>
                    </a:cubicBezTo>
                    <a:cubicBezTo>
                      <a:pt x="75" y="8"/>
                      <a:pt x="85" y="15"/>
                      <a:pt x="90" y="26"/>
                    </a:cubicBezTo>
                    <a:cubicBezTo>
                      <a:pt x="91" y="28"/>
                      <a:pt x="91" y="28"/>
                      <a:pt x="91" y="28"/>
                    </a:cubicBezTo>
                    <a:cubicBezTo>
                      <a:pt x="94" y="28"/>
                      <a:pt x="94" y="28"/>
                      <a:pt x="94" y="28"/>
                    </a:cubicBezTo>
                    <a:cubicBezTo>
                      <a:pt x="108" y="28"/>
                      <a:pt x="120" y="40"/>
                      <a:pt x="120" y="54"/>
                    </a:cubicBezTo>
                    <a:cubicBezTo>
                      <a:pt x="120" y="69"/>
                      <a:pt x="108" y="80"/>
                      <a:pt x="94" y="80"/>
                    </a:cubicBezTo>
                    <a:cubicBezTo>
                      <a:pt x="28" y="80"/>
                      <a:pt x="28" y="80"/>
                      <a:pt x="28" y="80"/>
                    </a:cubicBezTo>
                    <a:cubicBezTo>
                      <a:pt x="17" y="80"/>
                      <a:pt x="8" y="71"/>
                      <a:pt x="8" y="60"/>
                    </a:cubicBezTo>
                    <a:cubicBezTo>
                      <a:pt x="8" y="49"/>
                      <a:pt x="17" y="40"/>
                      <a:pt x="28" y="40"/>
                    </a:cubicBezTo>
                    <a:close/>
                    <a:moveTo>
                      <a:pt x="78" y="57"/>
                    </a:moveTo>
                    <a:cubicBezTo>
                      <a:pt x="75" y="57"/>
                      <a:pt x="73" y="58"/>
                      <a:pt x="72" y="60"/>
                    </a:cubicBezTo>
                    <a:cubicBezTo>
                      <a:pt x="56" y="54"/>
                      <a:pt x="56" y="54"/>
                      <a:pt x="56" y="54"/>
                    </a:cubicBezTo>
                    <a:cubicBezTo>
                      <a:pt x="56" y="54"/>
                      <a:pt x="56" y="53"/>
                      <a:pt x="56" y="52"/>
                    </a:cubicBezTo>
                    <a:cubicBezTo>
                      <a:pt x="56" y="52"/>
                      <a:pt x="56" y="51"/>
                      <a:pt x="56" y="51"/>
                    </a:cubicBezTo>
                    <a:cubicBezTo>
                      <a:pt x="72" y="41"/>
                      <a:pt x="72" y="41"/>
                      <a:pt x="72" y="41"/>
                    </a:cubicBezTo>
                    <a:cubicBezTo>
                      <a:pt x="73" y="43"/>
                      <a:pt x="75" y="44"/>
                      <a:pt x="78" y="44"/>
                    </a:cubicBezTo>
                    <a:cubicBezTo>
                      <a:pt x="81" y="44"/>
                      <a:pt x="84" y="41"/>
                      <a:pt x="84" y="38"/>
                    </a:cubicBezTo>
                    <a:cubicBezTo>
                      <a:pt x="84" y="34"/>
                      <a:pt x="81" y="31"/>
                      <a:pt x="78" y="31"/>
                    </a:cubicBezTo>
                    <a:cubicBezTo>
                      <a:pt x="75" y="31"/>
                      <a:pt x="72" y="33"/>
                      <a:pt x="71" y="36"/>
                    </a:cubicBezTo>
                    <a:cubicBezTo>
                      <a:pt x="53" y="47"/>
                      <a:pt x="53" y="47"/>
                      <a:pt x="53" y="47"/>
                    </a:cubicBezTo>
                    <a:cubicBezTo>
                      <a:pt x="52" y="46"/>
                      <a:pt x="51" y="46"/>
                      <a:pt x="50" y="46"/>
                    </a:cubicBezTo>
                    <a:cubicBezTo>
                      <a:pt x="46" y="46"/>
                      <a:pt x="43" y="49"/>
                      <a:pt x="43" y="52"/>
                    </a:cubicBezTo>
                    <a:cubicBezTo>
                      <a:pt x="43" y="56"/>
                      <a:pt x="46" y="59"/>
                      <a:pt x="50" y="59"/>
                    </a:cubicBezTo>
                    <a:cubicBezTo>
                      <a:pt x="51" y="59"/>
                      <a:pt x="52" y="59"/>
                      <a:pt x="53" y="58"/>
                    </a:cubicBezTo>
                    <a:cubicBezTo>
                      <a:pt x="71" y="65"/>
                      <a:pt x="71" y="65"/>
                      <a:pt x="71" y="65"/>
                    </a:cubicBezTo>
                    <a:cubicBezTo>
                      <a:pt x="72" y="68"/>
                      <a:pt x="75" y="70"/>
                      <a:pt x="78" y="70"/>
                    </a:cubicBezTo>
                    <a:cubicBezTo>
                      <a:pt x="81" y="70"/>
                      <a:pt x="84" y="67"/>
                      <a:pt x="84" y="64"/>
                    </a:cubicBezTo>
                    <a:cubicBezTo>
                      <a:pt x="84" y="60"/>
                      <a:pt x="81" y="57"/>
                      <a:pt x="78" y="57"/>
                    </a:cubicBezTo>
                    <a:close/>
                  </a:path>
                </a:pathLst>
              </a:custGeom>
              <a:solidFill>
                <a:srgbClr val="353535"/>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defTabSz="914225" eaLnBrk="1" fontAlgn="auto" latinLnBrk="0" hangingPunct="1">
                  <a:lnSpc>
                    <a:spcPct val="90000"/>
                  </a:lnSpc>
                  <a:spcBef>
                    <a:spcPts val="0"/>
                  </a:spcBef>
                  <a:spcAft>
                    <a:spcPts val="0"/>
                  </a:spcAft>
                  <a:buClrTx/>
                  <a:buSzTx/>
                  <a:buFontTx/>
                  <a:buNone/>
                  <a:tabLst/>
                  <a:defRPr/>
                </a:pPr>
                <a:endParaRPr kumimoji="0" lang="en-US" sz="2353" b="0" i="0" u="none" strike="noStrike" kern="0" cap="none" spc="0" normalizeH="0" baseline="0" noProof="0" dirty="0">
                  <a:ln w="3175">
                    <a:noFill/>
                  </a:ln>
                  <a:gradFill>
                    <a:gsLst>
                      <a:gs pos="83772">
                        <a:srgbClr val="353535"/>
                      </a:gs>
                      <a:gs pos="42857">
                        <a:srgbClr val="353535"/>
                      </a:gs>
                    </a:gsLst>
                    <a:lin ang="5400000" scaled="0"/>
                  </a:gradFill>
                  <a:effectLst/>
                  <a:uLnTx/>
                  <a:uFillTx/>
                  <a:latin typeface="Segoe UI Semilight"/>
                  <a:ea typeface="+mn-ea"/>
                  <a:cs typeface="Segoe UI" pitchFamily="34" charset="0"/>
                </a:endParaRPr>
              </a:p>
            </p:txBody>
          </p:sp>
          <p:sp>
            <p:nvSpPr>
              <p:cNvPr id="51" name="TextBox 50">
                <a:extLst>
                  <a:ext uri="{FF2B5EF4-FFF2-40B4-BE49-F238E27FC236}">
                    <a16:creationId xmlns:a16="http://schemas.microsoft.com/office/drawing/2014/main" id="{808A17B0-CCE4-4C83-87AF-FD275505CE1C}"/>
                  </a:ext>
                </a:extLst>
              </p:cNvPr>
              <p:cNvSpPr txBox="1"/>
              <p:nvPr/>
            </p:nvSpPr>
            <p:spPr>
              <a:xfrm>
                <a:off x="9659512" y="5266271"/>
                <a:ext cx="2719933" cy="516992"/>
              </a:xfrm>
              <a:prstGeom prst="rect">
                <a:avLst/>
              </a:prstGeom>
              <a:noFill/>
            </p:spPr>
            <p:txBody>
              <a:bodyPr wrap="square" lIns="627408" tIns="143407" rIns="179259" bIns="143407" rtlCol="0">
                <a:spAutoFit/>
              </a:bodyPr>
              <a:lstStyle/>
              <a:p>
                <a:pPr marL="0" marR="0" lvl="0" indent="0" defTabSz="914225" eaLnBrk="1" fontAlgn="auto" latinLnBrk="0" hangingPunct="1">
                  <a:lnSpc>
                    <a:spcPct val="90000"/>
                  </a:lnSpc>
                  <a:spcBef>
                    <a:spcPts val="1765"/>
                  </a:spcBef>
                  <a:spcAft>
                    <a:spcPts val="0"/>
                  </a:spcAft>
                  <a:buClrTx/>
                  <a:buSzTx/>
                  <a:buFontTx/>
                  <a:buNone/>
                  <a:tabLst/>
                  <a:defRPr/>
                </a:pPr>
                <a:r>
                  <a:rPr kumimoji="0" lang="en-US" sz="1567" b="1" i="0" u="none" strike="noStrike" kern="0" cap="none" spc="0" normalizeH="0" baseline="0" noProof="0" dirty="0">
                    <a:ln>
                      <a:noFill/>
                    </a:ln>
                    <a:gradFill>
                      <a:gsLst>
                        <a:gs pos="83772">
                          <a:srgbClr val="353535"/>
                        </a:gs>
                        <a:gs pos="42857">
                          <a:srgbClr val="353535"/>
                        </a:gs>
                      </a:gsLst>
                      <a:lin ang="5400000" scaled="0"/>
                    </a:gradFill>
                    <a:effectLst/>
                    <a:uLnTx/>
                    <a:uFillTx/>
                    <a:latin typeface="Segoe UI Semilight"/>
                    <a:cs typeface="Segoe UI Semilight" panose="020B0402040204020203" pitchFamily="34" charset="0"/>
                  </a:rPr>
                  <a:t>Networking</a:t>
                </a:r>
              </a:p>
            </p:txBody>
          </p:sp>
        </p:grpSp>
      </p:grpSp>
      <p:sp>
        <p:nvSpPr>
          <p:cNvPr id="56" name="Rectangle 55">
            <a:extLst>
              <a:ext uri="{FF2B5EF4-FFF2-40B4-BE49-F238E27FC236}">
                <a16:creationId xmlns:a16="http://schemas.microsoft.com/office/drawing/2014/main" id="{35A0C290-44B9-44DF-AC51-E89AE3FA648B}"/>
              </a:ext>
            </a:extLst>
          </p:cNvPr>
          <p:cNvSpPr/>
          <p:nvPr/>
        </p:nvSpPr>
        <p:spPr bwMode="auto">
          <a:xfrm>
            <a:off x="5104099" y="2729025"/>
            <a:ext cx="2285883" cy="3120130"/>
          </a:xfrm>
          <a:prstGeom prst="rect">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164729" tIns="131782" rIns="164729" bIns="131782" numCol="1" spcCol="0" rtlCol="0" fromWordArt="0" anchor="t" anchorCtr="0" forceAA="0" compatLnSpc="1">
            <a:prstTxWarp prst="textNoShape">
              <a:avLst/>
            </a:prstTxWarp>
            <a:noAutofit/>
          </a:bodyPr>
          <a:lstStyle/>
          <a:p>
            <a:pPr marL="0" marR="0" lvl="0" indent="0" defTabSz="839979" eaLnBrk="1" fontAlgn="base" latinLnBrk="0" hangingPunct="1">
              <a:lnSpc>
                <a:spcPct val="100000"/>
              </a:lnSpc>
              <a:spcBef>
                <a:spcPct val="0"/>
              </a:spcBef>
              <a:spcAft>
                <a:spcPct val="0"/>
              </a:spcAft>
              <a:buClrTx/>
              <a:buSzTx/>
              <a:buFontTx/>
              <a:buNone/>
              <a:tabLst/>
              <a:defRPr/>
            </a:pPr>
            <a:r>
              <a:rPr kumimoji="0" lang="en-US" sz="3137"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Blobs</a:t>
            </a:r>
          </a:p>
          <a:p>
            <a:pPr marL="0" marR="0" lvl="0" indent="0" defTabSz="839979" eaLnBrk="1" fontAlgn="base" latinLnBrk="0" hangingPunct="1">
              <a:lnSpc>
                <a:spcPct val="100000"/>
              </a:lnSpc>
              <a:spcBef>
                <a:spcPct val="0"/>
              </a:spcBef>
              <a:spcAft>
                <a:spcPct val="0"/>
              </a:spcAft>
              <a:buClrTx/>
              <a:buSzTx/>
              <a:buFontTx/>
              <a:buNone/>
              <a:tabLst/>
              <a:defRPr/>
            </a:pPr>
            <a:r>
              <a:rPr kumimoji="0" lang="en-US" sz="156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Highly scalable, REST based cloud </a:t>
            </a:r>
            <a:r>
              <a:rPr kumimoji="0" lang="en-US" sz="1568" b="1"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object</a:t>
            </a:r>
            <a:r>
              <a:rPr kumimoji="0" lang="en-US" sz="156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 store</a:t>
            </a:r>
          </a:p>
          <a:p>
            <a:pPr marL="0" marR="0" lvl="0" indent="0" defTabSz="839979" eaLnBrk="1" fontAlgn="base" latinLnBrk="0" hangingPunct="1">
              <a:lnSpc>
                <a:spcPct val="100000"/>
              </a:lnSpc>
              <a:spcBef>
                <a:spcPct val="0"/>
              </a:spcBef>
              <a:spcAft>
                <a:spcPct val="0"/>
              </a:spcAft>
              <a:buClrTx/>
              <a:buSzTx/>
              <a:buFontTx/>
              <a:buNone/>
              <a:tabLst/>
              <a:defRPr/>
            </a:pPr>
            <a:endParaRPr kumimoji="0" lang="en-US" sz="156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defTabSz="839979" eaLnBrk="1" fontAlgn="base" latinLnBrk="0" hangingPunct="1">
              <a:lnSpc>
                <a:spcPct val="100000"/>
              </a:lnSpc>
              <a:spcBef>
                <a:spcPct val="0"/>
              </a:spcBef>
              <a:spcAft>
                <a:spcPct val="0"/>
              </a:spcAft>
              <a:buClrTx/>
              <a:buSzTx/>
              <a:buFontTx/>
              <a:buNone/>
              <a:tabLst/>
              <a:defRPr/>
            </a:pPr>
            <a: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Block Blobs: Sequential file I/O</a:t>
            </a:r>
          </a:p>
          <a:p>
            <a:pPr marL="0" marR="0" lvl="0" indent="0" defTabSz="839979" eaLnBrk="1" fontAlgn="base" latinLnBrk="0" hangingPunct="1">
              <a:lnSpc>
                <a:spcPct val="100000"/>
              </a:lnSpc>
              <a:spcBef>
                <a:spcPct val="0"/>
              </a:spcBef>
              <a:spcAft>
                <a:spcPct val="0"/>
              </a:spcAft>
              <a:buClrTx/>
              <a:buSzTx/>
              <a:buFontTx/>
              <a:buNone/>
              <a:tabLst/>
              <a:defRPr/>
            </a:pPr>
            <a: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Cool Tier Available</a:t>
            </a:r>
          </a:p>
          <a:p>
            <a:pPr marL="0" marR="0" lvl="0" indent="0" defTabSz="839979" eaLnBrk="1" fontAlgn="base" latinLnBrk="0" hangingPunct="1">
              <a:lnSpc>
                <a:spcPct val="100000"/>
              </a:lnSpc>
              <a:spcBef>
                <a:spcPct val="0"/>
              </a:spcBef>
              <a:spcAft>
                <a:spcPct val="0"/>
              </a:spcAft>
              <a:buClrTx/>
              <a:buSzTx/>
              <a:buFontTx/>
              <a:buNone/>
              <a:tabLst/>
              <a:defRPr/>
            </a:pPr>
            <a: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Page Blobs: Random-write pattern data</a:t>
            </a:r>
          </a:p>
          <a:p>
            <a:pPr marL="0" marR="0" lvl="0" indent="0" defTabSz="839979" eaLnBrk="1" fontAlgn="base" latinLnBrk="0" hangingPunct="1">
              <a:lnSpc>
                <a:spcPct val="100000"/>
              </a:lnSpc>
              <a:spcBef>
                <a:spcPct val="0"/>
              </a:spcBef>
              <a:spcAft>
                <a:spcPct val="0"/>
              </a:spcAft>
              <a:buClrTx/>
              <a:buSzTx/>
              <a:buFontTx/>
              <a:buNone/>
              <a:tabLst/>
              <a:defRPr/>
            </a:pPr>
            <a: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Append Blobs</a:t>
            </a:r>
          </a:p>
        </p:txBody>
      </p:sp>
      <p:sp>
        <p:nvSpPr>
          <p:cNvPr id="57" name="Rectangle 56">
            <a:extLst>
              <a:ext uri="{FF2B5EF4-FFF2-40B4-BE49-F238E27FC236}">
                <a16:creationId xmlns:a16="http://schemas.microsoft.com/office/drawing/2014/main" id="{B2B95FC4-D767-4E64-91B8-9842F7FC4914}"/>
              </a:ext>
            </a:extLst>
          </p:cNvPr>
          <p:cNvSpPr/>
          <p:nvPr/>
        </p:nvSpPr>
        <p:spPr bwMode="auto">
          <a:xfrm>
            <a:off x="9758489" y="2729025"/>
            <a:ext cx="2285883" cy="3120130"/>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64729" tIns="131782" rIns="164729" bIns="131782" numCol="1" spcCol="0" rtlCol="0" fromWordArt="0" anchor="t" anchorCtr="0" forceAA="0" compatLnSpc="1">
            <a:prstTxWarp prst="textNoShape">
              <a:avLst/>
            </a:prstTxWarp>
            <a:noAutofit/>
          </a:bodyPr>
          <a:lstStyle/>
          <a:p>
            <a:pPr marL="0" marR="0" lvl="0" indent="0" defTabSz="839979" eaLnBrk="1" fontAlgn="base" latinLnBrk="0" hangingPunct="1">
              <a:lnSpc>
                <a:spcPct val="100000"/>
              </a:lnSpc>
              <a:spcBef>
                <a:spcPct val="0"/>
              </a:spcBef>
              <a:spcAft>
                <a:spcPct val="0"/>
              </a:spcAft>
              <a:buClrTx/>
              <a:buSzTx/>
              <a:buFontTx/>
              <a:buNone/>
              <a:tabLst/>
              <a:defRPr/>
            </a:pPr>
            <a:r>
              <a:rPr kumimoji="0" lang="en-US" sz="3137" b="0" i="0" u="none" strike="noStrike" kern="0" cap="none" spc="0" normalizeH="0" baseline="0" noProof="0" dirty="0">
                <a:ln>
                  <a:noFill/>
                </a:ln>
                <a:solidFill>
                  <a:srgbClr val="FFFFFF"/>
                </a:solidFill>
                <a:effectLst/>
                <a:uLnTx/>
                <a:uFillTx/>
                <a:latin typeface="Segoe UI Semilight"/>
                <a:ea typeface="Segoe UI" pitchFamily="34" charset="0"/>
                <a:cs typeface="Segoe UI" pitchFamily="34" charset="0"/>
              </a:rPr>
              <a:t>Queues</a:t>
            </a:r>
          </a:p>
          <a:p>
            <a:pPr marL="0" marR="0" lvl="0" indent="0" defTabSz="839979" eaLnBrk="1" fontAlgn="base" latinLnBrk="0" hangingPunct="1">
              <a:lnSpc>
                <a:spcPct val="100000"/>
              </a:lnSpc>
              <a:spcBef>
                <a:spcPct val="0"/>
              </a:spcBef>
              <a:spcAft>
                <a:spcPct val="0"/>
              </a:spcAft>
              <a:buClrTx/>
              <a:buSzTx/>
              <a:buFontTx/>
              <a:buNone/>
              <a:tabLst/>
              <a:defRPr/>
            </a:pPr>
            <a:r>
              <a:rPr kumimoji="0" lang="en-US" sz="1568" b="0" i="0" u="none" strike="noStrike" kern="0" cap="none" spc="0" normalizeH="0" baseline="0" noProof="0" dirty="0">
                <a:ln>
                  <a:noFill/>
                </a:ln>
                <a:solidFill>
                  <a:srgbClr val="FFFFFF"/>
                </a:solidFill>
                <a:effectLst/>
                <a:uLnTx/>
                <a:uFillTx/>
                <a:latin typeface="Segoe UI Semilight"/>
                <a:ea typeface="Segoe UI" pitchFamily="34" charset="0"/>
                <a:cs typeface="Segoe UI" pitchFamily="34" charset="0"/>
              </a:rPr>
              <a:t>Reliable queues at scale for cloud services</a:t>
            </a:r>
          </a:p>
          <a:p>
            <a:pPr marL="0" marR="0" lvl="0" indent="0" defTabSz="839979" eaLnBrk="1" fontAlgn="base" latinLnBrk="0" hangingPunct="1">
              <a:lnSpc>
                <a:spcPct val="100000"/>
              </a:lnSpc>
              <a:spcBef>
                <a:spcPct val="0"/>
              </a:spcBef>
              <a:spcAft>
                <a:spcPct val="0"/>
              </a:spcAft>
              <a:buClrTx/>
              <a:buSzTx/>
              <a:buFontTx/>
              <a:buNone/>
              <a:tabLst/>
              <a:defRPr/>
            </a:pPr>
            <a:endParaRPr kumimoji="0" lang="en-US" sz="1568" b="0" i="0" u="none" strike="noStrike" kern="0" cap="none" spc="0" normalizeH="0" baseline="0" noProof="0" dirty="0">
              <a:ln>
                <a:noFill/>
              </a:ln>
              <a:solidFill>
                <a:srgbClr val="FFFFFF"/>
              </a:solidFill>
              <a:effectLst/>
              <a:uLnTx/>
              <a:uFillTx/>
              <a:latin typeface="Segoe UI Semilight"/>
              <a:ea typeface="Segoe UI" pitchFamily="34" charset="0"/>
              <a:cs typeface="Segoe UI" pitchFamily="34" charset="0"/>
            </a:endParaRPr>
          </a:p>
          <a:p>
            <a:pPr marL="0" marR="0" lvl="0" indent="0" defTabSz="839979" eaLnBrk="1" fontAlgn="base" latinLnBrk="0" hangingPunct="1">
              <a:lnSpc>
                <a:spcPct val="100000"/>
              </a:lnSpc>
              <a:spcBef>
                <a:spcPct val="0"/>
              </a:spcBef>
              <a:spcAft>
                <a:spcPct val="0"/>
              </a:spcAft>
              <a:buClrTx/>
              <a:buSzTx/>
              <a:buFontTx/>
              <a:buNone/>
              <a:tabLst/>
              <a:defRPr/>
            </a:pPr>
            <a: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rPr>
              <a:t>Decouple and scale components</a:t>
            </a:r>
          </a:p>
          <a:p>
            <a:pPr marL="0" marR="0" lvl="0" indent="0" defTabSz="839979" eaLnBrk="1" fontAlgn="base" latinLnBrk="0" hangingPunct="1">
              <a:lnSpc>
                <a:spcPct val="100000"/>
              </a:lnSpc>
              <a:spcBef>
                <a:spcPct val="0"/>
              </a:spcBef>
              <a:spcAft>
                <a:spcPct val="0"/>
              </a:spcAft>
              <a:buClrTx/>
              <a:buSzTx/>
              <a:buFontTx/>
              <a:buNone/>
              <a:tabLst/>
              <a:defRPr/>
            </a:pPr>
            <a: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rPr>
              <a:t>Message visibility timeout and update message to protect against unreliable dequeuers </a:t>
            </a:r>
          </a:p>
        </p:txBody>
      </p:sp>
      <p:sp>
        <p:nvSpPr>
          <p:cNvPr id="58" name="Rectangle 57">
            <a:extLst>
              <a:ext uri="{FF2B5EF4-FFF2-40B4-BE49-F238E27FC236}">
                <a16:creationId xmlns:a16="http://schemas.microsoft.com/office/drawing/2014/main" id="{B1B5DBB1-B860-4890-A96F-906B8A0FC7FF}"/>
              </a:ext>
            </a:extLst>
          </p:cNvPr>
          <p:cNvSpPr/>
          <p:nvPr/>
        </p:nvSpPr>
        <p:spPr bwMode="auto">
          <a:xfrm>
            <a:off x="7431294" y="2729025"/>
            <a:ext cx="2285883" cy="3120130"/>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64729" tIns="131782" rIns="164729" bIns="131782" numCol="1" spcCol="0" rtlCol="0" fromWordArt="0" anchor="t" anchorCtr="0" forceAA="0" compatLnSpc="1">
            <a:prstTxWarp prst="textNoShape">
              <a:avLst/>
            </a:prstTxWarp>
            <a:noAutofit/>
          </a:bodyPr>
          <a:lstStyle/>
          <a:p>
            <a:pPr marL="0" marR="0" lvl="0" indent="0" defTabSz="839979" eaLnBrk="1" fontAlgn="base" latinLnBrk="0" hangingPunct="1">
              <a:lnSpc>
                <a:spcPct val="100000"/>
              </a:lnSpc>
              <a:spcBef>
                <a:spcPct val="0"/>
              </a:spcBef>
              <a:spcAft>
                <a:spcPct val="0"/>
              </a:spcAft>
              <a:buClrTx/>
              <a:buSzTx/>
              <a:buFontTx/>
              <a:buNone/>
              <a:tabLst/>
              <a:defRPr/>
            </a:pPr>
            <a:r>
              <a:rPr kumimoji="0" lang="en-US" sz="3137"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Tables</a:t>
            </a:r>
          </a:p>
          <a:p>
            <a:pPr marL="0" marR="0" lvl="0" indent="0" defTabSz="839979" eaLnBrk="1" fontAlgn="base" latinLnBrk="0" hangingPunct="1">
              <a:lnSpc>
                <a:spcPct val="100000"/>
              </a:lnSpc>
              <a:spcBef>
                <a:spcPct val="0"/>
              </a:spcBef>
              <a:spcAft>
                <a:spcPct val="0"/>
              </a:spcAft>
              <a:buClrTx/>
              <a:buSzTx/>
              <a:buFontTx/>
              <a:buNone/>
              <a:tabLst/>
              <a:defRPr/>
            </a:pPr>
            <a:r>
              <a:rPr kumimoji="0" lang="en-US" sz="156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Massive auto-scaling NoSQL store</a:t>
            </a:r>
          </a:p>
          <a:p>
            <a:pPr marL="0" marR="0" lvl="0" indent="0" defTabSz="839979" eaLnBrk="1" fontAlgn="base" latinLnBrk="0" hangingPunct="1">
              <a:lnSpc>
                <a:spcPct val="100000"/>
              </a:lnSpc>
              <a:spcBef>
                <a:spcPct val="0"/>
              </a:spcBef>
              <a:spcAft>
                <a:spcPct val="0"/>
              </a:spcAft>
              <a:buClrTx/>
              <a:buSzTx/>
              <a:buFontTx/>
              <a:buNone/>
              <a:tabLst/>
              <a:defRPr/>
            </a:pPr>
            <a:endParaRPr kumimoji="0" lang="en-US" sz="156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defTabSz="839979" eaLnBrk="1" fontAlgn="base" latinLnBrk="0" hangingPunct="1">
              <a:lnSpc>
                <a:spcPct val="100000"/>
              </a:lnSpc>
              <a:spcBef>
                <a:spcPct val="0"/>
              </a:spcBef>
              <a:spcAft>
                <a:spcPct val="0"/>
              </a:spcAft>
              <a:buClrTx/>
              <a:buSzTx/>
              <a:buFontTx/>
              <a:buNone/>
              <a:tabLst/>
              <a:defRPr/>
            </a:pPr>
            <a: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Dynamic scaling based on load</a:t>
            </a:r>
          </a:p>
          <a:p>
            <a:pPr marL="0" marR="0" lvl="0" indent="0" defTabSz="839979" eaLnBrk="1" fontAlgn="base" latinLnBrk="0" hangingPunct="1">
              <a:lnSpc>
                <a:spcPct val="100000"/>
              </a:lnSpc>
              <a:spcBef>
                <a:spcPct val="0"/>
              </a:spcBef>
              <a:spcAft>
                <a:spcPct val="0"/>
              </a:spcAft>
              <a:buClrTx/>
              <a:buSzTx/>
              <a:buFontTx/>
              <a:buNone/>
              <a:tabLst/>
              <a:defRPr/>
            </a:pPr>
            <a:endPar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defTabSz="839979" eaLnBrk="1" fontAlgn="base" latinLnBrk="0" hangingPunct="1">
              <a:lnSpc>
                <a:spcPct val="100000"/>
              </a:lnSpc>
              <a:spcBef>
                <a:spcPct val="0"/>
              </a:spcBef>
              <a:spcAft>
                <a:spcPct val="0"/>
              </a:spcAft>
              <a:buClrTx/>
              <a:buSzTx/>
              <a:buFontTx/>
              <a:buNone/>
              <a:tabLst/>
              <a:defRPr/>
            </a:pPr>
            <a: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Scale to PBs of table data </a:t>
            </a:r>
          </a:p>
          <a:p>
            <a:pPr marL="0" marR="0" lvl="0" indent="0" defTabSz="839979" eaLnBrk="1" fontAlgn="base" latinLnBrk="0" hangingPunct="1">
              <a:lnSpc>
                <a:spcPct val="100000"/>
              </a:lnSpc>
              <a:spcBef>
                <a:spcPct val="0"/>
              </a:spcBef>
              <a:spcAft>
                <a:spcPct val="0"/>
              </a:spcAft>
              <a:buClrTx/>
              <a:buSzTx/>
              <a:buFontTx/>
              <a:buNone/>
              <a:tabLst/>
              <a:defRPr/>
            </a:pPr>
            <a:endPar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defTabSz="839979" eaLnBrk="1" fontAlgn="base" latinLnBrk="0" hangingPunct="1">
              <a:lnSpc>
                <a:spcPct val="100000"/>
              </a:lnSpc>
              <a:spcBef>
                <a:spcPct val="0"/>
              </a:spcBef>
              <a:spcAft>
                <a:spcPct val="0"/>
              </a:spcAft>
              <a:buClrTx/>
              <a:buSzTx/>
              <a:buFontTx/>
              <a:buNone/>
              <a:tabLst/>
              <a:defRPr/>
            </a:pPr>
            <a:r>
              <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Fast key/value lookups</a:t>
            </a:r>
          </a:p>
          <a:p>
            <a:pPr marL="0" marR="0" lvl="0" indent="0" defTabSz="839979" eaLnBrk="1" fontAlgn="base" latinLnBrk="0" hangingPunct="1">
              <a:lnSpc>
                <a:spcPct val="100000"/>
              </a:lnSpc>
              <a:spcBef>
                <a:spcPct val="0"/>
              </a:spcBef>
              <a:spcAft>
                <a:spcPct val="0"/>
              </a:spcAft>
              <a:buClrTx/>
              <a:buSzTx/>
              <a:buFontTx/>
              <a:buNone/>
              <a:tabLst/>
              <a:defRPr/>
            </a:pPr>
            <a:endParaRPr kumimoji="0" lang="en-US" sz="156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defTabSz="839979" eaLnBrk="1" fontAlgn="base" latinLnBrk="0" hangingPunct="1">
              <a:lnSpc>
                <a:spcPct val="100000"/>
              </a:lnSpc>
              <a:spcBef>
                <a:spcPct val="0"/>
              </a:spcBef>
              <a:spcAft>
                <a:spcPct val="0"/>
              </a:spcAft>
              <a:buClrTx/>
              <a:buSzTx/>
              <a:buFontTx/>
              <a:buNone/>
              <a:tabLst/>
              <a:defRPr/>
            </a:pPr>
            <a:endParaRPr kumimoji="0" lang="en-US" sz="156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59" name="Group 58">
            <a:extLst>
              <a:ext uri="{FF2B5EF4-FFF2-40B4-BE49-F238E27FC236}">
                <a16:creationId xmlns:a16="http://schemas.microsoft.com/office/drawing/2014/main" id="{AD319BDA-5784-4B5C-969B-BFC380D225E9}"/>
              </a:ext>
            </a:extLst>
          </p:cNvPr>
          <p:cNvGrpSpPr/>
          <p:nvPr/>
        </p:nvGrpSpPr>
        <p:grpSpPr>
          <a:xfrm>
            <a:off x="5109164" y="1455461"/>
            <a:ext cx="7789446" cy="1273564"/>
            <a:chOff x="5133158" y="1213918"/>
            <a:chExt cx="7945641" cy="1299102"/>
          </a:xfrm>
        </p:grpSpPr>
        <p:sp>
          <p:nvSpPr>
            <p:cNvPr id="60" name="Rectangle 59">
              <a:extLst>
                <a:ext uri="{FF2B5EF4-FFF2-40B4-BE49-F238E27FC236}">
                  <a16:creationId xmlns:a16="http://schemas.microsoft.com/office/drawing/2014/main" id="{81236BC5-907D-431B-9ED3-E3FD3F07E440}"/>
                </a:ext>
              </a:extLst>
            </p:cNvPr>
            <p:cNvSpPr/>
            <p:nvPr/>
          </p:nvSpPr>
          <p:spPr bwMode="auto">
            <a:xfrm>
              <a:off x="5142474" y="1213918"/>
              <a:ext cx="7064958" cy="1256282"/>
            </a:xfrm>
            <a:prstGeom prst="rect">
              <a:avLst/>
            </a:prstGeom>
            <a:solidFill>
              <a:srgbClr val="353535">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defTabSz="914225" eaLnBrk="1" fontAlgn="auto" latinLnBrk="0" hangingPunct="1">
                <a:lnSpc>
                  <a:spcPct val="90000"/>
                </a:lnSpc>
                <a:spcBef>
                  <a:spcPts val="0"/>
                </a:spcBef>
                <a:spcAft>
                  <a:spcPts val="0"/>
                </a:spcAft>
                <a:buClrTx/>
                <a:buSzTx/>
                <a:buFontTx/>
                <a:buNone/>
                <a:tabLst/>
                <a:defRPr/>
              </a:pPr>
              <a:r>
                <a:rPr kumimoji="0" lang="en-US" sz="2745" b="1" i="0" u="none" strike="noStrike" kern="0" cap="none" spc="-29" normalizeH="0" baseline="0" noProof="0" dirty="0">
                  <a:ln w="3175">
                    <a:noFill/>
                  </a:ln>
                  <a:gradFill>
                    <a:gsLst>
                      <a:gs pos="83772">
                        <a:srgbClr val="353535"/>
                      </a:gs>
                      <a:gs pos="42857">
                        <a:srgbClr val="353535"/>
                      </a:gs>
                    </a:gsLst>
                    <a:lin ang="5400000" scaled="0"/>
                  </a:gradFill>
                  <a:effectLst/>
                  <a:uLnTx/>
                  <a:uFillTx/>
                  <a:latin typeface="Segoe UI Semilight"/>
                  <a:ea typeface="+mn-ea"/>
                  <a:cs typeface="Segoe UI Semilight" panose="020B0402040204020203" pitchFamily="34" charset="0"/>
                </a:rPr>
                <a:t>PaaS</a:t>
              </a:r>
            </a:p>
          </p:txBody>
        </p:sp>
        <p:grpSp>
          <p:nvGrpSpPr>
            <p:cNvPr id="61" name="Group 60">
              <a:extLst>
                <a:ext uri="{FF2B5EF4-FFF2-40B4-BE49-F238E27FC236}">
                  <a16:creationId xmlns:a16="http://schemas.microsoft.com/office/drawing/2014/main" id="{AD874BA5-2D5E-42D7-9BFC-9B4C80A59132}"/>
                </a:ext>
              </a:extLst>
            </p:cNvPr>
            <p:cNvGrpSpPr/>
            <p:nvPr/>
          </p:nvGrpSpPr>
          <p:grpSpPr>
            <a:xfrm>
              <a:off x="5133158" y="1765837"/>
              <a:ext cx="2719933" cy="747183"/>
              <a:chOff x="385441" y="5036080"/>
              <a:chExt cx="2719933" cy="747183"/>
            </a:xfrm>
          </p:grpSpPr>
          <p:sp>
            <p:nvSpPr>
              <p:cNvPr id="76" name="TextBox 75">
                <a:extLst>
                  <a:ext uri="{FF2B5EF4-FFF2-40B4-BE49-F238E27FC236}">
                    <a16:creationId xmlns:a16="http://schemas.microsoft.com/office/drawing/2014/main" id="{3149BBBD-3AA6-468D-8FE5-9B79C9D6829E}"/>
                  </a:ext>
                </a:extLst>
              </p:cNvPr>
              <p:cNvSpPr txBox="1"/>
              <p:nvPr/>
            </p:nvSpPr>
            <p:spPr>
              <a:xfrm>
                <a:off x="385441" y="5036080"/>
                <a:ext cx="2719933" cy="747183"/>
              </a:xfrm>
              <a:prstGeom prst="rect">
                <a:avLst/>
              </a:prstGeom>
              <a:noFill/>
            </p:spPr>
            <p:txBody>
              <a:bodyPr wrap="square" lIns="627408" tIns="143407" rIns="179259" bIns="143407" rtlCol="0">
                <a:spAutoFit/>
              </a:bodyPr>
              <a:lstStyle/>
              <a:p>
                <a:pPr marL="0" marR="0" lvl="0" indent="0" defTabSz="914225" eaLnBrk="1" fontAlgn="auto" latinLnBrk="0" hangingPunct="1">
                  <a:lnSpc>
                    <a:spcPct val="90000"/>
                  </a:lnSpc>
                  <a:spcBef>
                    <a:spcPts val="1765"/>
                  </a:spcBef>
                  <a:spcAft>
                    <a:spcPts val="0"/>
                  </a:spcAft>
                  <a:buClrTx/>
                  <a:buSzTx/>
                  <a:buFontTx/>
                  <a:buNone/>
                  <a:tabLst/>
                  <a:defRPr/>
                </a:pPr>
                <a:r>
                  <a:rPr kumimoji="0" lang="en-US" sz="1567" b="1" i="0" u="none" strike="noStrike" kern="0" cap="none" spc="0" normalizeH="0" baseline="0" noProof="0" dirty="0">
                    <a:ln>
                      <a:noFill/>
                    </a:ln>
                    <a:gradFill>
                      <a:gsLst>
                        <a:gs pos="83772">
                          <a:srgbClr val="353535"/>
                        </a:gs>
                        <a:gs pos="42857">
                          <a:srgbClr val="353535"/>
                        </a:gs>
                      </a:gsLst>
                      <a:lin ang="5400000" scaled="0"/>
                    </a:gradFill>
                    <a:effectLst/>
                    <a:uLnTx/>
                    <a:uFillTx/>
                    <a:latin typeface="Segoe UI Semilight"/>
                    <a:cs typeface="Segoe UI Semilight" panose="020B0402040204020203" pitchFamily="34" charset="0"/>
                  </a:rPr>
                  <a:t>Existing </a:t>
                </a:r>
                <a:br>
                  <a:rPr kumimoji="0" lang="en-US" sz="1567" b="1" i="0" u="none" strike="noStrike" kern="0" cap="none" spc="0" normalizeH="0" baseline="0" noProof="0" dirty="0">
                    <a:ln>
                      <a:noFill/>
                    </a:ln>
                    <a:gradFill>
                      <a:gsLst>
                        <a:gs pos="83772">
                          <a:srgbClr val="353535"/>
                        </a:gs>
                        <a:gs pos="42857">
                          <a:srgbClr val="353535"/>
                        </a:gs>
                      </a:gsLst>
                      <a:lin ang="5400000" scaled="0"/>
                    </a:gradFill>
                    <a:effectLst/>
                    <a:uLnTx/>
                    <a:uFillTx/>
                    <a:latin typeface="Segoe UI Semilight"/>
                    <a:cs typeface="Segoe UI Semilight" panose="020B0402040204020203" pitchFamily="34" charset="0"/>
                  </a:rPr>
                </a:br>
                <a:r>
                  <a:rPr kumimoji="0" lang="en-US" sz="1567" b="1" i="0" u="none" strike="noStrike" kern="0" cap="none" spc="0" normalizeH="0" baseline="0" noProof="0" dirty="0">
                    <a:ln>
                      <a:noFill/>
                    </a:ln>
                    <a:gradFill>
                      <a:gsLst>
                        <a:gs pos="83772">
                          <a:srgbClr val="353535"/>
                        </a:gs>
                        <a:gs pos="42857">
                          <a:srgbClr val="353535"/>
                        </a:gs>
                      </a:gsLst>
                      <a:lin ang="5400000" scaled="0"/>
                    </a:gradFill>
                    <a:effectLst/>
                    <a:uLnTx/>
                    <a:uFillTx/>
                    <a:latin typeface="Segoe UI Semilight"/>
                    <a:cs typeface="Segoe UI Semilight" panose="020B0402040204020203" pitchFamily="34" charset="0"/>
                  </a:rPr>
                  <a:t>frameworks</a:t>
                </a:r>
              </a:p>
            </p:txBody>
          </p:sp>
          <p:sp>
            <p:nvSpPr>
              <p:cNvPr id="77" name="Freeform 699">
                <a:extLst>
                  <a:ext uri="{FF2B5EF4-FFF2-40B4-BE49-F238E27FC236}">
                    <a16:creationId xmlns:a16="http://schemas.microsoft.com/office/drawing/2014/main" id="{25E1C149-AF44-4EE2-88DD-618D88431540}"/>
                  </a:ext>
                </a:extLst>
              </p:cNvPr>
              <p:cNvSpPr>
                <a:spLocks noChangeAspect="1" noEditPoints="1"/>
              </p:cNvSpPr>
              <p:nvPr/>
            </p:nvSpPr>
            <p:spPr bwMode="auto">
              <a:xfrm>
                <a:off x="567224" y="5230409"/>
                <a:ext cx="271941" cy="271941"/>
              </a:xfrm>
              <a:custGeom>
                <a:avLst/>
                <a:gdLst>
                  <a:gd name="T0" fmla="*/ 149 w 194"/>
                  <a:gd name="T1" fmla="*/ 132 h 194"/>
                  <a:gd name="T2" fmla="*/ 142 w 194"/>
                  <a:gd name="T3" fmla="*/ 147 h 194"/>
                  <a:gd name="T4" fmla="*/ 149 w 194"/>
                  <a:gd name="T5" fmla="*/ 163 h 194"/>
                  <a:gd name="T6" fmla="*/ 167 w 194"/>
                  <a:gd name="T7" fmla="*/ 167 h 194"/>
                  <a:gd name="T8" fmla="*/ 180 w 194"/>
                  <a:gd name="T9" fmla="*/ 153 h 194"/>
                  <a:gd name="T10" fmla="*/ 176 w 194"/>
                  <a:gd name="T11" fmla="*/ 136 h 194"/>
                  <a:gd name="T12" fmla="*/ 161 w 194"/>
                  <a:gd name="T13" fmla="*/ 128 h 194"/>
                  <a:gd name="T14" fmla="*/ 21 w 194"/>
                  <a:gd name="T15" fmla="*/ 132 h 194"/>
                  <a:gd name="T16" fmla="*/ 13 w 194"/>
                  <a:gd name="T17" fmla="*/ 147 h 194"/>
                  <a:gd name="T18" fmla="*/ 21 w 194"/>
                  <a:gd name="T19" fmla="*/ 163 h 194"/>
                  <a:gd name="T20" fmla="*/ 38 w 194"/>
                  <a:gd name="T21" fmla="*/ 167 h 194"/>
                  <a:gd name="T22" fmla="*/ 50 w 194"/>
                  <a:gd name="T23" fmla="*/ 153 h 194"/>
                  <a:gd name="T24" fmla="*/ 48 w 194"/>
                  <a:gd name="T25" fmla="*/ 136 h 194"/>
                  <a:gd name="T26" fmla="*/ 32 w 194"/>
                  <a:gd name="T27" fmla="*/ 128 h 194"/>
                  <a:gd name="T28" fmla="*/ 30 w 194"/>
                  <a:gd name="T29" fmla="*/ 82 h 194"/>
                  <a:gd name="T30" fmla="*/ 32 w 194"/>
                  <a:gd name="T31" fmla="*/ 115 h 194"/>
                  <a:gd name="T32" fmla="*/ 65 w 194"/>
                  <a:gd name="T33" fmla="*/ 147 h 194"/>
                  <a:gd name="T34" fmla="*/ 57 w 194"/>
                  <a:gd name="T35" fmla="*/ 169 h 194"/>
                  <a:gd name="T36" fmla="*/ 117 w 194"/>
                  <a:gd name="T37" fmla="*/ 176 h 194"/>
                  <a:gd name="T38" fmla="*/ 130 w 194"/>
                  <a:gd name="T39" fmla="*/ 155 h 194"/>
                  <a:gd name="T40" fmla="*/ 146 w 194"/>
                  <a:gd name="T41" fmla="*/ 121 h 194"/>
                  <a:gd name="T42" fmla="*/ 167 w 194"/>
                  <a:gd name="T43" fmla="*/ 109 h 194"/>
                  <a:gd name="T44" fmla="*/ 126 w 194"/>
                  <a:gd name="T45" fmla="*/ 44 h 194"/>
                  <a:gd name="T46" fmla="*/ 105 w 194"/>
                  <a:gd name="T47" fmla="*/ 63 h 194"/>
                  <a:gd name="T48" fmla="*/ 78 w 194"/>
                  <a:gd name="T49" fmla="*/ 57 h 194"/>
                  <a:gd name="T50" fmla="*/ 96 w 194"/>
                  <a:gd name="T51" fmla="*/ 11 h 194"/>
                  <a:gd name="T52" fmla="*/ 80 w 194"/>
                  <a:gd name="T53" fmla="*/ 19 h 194"/>
                  <a:gd name="T54" fmla="*/ 78 w 194"/>
                  <a:gd name="T55" fmla="*/ 38 h 194"/>
                  <a:gd name="T56" fmla="*/ 90 w 194"/>
                  <a:gd name="T57" fmla="*/ 49 h 194"/>
                  <a:gd name="T58" fmla="*/ 107 w 194"/>
                  <a:gd name="T59" fmla="*/ 48 h 194"/>
                  <a:gd name="T60" fmla="*/ 117 w 194"/>
                  <a:gd name="T61" fmla="*/ 30 h 194"/>
                  <a:gd name="T62" fmla="*/ 107 w 194"/>
                  <a:gd name="T63" fmla="*/ 15 h 194"/>
                  <a:gd name="T64" fmla="*/ 96 w 194"/>
                  <a:gd name="T65" fmla="*/ 0 h 194"/>
                  <a:gd name="T66" fmla="*/ 128 w 194"/>
                  <a:gd name="T67" fmla="*/ 30 h 194"/>
                  <a:gd name="T68" fmla="*/ 167 w 194"/>
                  <a:gd name="T69" fmla="*/ 61 h 194"/>
                  <a:gd name="T70" fmla="*/ 180 w 194"/>
                  <a:gd name="T71" fmla="*/ 121 h 194"/>
                  <a:gd name="T72" fmla="*/ 192 w 194"/>
                  <a:gd name="T73" fmla="*/ 140 h 194"/>
                  <a:gd name="T74" fmla="*/ 178 w 194"/>
                  <a:gd name="T75" fmla="*/ 176 h 194"/>
                  <a:gd name="T76" fmla="*/ 146 w 194"/>
                  <a:gd name="T77" fmla="*/ 176 h 194"/>
                  <a:gd name="T78" fmla="*/ 69 w 194"/>
                  <a:gd name="T79" fmla="*/ 188 h 194"/>
                  <a:gd name="T80" fmla="*/ 32 w 194"/>
                  <a:gd name="T81" fmla="*/ 180 h 194"/>
                  <a:gd name="T82" fmla="*/ 0 w 194"/>
                  <a:gd name="T83" fmla="*/ 147 h 194"/>
                  <a:gd name="T84" fmla="*/ 7 w 194"/>
                  <a:gd name="T85" fmla="*/ 126 h 194"/>
                  <a:gd name="T86" fmla="*/ 17 w 194"/>
                  <a:gd name="T87" fmla="*/ 84 h 194"/>
                  <a:gd name="T88" fmla="*/ 65 w 194"/>
                  <a:gd name="T89" fmla="*/ 30 h 194"/>
                  <a:gd name="T90" fmla="*/ 80 w 194"/>
                  <a:gd name="T91" fmla="*/ 3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94" h="194">
                    <a:moveTo>
                      <a:pt x="161" y="128"/>
                    </a:moveTo>
                    <a:lnTo>
                      <a:pt x="155" y="128"/>
                    </a:lnTo>
                    <a:lnTo>
                      <a:pt x="149" y="132"/>
                    </a:lnTo>
                    <a:lnTo>
                      <a:pt x="146" y="136"/>
                    </a:lnTo>
                    <a:lnTo>
                      <a:pt x="144" y="142"/>
                    </a:lnTo>
                    <a:lnTo>
                      <a:pt x="142" y="147"/>
                    </a:lnTo>
                    <a:lnTo>
                      <a:pt x="144" y="153"/>
                    </a:lnTo>
                    <a:lnTo>
                      <a:pt x="146" y="159"/>
                    </a:lnTo>
                    <a:lnTo>
                      <a:pt x="149" y="163"/>
                    </a:lnTo>
                    <a:lnTo>
                      <a:pt x="155" y="167"/>
                    </a:lnTo>
                    <a:lnTo>
                      <a:pt x="161" y="167"/>
                    </a:lnTo>
                    <a:lnTo>
                      <a:pt x="167" y="167"/>
                    </a:lnTo>
                    <a:lnTo>
                      <a:pt x="172" y="163"/>
                    </a:lnTo>
                    <a:lnTo>
                      <a:pt x="176" y="159"/>
                    </a:lnTo>
                    <a:lnTo>
                      <a:pt x="180" y="153"/>
                    </a:lnTo>
                    <a:lnTo>
                      <a:pt x="180" y="147"/>
                    </a:lnTo>
                    <a:lnTo>
                      <a:pt x="180" y="142"/>
                    </a:lnTo>
                    <a:lnTo>
                      <a:pt x="176" y="136"/>
                    </a:lnTo>
                    <a:lnTo>
                      <a:pt x="172" y="132"/>
                    </a:lnTo>
                    <a:lnTo>
                      <a:pt x="167" y="128"/>
                    </a:lnTo>
                    <a:lnTo>
                      <a:pt x="161" y="128"/>
                    </a:lnTo>
                    <a:close/>
                    <a:moveTo>
                      <a:pt x="32" y="128"/>
                    </a:moveTo>
                    <a:lnTo>
                      <a:pt x="27" y="128"/>
                    </a:lnTo>
                    <a:lnTo>
                      <a:pt x="21" y="132"/>
                    </a:lnTo>
                    <a:lnTo>
                      <a:pt x="17" y="136"/>
                    </a:lnTo>
                    <a:lnTo>
                      <a:pt x="13" y="142"/>
                    </a:lnTo>
                    <a:lnTo>
                      <a:pt x="13" y="147"/>
                    </a:lnTo>
                    <a:lnTo>
                      <a:pt x="13" y="153"/>
                    </a:lnTo>
                    <a:lnTo>
                      <a:pt x="17" y="159"/>
                    </a:lnTo>
                    <a:lnTo>
                      <a:pt x="21" y="163"/>
                    </a:lnTo>
                    <a:lnTo>
                      <a:pt x="27" y="167"/>
                    </a:lnTo>
                    <a:lnTo>
                      <a:pt x="32" y="167"/>
                    </a:lnTo>
                    <a:lnTo>
                      <a:pt x="38" y="167"/>
                    </a:lnTo>
                    <a:lnTo>
                      <a:pt x="44" y="163"/>
                    </a:lnTo>
                    <a:lnTo>
                      <a:pt x="48" y="159"/>
                    </a:lnTo>
                    <a:lnTo>
                      <a:pt x="50" y="153"/>
                    </a:lnTo>
                    <a:lnTo>
                      <a:pt x="52" y="147"/>
                    </a:lnTo>
                    <a:lnTo>
                      <a:pt x="50" y="142"/>
                    </a:lnTo>
                    <a:lnTo>
                      <a:pt x="48" y="136"/>
                    </a:lnTo>
                    <a:lnTo>
                      <a:pt x="44" y="132"/>
                    </a:lnTo>
                    <a:lnTo>
                      <a:pt x="38" y="128"/>
                    </a:lnTo>
                    <a:lnTo>
                      <a:pt x="32" y="128"/>
                    </a:lnTo>
                    <a:close/>
                    <a:moveTo>
                      <a:pt x="67" y="44"/>
                    </a:moveTo>
                    <a:lnTo>
                      <a:pt x="46" y="59"/>
                    </a:lnTo>
                    <a:lnTo>
                      <a:pt x="30" y="82"/>
                    </a:lnTo>
                    <a:lnTo>
                      <a:pt x="25" y="109"/>
                    </a:lnTo>
                    <a:lnTo>
                      <a:pt x="27" y="117"/>
                    </a:lnTo>
                    <a:lnTo>
                      <a:pt x="32" y="115"/>
                    </a:lnTo>
                    <a:lnTo>
                      <a:pt x="48" y="121"/>
                    </a:lnTo>
                    <a:lnTo>
                      <a:pt x="59" y="132"/>
                    </a:lnTo>
                    <a:lnTo>
                      <a:pt x="65" y="147"/>
                    </a:lnTo>
                    <a:lnTo>
                      <a:pt x="63" y="155"/>
                    </a:lnTo>
                    <a:lnTo>
                      <a:pt x="61" y="161"/>
                    </a:lnTo>
                    <a:lnTo>
                      <a:pt x="57" y="169"/>
                    </a:lnTo>
                    <a:lnTo>
                      <a:pt x="75" y="176"/>
                    </a:lnTo>
                    <a:lnTo>
                      <a:pt x="96" y="180"/>
                    </a:lnTo>
                    <a:lnTo>
                      <a:pt x="117" y="176"/>
                    </a:lnTo>
                    <a:lnTo>
                      <a:pt x="136" y="169"/>
                    </a:lnTo>
                    <a:lnTo>
                      <a:pt x="132" y="161"/>
                    </a:lnTo>
                    <a:lnTo>
                      <a:pt x="130" y="155"/>
                    </a:lnTo>
                    <a:lnTo>
                      <a:pt x="128" y="147"/>
                    </a:lnTo>
                    <a:lnTo>
                      <a:pt x="134" y="132"/>
                    </a:lnTo>
                    <a:lnTo>
                      <a:pt x="146" y="121"/>
                    </a:lnTo>
                    <a:lnTo>
                      <a:pt x="161" y="115"/>
                    </a:lnTo>
                    <a:lnTo>
                      <a:pt x="167" y="117"/>
                    </a:lnTo>
                    <a:lnTo>
                      <a:pt x="167" y="109"/>
                    </a:lnTo>
                    <a:lnTo>
                      <a:pt x="163" y="82"/>
                    </a:lnTo>
                    <a:lnTo>
                      <a:pt x="148" y="59"/>
                    </a:lnTo>
                    <a:lnTo>
                      <a:pt x="126" y="44"/>
                    </a:lnTo>
                    <a:lnTo>
                      <a:pt x="121" y="51"/>
                    </a:lnTo>
                    <a:lnTo>
                      <a:pt x="115" y="57"/>
                    </a:lnTo>
                    <a:lnTo>
                      <a:pt x="105" y="63"/>
                    </a:lnTo>
                    <a:lnTo>
                      <a:pt x="96" y="63"/>
                    </a:lnTo>
                    <a:lnTo>
                      <a:pt x="86" y="63"/>
                    </a:lnTo>
                    <a:lnTo>
                      <a:pt x="78" y="57"/>
                    </a:lnTo>
                    <a:lnTo>
                      <a:pt x="73" y="51"/>
                    </a:lnTo>
                    <a:lnTo>
                      <a:pt x="67" y="44"/>
                    </a:lnTo>
                    <a:close/>
                    <a:moveTo>
                      <a:pt x="96" y="11"/>
                    </a:moveTo>
                    <a:lnTo>
                      <a:pt x="90" y="13"/>
                    </a:lnTo>
                    <a:lnTo>
                      <a:pt x="84" y="15"/>
                    </a:lnTo>
                    <a:lnTo>
                      <a:pt x="80" y="19"/>
                    </a:lnTo>
                    <a:lnTo>
                      <a:pt x="78" y="24"/>
                    </a:lnTo>
                    <a:lnTo>
                      <a:pt x="76" y="30"/>
                    </a:lnTo>
                    <a:lnTo>
                      <a:pt x="78" y="38"/>
                    </a:lnTo>
                    <a:lnTo>
                      <a:pt x="80" y="42"/>
                    </a:lnTo>
                    <a:lnTo>
                      <a:pt x="84" y="48"/>
                    </a:lnTo>
                    <a:lnTo>
                      <a:pt x="90" y="49"/>
                    </a:lnTo>
                    <a:lnTo>
                      <a:pt x="96" y="51"/>
                    </a:lnTo>
                    <a:lnTo>
                      <a:pt x="103" y="49"/>
                    </a:lnTo>
                    <a:lnTo>
                      <a:pt x="107" y="48"/>
                    </a:lnTo>
                    <a:lnTo>
                      <a:pt x="113" y="42"/>
                    </a:lnTo>
                    <a:lnTo>
                      <a:pt x="115" y="38"/>
                    </a:lnTo>
                    <a:lnTo>
                      <a:pt x="117" y="30"/>
                    </a:lnTo>
                    <a:lnTo>
                      <a:pt x="115" y="24"/>
                    </a:lnTo>
                    <a:lnTo>
                      <a:pt x="113" y="19"/>
                    </a:lnTo>
                    <a:lnTo>
                      <a:pt x="107" y="15"/>
                    </a:lnTo>
                    <a:lnTo>
                      <a:pt x="103" y="13"/>
                    </a:lnTo>
                    <a:lnTo>
                      <a:pt x="96" y="11"/>
                    </a:lnTo>
                    <a:close/>
                    <a:moveTo>
                      <a:pt x="96" y="0"/>
                    </a:moveTo>
                    <a:lnTo>
                      <a:pt x="113" y="3"/>
                    </a:lnTo>
                    <a:lnTo>
                      <a:pt x="124" y="15"/>
                    </a:lnTo>
                    <a:lnTo>
                      <a:pt x="128" y="30"/>
                    </a:lnTo>
                    <a:lnTo>
                      <a:pt x="128" y="30"/>
                    </a:lnTo>
                    <a:lnTo>
                      <a:pt x="149" y="44"/>
                    </a:lnTo>
                    <a:lnTo>
                      <a:pt x="167" y="61"/>
                    </a:lnTo>
                    <a:lnTo>
                      <a:pt x="176" y="84"/>
                    </a:lnTo>
                    <a:lnTo>
                      <a:pt x="180" y="109"/>
                    </a:lnTo>
                    <a:lnTo>
                      <a:pt x="180" y="121"/>
                    </a:lnTo>
                    <a:lnTo>
                      <a:pt x="186" y="126"/>
                    </a:lnTo>
                    <a:lnTo>
                      <a:pt x="190" y="132"/>
                    </a:lnTo>
                    <a:lnTo>
                      <a:pt x="192" y="140"/>
                    </a:lnTo>
                    <a:lnTo>
                      <a:pt x="194" y="147"/>
                    </a:lnTo>
                    <a:lnTo>
                      <a:pt x="190" y="165"/>
                    </a:lnTo>
                    <a:lnTo>
                      <a:pt x="178" y="176"/>
                    </a:lnTo>
                    <a:lnTo>
                      <a:pt x="161" y="180"/>
                    </a:lnTo>
                    <a:lnTo>
                      <a:pt x="153" y="178"/>
                    </a:lnTo>
                    <a:lnTo>
                      <a:pt x="146" y="176"/>
                    </a:lnTo>
                    <a:lnTo>
                      <a:pt x="123" y="188"/>
                    </a:lnTo>
                    <a:lnTo>
                      <a:pt x="96" y="194"/>
                    </a:lnTo>
                    <a:lnTo>
                      <a:pt x="69" y="188"/>
                    </a:lnTo>
                    <a:lnTo>
                      <a:pt x="46" y="176"/>
                    </a:lnTo>
                    <a:lnTo>
                      <a:pt x="40" y="178"/>
                    </a:lnTo>
                    <a:lnTo>
                      <a:pt x="32" y="180"/>
                    </a:lnTo>
                    <a:lnTo>
                      <a:pt x="15" y="176"/>
                    </a:lnTo>
                    <a:lnTo>
                      <a:pt x="4" y="165"/>
                    </a:lnTo>
                    <a:lnTo>
                      <a:pt x="0" y="147"/>
                    </a:lnTo>
                    <a:lnTo>
                      <a:pt x="0" y="140"/>
                    </a:lnTo>
                    <a:lnTo>
                      <a:pt x="4" y="132"/>
                    </a:lnTo>
                    <a:lnTo>
                      <a:pt x="7" y="126"/>
                    </a:lnTo>
                    <a:lnTo>
                      <a:pt x="13" y="121"/>
                    </a:lnTo>
                    <a:lnTo>
                      <a:pt x="13" y="109"/>
                    </a:lnTo>
                    <a:lnTo>
                      <a:pt x="17" y="84"/>
                    </a:lnTo>
                    <a:lnTo>
                      <a:pt x="27" y="61"/>
                    </a:lnTo>
                    <a:lnTo>
                      <a:pt x="44" y="44"/>
                    </a:lnTo>
                    <a:lnTo>
                      <a:pt x="65" y="30"/>
                    </a:lnTo>
                    <a:lnTo>
                      <a:pt x="65" y="30"/>
                    </a:lnTo>
                    <a:lnTo>
                      <a:pt x="69" y="15"/>
                    </a:lnTo>
                    <a:lnTo>
                      <a:pt x="80" y="3"/>
                    </a:lnTo>
                    <a:lnTo>
                      <a:pt x="96" y="0"/>
                    </a:lnTo>
                    <a:close/>
                  </a:path>
                </a:pathLst>
              </a:custGeom>
              <a:solidFill>
                <a:srgbClr val="353535"/>
              </a:solidFill>
              <a:ln w="0">
                <a:noFill/>
                <a:prstDash val="solid"/>
                <a:round/>
                <a:headEnd/>
                <a:tailEnd/>
              </a:ln>
            </p:spPr>
            <p:txBody>
              <a:bodyPr vert="horz" wrap="square" lIns="87845" tIns="43923" rIns="87845" bIns="4392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28" b="0" i="0" u="none" strike="noStrike" kern="0" cap="none" spc="0" normalizeH="0" baseline="0" noProof="0" dirty="0">
                  <a:ln>
                    <a:noFill/>
                  </a:ln>
                  <a:gradFill>
                    <a:gsLst>
                      <a:gs pos="83772">
                        <a:srgbClr val="353535"/>
                      </a:gs>
                      <a:gs pos="42857">
                        <a:srgbClr val="353535"/>
                      </a:gs>
                    </a:gsLst>
                    <a:lin ang="5400000" scaled="0"/>
                  </a:gradFill>
                  <a:effectLst/>
                  <a:uLnTx/>
                  <a:uFillTx/>
                  <a:latin typeface="Segoe UI Semilight"/>
                </a:endParaRPr>
              </a:p>
            </p:txBody>
          </p:sp>
        </p:grpSp>
        <p:grpSp>
          <p:nvGrpSpPr>
            <p:cNvPr id="62" name="Group 61">
              <a:extLst>
                <a:ext uri="{FF2B5EF4-FFF2-40B4-BE49-F238E27FC236}">
                  <a16:creationId xmlns:a16="http://schemas.microsoft.com/office/drawing/2014/main" id="{EFFB4249-DDCE-40E6-A01D-9936C0EB42C2}"/>
                </a:ext>
              </a:extLst>
            </p:cNvPr>
            <p:cNvGrpSpPr/>
            <p:nvPr/>
          </p:nvGrpSpPr>
          <p:grpSpPr>
            <a:xfrm>
              <a:off x="6935268" y="1765837"/>
              <a:ext cx="2719933" cy="747183"/>
              <a:chOff x="2187551" y="5036080"/>
              <a:chExt cx="2719933" cy="747183"/>
            </a:xfrm>
          </p:grpSpPr>
          <p:grpSp>
            <p:nvGrpSpPr>
              <p:cNvPr id="69" name="Group 68">
                <a:extLst>
                  <a:ext uri="{FF2B5EF4-FFF2-40B4-BE49-F238E27FC236}">
                    <a16:creationId xmlns:a16="http://schemas.microsoft.com/office/drawing/2014/main" id="{260EE658-037C-44EB-9A70-A9740CE7B972}"/>
                  </a:ext>
                </a:extLst>
              </p:cNvPr>
              <p:cNvGrpSpPr>
                <a:grpSpLocks noChangeAspect="1"/>
              </p:cNvGrpSpPr>
              <p:nvPr/>
            </p:nvGrpSpPr>
            <p:grpSpPr>
              <a:xfrm>
                <a:off x="2418123" y="5235396"/>
                <a:ext cx="253188" cy="254801"/>
                <a:chOff x="6512990" y="1747047"/>
                <a:chExt cx="1235956" cy="1270956"/>
              </a:xfrm>
              <a:solidFill>
                <a:srgbClr val="353535"/>
              </a:solidFill>
            </p:grpSpPr>
            <p:sp>
              <p:nvSpPr>
                <p:cNvPr id="71" name="Rectangle 70">
                  <a:extLst>
                    <a:ext uri="{FF2B5EF4-FFF2-40B4-BE49-F238E27FC236}">
                      <a16:creationId xmlns:a16="http://schemas.microsoft.com/office/drawing/2014/main" id="{8CEA8669-BED5-4CC2-ACD5-22E210CFA028}"/>
                    </a:ext>
                  </a:extLst>
                </p:cNvPr>
                <p:cNvSpPr>
                  <a:spLocks noChangeArrowheads="1"/>
                </p:cNvSpPr>
                <p:nvPr/>
              </p:nvSpPr>
              <p:spPr bwMode="auto">
                <a:xfrm>
                  <a:off x="6512990" y="1747047"/>
                  <a:ext cx="522386" cy="554698"/>
                </a:xfrm>
                <a:prstGeom prst="rect">
                  <a:avLst/>
                </a:prstGeom>
                <a:noFill/>
                <a:ln w="19050" cap="flat">
                  <a:solidFill>
                    <a:srgbClr val="353535"/>
                  </a:solidFill>
                  <a:prstDash val="solid"/>
                  <a:miter lim="800000"/>
                  <a:headEnd/>
                  <a:tailEnd/>
                </a:ln>
              </p:spPr>
              <p:txBody>
                <a:bodyPr vert="horz" wrap="square" lIns="91414" tIns="45706" rIns="91414" bIns="45706"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gradFill>
                      <a:gsLst>
                        <a:gs pos="83772">
                          <a:srgbClr val="353535"/>
                        </a:gs>
                        <a:gs pos="42857">
                          <a:srgbClr val="353535"/>
                        </a:gs>
                      </a:gsLst>
                      <a:lin ang="5400000" scaled="0"/>
                    </a:gradFill>
                    <a:effectLst/>
                    <a:uLnTx/>
                    <a:uFillTx/>
                    <a:latin typeface="Segoe UI Light"/>
                  </a:endParaRPr>
                </a:p>
              </p:txBody>
            </p:sp>
            <p:sp>
              <p:nvSpPr>
                <p:cNvPr id="72" name="Rectangle 71">
                  <a:extLst>
                    <a:ext uri="{FF2B5EF4-FFF2-40B4-BE49-F238E27FC236}">
                      <a16:creationId xmlns:a16="http://schemas.microsoft.com/office/drawing/2014/main" id="{528581FC-28C9-487C-96F9-16C8AC72B186}"/>
                    </a:ext>
                  </a:extLst>
                </p:cNvPr>
                <p:cNvSpPr>
                  <a:spLocks noChangeArrowheads="1"/>
                </p:cNvSpPr>
                <p:nvPr/>
              </p:nvSpPr>
              <p:spPr bwMode="auto">
                <a:xfrm>
                  <a:off x="7210403" y="1747047"/>
                  <a:ext cx="538542" cy="554698"/>
                </a:xfrm>
                <a:prstGeom prst="rect">
                  <a:avLst/>
                </a:prstGeom>
                <a:noFill/>
                <a:ln w="19050" cap="flat">
                  <a:solidFill>
                    <a:srgbClr val="353535"/>
                  </a:solidFill>
                  <a:prstDash val="solid"/>
                  <a:miter lim="800000"/>
                  <a:headEnd/>
                  <a:tailEnd/>
                </a:ln>
              </p:spPr>
              <p:txBody>
                <a:bodyPr vert="horz" wrap="square" lIns="91414" tIns="45706" rIns="91414" bIns="45706"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gradFill>
                      <a:gsLst>
                        <a:gs pos="83772">
                          <a:srgbClr val="353535"/>
                        </a:gs>
                        <a:gs pos="42857">
                          <a:srgbClr val="353535"/>
                        </a:gs>
                      </a:gsLst>
                      <a:lin ang="5400000" scaled="0"/>
                    </a:gradFill>
                    <a:effectLst/>
                    <a:uLnTx/>
                    <a:uFillTx/>
                    <a:latin typeface="Segoe UI Light"/>
                  </a:endParaRPr>
                </a:p>
              </p:txBody>
            </p:sp>
            <p:sp>
              <p:nvSpPr>
                <p:cNvPr id="73" name="Rectangle 72">
                  <a:extLst>
                    <a:ext uri="{FF2B5EF4-FFF2-40B4-BE49-F238E27FC236}">
                      <a16:creationId xmlns:a16="http://schemas.microsoft.com/office/drawing/2014/main" id="{4ED2AA4C-C4D0-4E2F-89E8-25561F34BFE7}"/>
                    </a:ext>
                  </a:extLst>
                </p:cNvPr>
                <p:cNvSpPr>
                  <a:spLocks noChangeArrowheads="1"/>
                </p:cNvSpPr>
                <p:nvPr/>
              </p:nvSpPr>
              <p:spPr bwMode="auto">
                <a:xfrm>
                  <a:off x="6512990" y="2463304"/>
                  <a:ext cx="522385" cy="554698"/>
                </a:xfrm>
                <a:prstGeom prst="rect">
                  <a:avLst/>
                </a:prstGeom>
                <a:noFill/>
                <a:ln w="19050" cap="flat">
                  <a:solidFill>
                    <a:srgbClr val="353535"/>
                  </a:solidFill>
                  <a:prstDash val="solid"/>
                  <a:miter lim="800000"/>
                  <a:headEnd/>
                  <a:tailEnd/>
                </a:ln>
              </p:spPr>
              <p:txBody>
                <a:bodyPr vert="horz" wrap="square" lIns="91414" tIns="45706" rIns="91414" bIns="45706"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gradFill>
                      <a:gsLst>
                        <a:gs pos="83772">
                          <a:srgbClr val="353535"/>
                        </a:gs>
                        <a:gs pos="42857">
                          <a:srgbClr val="353535"/>
                        </a:gs>
                      </a:gsLst>
                      <a:lin ang="5400000" scaled="0"/>
                    </a:gradFill>
                    <a:effectLst/>
                    <a:uLnTx/>
                    <a:uFillTx/>
                    <a:latin typeface="Segoe UI Light"/>
                  </a:endParaRPr>
                </a:p>
              </p:txBody>
            </p:sp>
            <p:sp>
              <p:nvSpPr>
                <p:cNvPr id="74" name="Rectangle 73">
                  <a:extLst>
                    <a:ext uri="{FF2B5EF4-FFF2-40B4-BE49-F238E27FC236}">
                      <a16:creationId xmlns:a16="http://schemas.microsoft.com/office/drawing/2014/main" id="{954DC33C-794F-4AE3-A831-EAAA0165E5E0}"/>
                    </a:ext>
                  </a:extLst>
                </p:cNvPr>
                <p:cNvSpPr>
                  <a:spLocks noChangeArrowheads="1"/>
                </p:cNvSpPr>
                <p:nvPr/>
              </p:nvSpPr>
              <p:spPr bwMode="auto">
                <a:xfrm>
                  <a:off x="7210404" y="2463304"/>
                  <a:ext cx="538542" cy="554699"/>
                </a:xfrm>
                <a:prstGeom prst="rect">
                  <a:avLst/>
                </a:prstGeom>
                <a:noFill/>
                <a:ln w="19050" cap="flat">
                  <a:solidFill>
                    <a:srgbClr val="353535"/>
                  </a:solidFill>
                  <a:prstDash val="solid"/>
                  <a:miter lim="800000"/>
                  <a:headEnd/>
                  <a:tailEnd/>
                </a:ln>
              </p:spPr>
              <p:txBody>
                <a:bodyPr vert="horz" wrap="square" lIns="91414" tIns="45706" rIns="91414" bIns="45706"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gradFill>
                      <a:gsLst>
                        <a:gs pos="83772">
                          <a:srgbClr val="353535"/>
                        </a:gs>
                        <a:gs pos="42857">
                          <a:srgbClr val="353535"/>
                        </a:gs>
                      </a:gsLst>
                      <a:lin ang="5400000" scaled="0"/>
                    </a:gradFill>
                    <a:effectLst/>
                    <a:uLnTx/>
                    <a:uFillTx/>
                    <a:latin typeface="Segoe UI Light"/>
                  </a:endParaRPr>
                </a:p>
              </p:txBody>
            </p:sp>
            <p:sp>
              <p:nvSpPr>
                <p:cNvPr id="75" name="Freeform 37">
                  <a:extLst>
                    <a:ext uri="{FF2B5EF4-FFF2-40B4-BE49-F238E27FC236}">
                      <a16:creationId xmlns:a16="http://schemas.microsoft.com/office/drawing/2014/main" id="{20534D04-15BA-4828-821F-1BC8C857A5AC}"/>
                    </a:ext>
                  </a:extLst>
                </p:cNvPr>
                <p:cNvSpPr>
                  <a:spLocks/>
                </p:cNvSpPr>
                <p:nvPr/>
              </p:nvSpPr>
              <p:spPr bwMode="auto">
                <a:xfrm>
                  <a:off x="6635507" y="2094629"/>
                  <a:ext cx="974766" cy="552007"/>
                </a:xfrm>
                <a:custGeom>
                  <a:avLst/>
                  <a:gdLst>
                    <a:gd name="T0" fmla="*/ 48 w 268"/>
                    <a:gd name="T1" fmla="*/ 41 h 151"/>
                    <a:gd name="T2" fmla="*/ 73 w 268"/>
                    <a:gd name="T3" fmla="*/ 49 h 151"/>
                    <a:gd name="T4" fmla="*/ 141 w 268"/>
                    <a:gd name="T5" fmla="*/ 0 h 151"/>
                    <a:gd name="T6" fmla="*/ 214 w 268"/>
                    <a:gd name="T7" fmla="*/ 67 h 151"/>
                    <a:gd name="T8" fmla="*/ 229 w 268"/>
                    <a:gd name="T9" fmla="*/ 63 h 151"/>
                    <a:gd name="T10" fmla="*/ 268 w 268"/>
                    <a:gd name="T11" fmla="*/ 107 h 151"/>
                    <a:gd name="T12" fmla="*/ 229 w 268"/>
                    <a:gd name="T13" fmla="*/ 151 h 151"/>
                    <a:gd name="T14" fmla="*/ 48 w 268"/>
                    <a:gd name="T15" fmla="*/ 151 h 151"/>
                    <a:gd name="T16" fmla="*/ 0 w 268"/>
                    <a:gd name="T17" fmla="*/ 96 h 151"/>
                    <a:gd name="T18" fmla="*/ 48 w 268"/>
                    <a:gd name="T19" fmla="*/ 4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8" h="151">
                      <a:moveTo>
                        <a:pt x="48" y="41"/>
                      </a:moveTo>
                      <a:cubicBezTo>
                        <a:pt x="57" y="41"/>
                        <a:pt x="66" y="44"/>
                        <a:pt x="73" y="49"/>
                      </a:cubicBezTo>
                      <a:cubicBezTo>
                        <a:pt x="85" y="20"/>
                        <a:pt x="111" y="0"/>
                        <a:pt x="141" y="0"/>
                      </a:cubicBezTo>
                      <a:cubicBezTo>
                        <a:pt x="177" y="0"/>
                        <a:pt x="207" y="29"/>
                        <a:pt x="214" y="67"/>
                      </a:cubicBezTo>
                      <a:cubicBezTo>
                        <a:pt x="219" y="65"/>
                        <a:pt x="224" y="63"/>
                        <a:pt x="229" y="63"/>
                      </a:cubicBezTo>
                      <a:cubicBezTo>
                        <a:pt x="251" y="63"/>
                        <a:pt x="268" y="83"/>
                        <a:pt x="268" y="107"/>
                      </a:cubicBezTo>
                      <a:cubicBezTo>
                        <a:pt x="268" y="131"/>
                        <a:pt x="251" y="151"/>
                        <a:pt x="229" y="151"/>
                      </a:cubicBezTo>
                      <a:cubicBezTo>
                        <a:pt x="48" y="151"/>
                        <a:pt x="48" y="151"/>
                        <a:pt x="48" y="151"/>
                      </a:cubicBezTo>
                      <a:cubicBezTo>
                        <a:pt x="21" y="151"/>
                        <a:pt x="0" y="126"/>
                        <a:pt x="0" y="96"/>
                      </a:cubicBezTo>
                      <a:cubicBezTo>
                        <a:pt x="0" y="66"/>
                        <a:pt x="21" y="41"/>
                        <a:pt x="48" y="41"/>
                      </a:cubicBezTo>
                      <a:close/>
                    </a:path>
                  </a:pathLst>
                </a:custGeom>
                <a:solidFill>
                  <a:srgbClr val="EAEAEA"/>
                </a:solidFill>
                <a:ln w="19050">
                  <a:solidFill>
                    <a:srgbClr val="353535"/>
                  </a:solidFill>
                  <a:round/>
                  <a:headEnd/>
                  <a:tailEnd/>
                </a:ln>
              </p:spPr>
              <p:txBody>
                <a:bodyPr vert="horz" wrap="square" lIns="91414" tIns="45706" rIns="91414" bIns="45706"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gradFill>
                      <a:gsLst>
                        <a:gs pos="83772">
                          <a:srgbClr val="353535"/>
                        </a:gs>
                        <a:gs pos="42857">
                          <a:srgbClr val="353535"/>
                        </a:gs>
                      </a:gsLst>
                      <a:lin ang="5400000" scaled="0"/>
                    </a:gradFill>
                    <a:effectLst/>
                    <a:uLnTx/>
                    <a:uFillTx/>
                    <a:latin typeface="Segoe UI Light"/>
                  </a:endParaRPr>
                </a:p>
              </p:txBody>
            </p:sp>
          </p:grpSp>
          <p:sp>
            <p:nvSpPr>
              <p:cNvPr id="70" name="TextBox 69">
                <a:extLst>
                  <a:ext uri="{FF2B5EF4-FFF2-40B4-BE49-F238E27FC236}">
                    <a16:creationId xmlns:a16="http://schemas.microsoft.com/office/drawing/2014/main" id="{C1378D7A-88DE-4764-A1FC-0FA42CEEC7E8}"/>
                  </a:ext>
                </a:extLst>
              </p:cNvPr>
              <p:cNvSpPr txBox="1"/>
              <p:nvPr/>
            </p:nvSpPr>
            <p:spPr>
              <a:xfrm>
                <a:off x="2187551" y="5036080"/>
                <a:ext cx="2719933" cy="747183"/>
              </a:xfrm>
              <a:prstGeom prst="rect">
                <a:avLst/>
              </a:prstGeom>
              <a:noFill/>
            </p:spPr>
            <p:txBody>
              <a:bodyPr wrap="square" lIns="627408" tIns="143407" rIns="179259" bIns="143407" rtlCol="0">
                <a:spAutoFit/>
              </a:bodyPr>
              <a:lstStyle/>
              <a:p>
                <a:pPr marL="0" marR="0" lvl="0" indent="0" defTabSz="914225" eaLnBrk="1" fontAlgn="auto" latinLnBrk="0" hangingPunct="1">
                  <a:lnSpc>
                    <a:spcPct val="90000"/>
                  </a:lnSpc>
                  <a:spcBef>
                    <a:spcPts val="1765"/>
                  </a:spcBef>
                  <a:spcAft>
                    <a:spcPts val="0"/>
                  </a:spcAft>
                  <a:buClrTx/>
                  <a:buSzTx/>
                  <a:buFontTx/>
                  <a:buNone/>
                  <a:tabLst/>
                  <a:defRPr/>
                </a:pPr>
                <a:r>
                  <a:rPr kumimoji="0" lang="en-US" sz="1567" b="1" i="0" u="none" strike="noStrike" kern="0" cap="none" spc="0" normalizeH="0" baseline="0" noProof="0" dirty="0">
                    <a:ln>
                      <a:noFill/>
                    </a:ln>
                    <a:gradFill>
                      <a:gsLst>
                        <a:gs pos="83772">
                          <a:srgbClr val="353535"/>
                        </a:gs>
                        <a:gs pos="42857">
                          <a:srgbClr val="353535"/>
                        </a:gs>
                      </a:gsLst>
                      <a:lin ang="5400000" scaled="0"/>
                    </a:gradFill>
                    <a:effectLst/>
                    <a:uLnTx/>
                    <a:uFillTx/>
                    <a:latin typeface="Segoe UI Semilight"/>
                    <a:cs typeface="Segoe UI Semilight" panose="020B0402040204020203" pitchFamily="34" charset="0"/>
                  </a:rPr>
                  <a:t>Web </a:t>
                </a:r>
                <a:br>
                  <a:rPr kumimoji="0" lang="en-US" sz="1567" b="1" i="0" u="none" strike="noStrike" kern="0" cap="none" spc="0" normalizeH="0" baseline="0" noProof="0" dirty="0">
                    <a:ln>
                      <a:noFill/>
                    </a:ln>
                    <a:gradFill>
                      <a:gsLst>
                        <a:gs pos="83772">
                          <a:srgbClr val="353535"/>
                        </a:gs>
                        <a:gs pos="42857">
                          <a:srgbClr val="353535"/>
                        </a:gs>
                      </a:gsLst>
                      <a:lin ang="5400000" scaled="0"/>
                    </a:gradFill>
                    <a:effectLst/>
                    <a:uLnTx/>
                    <a:uFillTx/>
                    <a:latin typeface="Segoe UI Semilight"/>
                    <a:cs typeface="Segoe UI Semilight" panose="020B0402040204020203" pitchFamily="34" charset="0"/>
                  </a:rPr>
                </a:br>
                <a:r>
                  <a:rPr kumimoji="0" lang="en-US" sz="1567" b="1" i="0" u="none" strike="noStrike" kern="0" cap="none" spc="0" normalizeH="0" baseline="0" noProof="0" dirty="0">
                    <a:ln>
                      <a:noFill/>
                    </a:ln>
                    <a:gradFill>
                      <a:gsLst>
                        <a:gs pos="83772">
                          <a:srgbClr val="353535"/>
                        </a:gs>
                        <a:gs pos="42857">
                          <a:srgbClr val="353535"/>
                        </a:gs>
                      </a:gsLst>
                      <a:lin ang="5400000" scaled="0"/>
                    </a:gradFill>
                    <a:effectLst/>
                    <a:uLnTx/>
                    <a:uFillTx/>
                    <a:latin typeface="Segoe UI Semilight"/>
                    <a:cs typeface="Segoe UI Semilight" panose="020B0402040204020203" pitchFamily="34" charset="0"/>
                  </a:rPr>
                  <a:t>and mobile</a:t>
                </a:r>
              </a:p>
            </p:txBody>
          </p:sp>
        </p:grpSp>
        <p:grpSp>
          <p:nvGrpSpPr>
            <p:cNvPr id="63" name="Group 62">
              <a:extLst>
                <a:ext uri="{FF2B5EF4-FFF2-40B4-BE49-F238E27FC236}">
                  <a16:creationId xmlns:a16="http://schemas.microsoft.com/office/drawing/2014/main" id="{C0955927-84E6-41E0-A103-9E57583DABA2}"/>
                </a:ext>
              </a:extLst>
            </p:cNvPr>
            <p:cNvGrpSpPr/>
            <p:nvPr/>
          </p:nvGrpSpPr>
          <p:grpSpPr>
            <a:xfrm>
              <a:off x="10358866" y="1765837"/>
              <a:ext cx="2719933" cy="747183"/>
              <a:chOff x="5611149" y="4984470"/>
              <a:chExt cx="2719933" cy="747183"/>
            </a:xfrm>
          </p:grpSpPr>
          <p:sp>
            <p:nvSpPr>
              <p:cNvPr id="67" name="TextBox 66">
                <a:extLst>
                  <a:ext uri="{FF2B5EF4-FFF2-40B4-BE49-F238E27FC236}">
                    <a16:creationId xmlns:a16="http://schemas.microsoft.com/office/drawing/2014/main" id="{84BE3BD6-E323-4FA5-82E7-5F247D2A56D1}"/>
                  </a:ext>
                </a:extLst>
              </p:cNvPr>
              <p:cNvSpPr txBox="1"/>
              <p:nvPr/>
            </p:nvSpPr>
            <p:spPr>
              <a:xfrm>
                <a:off x="5611149" y="4984470"/>
                <a:ext cx="2719933" cy="747183"/>
              </a:xfrm>
              <a:prstGeom prst="rect">
                <a:avLst/>
              </a:prstGeom>
              <a:noFill/>
            </p:spPr>
            <p:txBody>
              <a:bodyPr wrap="square" lIns="627408" tIns="143407" rIns="179259" bIns="143407" rtlCol="0">
                <a:spAutoFit/>
              </a:bodyPr>
              <a:lstStyle/>
              <a:p>
                <a:pPr marL="0" marR="0" lvl="0" indent="0" defTabSz="914225" eaLnBrk="1" fontAlgn="auto" latinLnBrk="0" hangingPunct="1">
                  <a:lnSpc>
                    <a:spcPct val="90000"/>
                  </a:lnSpc>
                  <a:spcBef>
                    <a:spcPts val="1765"/>
                  </a:spcBef>
                  <a:spcAft>
                    <a:spcPts val="0"/>
                  </a:spcAft>
                  <a:buClrTx/>
                  <a:buSzTx/>
                  <a:buFontTx/>
                  <a:buNone/>
                  <a:tabLst/>
                  <a:defRPr/>
                </a:pPr>
                <a:r>
                  <a:rPr kumimoji="0" lang="en-US" sz="1567" b="1" i="0" u="none" strike="noStrike" kern="0" cap="none" spc="0" normalizeH="0" baseline="0" noProof="0" dirty="0">
                    <a:ln>
                      <a:noFill/>
                    </a:ln>
                    <a:gradFill>
                      <a:gsLst>
                        <a:gs pos="83772">
                          <a:srgbClr val="353535"/>
                        </a:gs>
                        <a:gs pos="42857">
                          <a:srgbClr val="353535"/>
                        </a:gs>
                      </a:gsLst>
                      <a:lin ang="5400000" scaled="0"/>
                    </a:gradFill>
                    <a:effectLst/>
                    <a:uLnTx/>
                    <a:uFillTx/>
                    <a:latin typeface="Segoe UI Semilight"/>
                    <a:cs typeface="Segoe UI Semilight" panose="020B0402040204020203" pitchFamily="34" charset="0"/>
                  </a:rPr>
                  <a:t>Serverless </a:t>
                </a:r>
                <a:br>
                  <a:rPr kumimoji="0" lang="en-US" sz="1567" b="1" i="0" u="none" strike="noStrike" kern="0" cap="none" spc="0" normalizeH="0" baseline="0" noProof="0" dirty="0">
                    <a:ln>
                      <a:noFill/>
                    </a:ln>
                    <a:gradFill>
                      <a:gsLst>
                        <a:gs pos="83772">
                          <a:srgbClr val="353535"/>
                        </a:gs>
                        <a:gs pos="42857">
                          <a:srgbClr val="353535"/>
                        </a:gs>
                      </a:gsLst>
                      <a:lin ang="5400000" scaled="0"/>
                    </a:gradFill>
                    <a:effectLst/>
                    <a:uLnTx/>
                    <a:uFillTx/>
                    <a:latin typeface="Segoe UI Semilight"/>
                    <a:cs typeface="Segoe UI Semilight" panose="020B0402040204020203" pitchFamily="34" charset="0"/>
                  </a:rPr>
                </a:br>
                <a:r>
                  <a:rPr kumimoji="0" lang="en-US" sz="1567" b="1" i="0" u="none" strike="noStrike" kern="0" cap="none" spc="0" normalizeH="0" baseline="0" noProof="0" dirty="0">
                    <a:ln>
                      <a:noFill/>
                    </a:ln>
                    <a:gradFill>
                      <a:gsLst>
                        <a:gs pos="83772">
                          <a:srgbClr val="353535"/>
                        </a:gs>
                        <a:gs pos="42857">
                          <a:srgbClr val="353535"/>
                        </a:gs>
                      </a:gsLst>
                      <a:lin ang="5400000" scaled="0"/>
                    </a:gradFill>
                    <a:effectLst/>
                    <a:uLnTx/>
                    <a:uFillTx/>
                    <a:latin typeface="Segoe UI Semilight"/>
                    <a:cs typeface="Segoe UI Semilight" panose="020B0402040204020203" pitchFamily="34" charset="0"/>
                  </a:rPr>
                  <a:t>Compute</a:t>
                </a:r>
              </a:p>
            </p:txBody>
          </p:sp>
          <p:sp>
            <p:nvSpPr>
              <p:cNvPr id="68" name="Freeform 10">
                <a:extLst>
                  <a:ext uri="{FF2B5EF4-FFF2-40B4-BE49-F238E27FC236}">
                    <a16:creationId xmlns:a16="http://schemas.microsoft.com/office/drawing/2014/main" id="{85525745-9AC2-4B13-A6E2-3D6003FEA1E8}"/>
                  </a:ext>
                </a:extLst>
              </p:cNvPr>
              <p:cNvSpPr>
                <a:spLocks noChangeAspect="1"/>
              </p:cNvSpPr>
              <p:nvPr/>
            </p:nvSpPr>
            <p:spPr bwMode="auto">
              <a:xfrm>
                <a:off x="5851114" y="5206537"/>
                <a:ext cx="158139" cy="267422"/>
              </a:xfrm>
              <a:custGeom>
                <a:avLst/>
                <a:gdLst>
                  <a:gd name="T0" fmla="*/ 123 w 123"/>
                  <a:gd name="T1" fmla="*/ 77 h 208"/>
                  <a:gd name="T2" fmla="*/ 74 w 123"/>
                  <a:gd name="T3" fmla="*/ 77 h 208"/>
                  <a:gd name="T4" fmla="*/ 115 w 123"/>
                  <a:gd name="T5" fmla="*/ 0 h 208"/>
                  <a:gd name="T6" fmla="*/ 34 w 123"/>
                  <a:gd name="T7" fmla="*/ 0 h 208"/>
                  <a:gd name="T8" fmla="*/ 0 w 123"/>
                  <a:gd name="T9" fmla="*/ 115 h 208"/>
                  <a:gd name="T10" fmla="*/ 50 w 123"/>
                  <a:gd name="T11" fmla="*/ 115 h 208"/>
                  <a:gd name="T12" fmla="*/ 32 w 123"/>
                  <a:gd name="T13" fmla="*/ 208 h 208"/>
                  <a:gd name="T14" fmla="*/ 123 w 123"/>
                  <a:gd name="T15" fmla="*/ 77 h 2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3" h="208">
                    <a:moveTo>
                      <a:pt x="123" y="77"/>
                    </a:moveTo>
                    <a:lnTo>
                      <a:pt x="74" y="77"/>
                    </a:lnTo>
                    <a:lnTo>
                      <a:pt x="115" y="0"/>
                    </a:lnTo>
                    <a:lnTo>
                      <a:pt x="34" y="0"/>
                    </a:lnTo>
                    <a:lnTo>
                      <a:pt x="0" y="115"/>
                    </a:lnTo>
                    <a:lnTo>
                      <a:pt x="50" y="115"/>
                    </a:lnTo>
                    <a:lnTo>
                      <a:pt x="32" y="208"/>
                    </a:lnTo>
                    <a:lnTo>
                      <a:pt x="123" y="77"/>
                    </a:lnTo>
                    <a:close/>
                  </a:path>
                </a:pathLst>
              </a:custGeom>
              <a:noFill/>
              <a:ln w="19050"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45" tIns="43923" rIns="87845" bIns="4392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28" b="0" i="0" u="none" strike="noStrike" kern="0" cap="none" spc="0" normalizeH="0" baseline="0" noProof="0" dirty="0">
                  <a:ln>
                    <a:noFill/>
                  </a:ln>
                  <a:gradFill>
                    <a:gsLst>
                      <a:gs pos="83772">
                        <a:srgbClr val="353535"/>
                      </a:gs>
                      <a:gs pos="42857">
                        <a:srgbClr val="353535"/>
                      </a:gs>
                    </a:gsLst>
                    <a:lin ang="5400000" scaled="0"/>
                  </a:gradFill>
                  <a:effectLst/>
                  <a:uLnTx/>
                  <a:uFillTx/>
                  <a:latin typeface="Segoe UI Semilight"/>
                </a:endParaRPr>
              </a:p>
            </p:txBody>
          </p:sp>
        </p:grpSp>
        <p:grpSp>
          <p:nvGrpSpPr>
            <p:cNvPr id="64" name="Group 63">
              <a:extLst>
                <a:ext uri="{FF2B5EF4-FFF2-40B4-BE49-F238E27FC236}">
                  <a16:creationId xmlns:a16="http://schemas.microsoft.com/office/drawing/2014/main" id="{412A31BE-4FB2-4A41-B8F7-71BD9C06E85D}"/>
                </a:ext>
              </a:extLst>
            </p:cNvPr>
            <p:cNvGrpSpPr/>
            <p:nvPr/>
          </p:nvGrpSpPr>
          <p:grpSpPr>
            <a:xfrm>
              <a:off x="8538014" y="1880932"/>
              <a:ext cx="2719933" cy="516992"/>
              <a:chOff x="3790297" y="5095254"/>
              <a:chExt cx="2719933" cy="516992"/>
            </a:xfrm>
          </p:grpSpPr>
          <p:sp>
            <p:nvSpPr>
              <p:cNvPr id="65" name="Freeform 5">
                <a:extLst>
                  <a:ext uri="{FF2B5EF4-FFF2-40B4-BE49-F238E27FC236}">
                    <a16:creationId xmlns:a16="http://schemas.microsoft.com/office/drawing/2014/main" id="{677230E9-2562-4134-9394-2F292CE1F272}"/>
                  </a:ext>
                </a:extLst>
              </p:cNvPr>
              <p:cNvSpPr>
                <a:spLocks noChangeAspect="1" noEditPoints="1"/>
              </p:cNvSpPr>
              <p:nvPr/>
            </p:nvSpPr>
            <p:spPr bwMode="auto">
              <a:xfrm>
                <a:off x="3972080" y="5235018"/>
                <a:ext cx="332129" cy="210461"/>
              </a:xfrm>
              <a:custGeom>
                <a:avLst/>
                <a:gdLst>
                  <a:gd name="T0" fmla="*/ 916 w 925"/>
                  <a:gd name="T1" fmla="*/ 435 h 585"/>
                  <a:gd name="T2" fmla="*/ 763 w 925"/>
                  <a:gd name="T3" fmla="*/ 377 h 585"/>
                  <a:gd name="T4" fmla="*/ 567 w 925"/>
                  <a:gd name="T5" fmla="*/ 438 h 585"/>
                  <a:gd name="T6" fmla="*/ 588 w 925"/>
                  <a:gd name="T7" fmla="*/ 399 h 585"/>
                  <a:gd name="T8" fmla="*/ 523 w 925"/>
                  <a:gd name="T9" fmla="*/ 357 h 585"/>
                  <a:gd name="T10" fmla="*/ 474 w 925"/>
                  <a:gd name="T11" fmla="*/ 381 h 585"/>
                  <a:gd name="T12" fmla="*/ 458 w 925"/>
                  <a:gd name="T13" fmla="*/ 357 h 585"/>
                  <a:gd name="T14" fmla="*/ 426 w 925"/>
                  <a:gd name="T15" fmla="*/ 371 h 585"/>
                  <a:gd name="T16" fmla="*/ 369 w 925"/>
                  <a:gd name="T17" fmla="*/ 310 h 585"/>
                  <a:gd name="T18" fmla="*/ 348 w 925"/>
                  <a:gd name="T19" fmla="*/ 274 h 585"/>
                  <a:gd name="T20" fmla="*/ 306 w 925"/>
                  <a:gd name="T21" fmla="*/ 277 h 585"/>
                  <a:gd name="T22" fmla="*/ 240 w 925"/>
                  <a:gd name="T23" fmla="*/ 267 h 585"/>
                  <a:gd name="T24" fmla="*/ 0 w 925"/>
                  <a:gd name="T25" fmla="*/ 286 h 585"/>
                  <a:gd name="T26" fmla="*/ 153 w 925"/>
                  <a:gd name="T27" fmla="*/ 480 h 585"/>
                  <a:gd name="T28" fmla="*/ 596 w 925"/>
                  <a:gd name="T29" fmla="*/ 585 h 585"/>
                  <a:gd name="T30" fmla="*/ 925 w 925"/>
                  <a:gd name="T31" fmla="*/ 454 h 585"/>
                  <a:gd name="T32" fmla="*/ 710 w 925"/>
                  <a:gd name="T33" fmla="*/ 516 h 585"/>
                  <a:gd name="T34" fmla="*/ 417 w 925"/>
                  <a:gd name="T35" fmla="*/ 543 h 585"/>
                  <a:gd name="T36" fmla="*/ 165 w 925"/>
                  <a:gd name="T37" fmla="*/ 438 h 585"/>
                  <a:gd name="T38" fmla="*/ 42 w 925"/>
                  <a:gd name="T39" fmla="*/ 328 h 585"/>
                  <a:gd name="T40" fmla="*/ 244 w 925"/>
                  <a:gd name="T41" fmla="*/ 309 h 585"/>
                  <a:gd name="T42" fmla="*/ 417 w 925"/>
                  <a:gd name="T43" fmla="*/ 422 h 585"/>
                  <a:gd name="T44" fmla="*/ 534 w 925"/>
                  <a:gd name="T45" fmla="*/ 469 h 585"/>
                  <a:gd name="T46" fmla="*/ 273 w 925"/>
                  <a:gd name="T47" fmla="*/ 375 h 585"/>
                  <a:gd name="T48" fmla="*/ 236 w 925"/>
                  <a:gd name="T49" fmla="*/ 417 h 585"/>
                  <a:gd name="T50" fmla="*/ 381 w 925"/>
                  <a:gd name="T51" fmla="*/ 511 h 585"/>
                  <a:gd name="T52" fmla="*/ 578 w 925"/>
                  <a:gd name="T53" fmla="*/ 485 h 585"/>
                  <a:gd name="T54" fmla="*/ 625 w 925"/>
                  <a:gd name="T55" fmla="*/ 484 h 585"/>
                  <a:gd name="T56" fmla="*/ 781 w 925"/>
                  <a:gd name="T57" fmla="*/ 415 h 585"/>
                  <a:gd name="T58" fmla="*/ 868 w 925"/>
                  <a:gd name="T59" fmla="*/ 436 h 585"/>
                  <a:gd name="T60" fmla="*/ 348 w 925"/>
                  <a:gd name="T61" fmla="*/ 200 h 585"/>
                  <a:gd name="T62" fmla="*/ 306 w 925"/>
                  <a:gd name="T63" fmla="*/ 126 h 585"/>
                  <a:gd name="T64" fmla="*/ 348 w 925"/>
                  <a:gd name="T65" fmla="*/ 200 h 585"/>
                  <a:gd name="T66" fmla="*/ 306 w 925"/>
                  <a:gd name="T67" fmla="*/ 52 h 585"/>
                  <a:gd name="T68" fmla="*/ 359 w 925"/>
                  <a:gd name="T69" fmla="*/ 0 h 585"/>
                  <a:gd name="T70" fmla="*/ 348 w 925"/>
                  <a:gd name="T71" fmla="*/ 42 h 585"/>
                  <a:gd name="T72" fmla="*/ 594 w 925"/>
                  <a:gd name="T73" fmla="*/ 42 h 585"/>
                  <a:gd name="T74" fmla="*/ 535 w 925"/>
                  <a:gd name="T75" fmla="*/ 0 h 585"/>
                  <a:gd name="T76" fmla="*/ 594 w 925"/>
                  <a:gd name="T77" fmla="*/ 42 h 585"/>
                  <a:gd name="T78" fmla="*/ 417 w 925"/>
                  <a:gd name="T79" fmla="*/ 42 h 585"/>
                  <a:gd name="T80" fmla="*/ 476 w 925"/>
                  <a:gd name="T81" fmla="*/ 0 h 585"/>
                  <a:gd name="T82" fmla="*/ 663 w 925"/>
                  <a:gd name="T83" fmla="*/ 42 h 585"/>
                  <a:gd name="T84" fmla="*/ 653 w 925"/>
                  <a:gd name="T85" fmla="*/ 0 h 585"/>
                  <a:gd name="T86" fmla="*/ 705 w 925"/>
                  <a:gd name="T87" fmla="*/ 52 h 585"/>
                  <a:gd name="T88" fmla="*/ 663 w 925"/>
                  <a:gd name="T89" fmla="*/ 42 h 585"/>
                  <a:gd name="T90" fmla="*/ 663 w 925"/>
                  <a:gd name="T91" fmla="*/ 170 h 585"/>
                  <a:gd name="T92" fmla="*/ 705 w 925"/>
                  <a:gd name="T93" fmla="*/ 111 h 585"/>
                  <a:gd name="T94" fmla="*/ 663 w 925"/>
                  <a:gd name="T95" fmla="*/ 229 h 585"/>
                  <a:gd name="T96" fmla="*/ 705 w 925"/>
                  <a:gd name="T97" fmla="*/ 288 h 585"/>
                  <a:gd name="T98" fmla="*/ 663 w 925"/>
                  <a:gd name="T99" fmla="*/ 229 h 585"/>
                  <a:gd name="T100" fmla="*/ 653 w 925"/>
                  <a:gd name="T101" fmla="*/ 399 h 585"/>
                  <a:gd name="T102" fmla="*/ 663 w 925"/>
                  <a:gd name="T103" fmla="*/ 357 h 585"/>
                  <a:gd name="T104" fmla="*/ 705 w 925"/>
                  <a:gd name="T105" fmla="*/ 347 h 5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5" h="585">
                    <a:moveTo>
                      <a:pt x="916" y="435"/>
                    </a:moveTo>
                    <a:cubicBezTo>
                      <a:pt x="916" y="435"/>
                      <a:pt x="916" y="435"/>
                      <a:pt x="916" y="435"/>
                    </a:cubicBezTo>
                    <a:cubicBezTo>
                      <a:pt x="899" y="400"/>
                      <a:pt x="875" y="377"/>
                      <a:pt x="846" y="368"/>
                    </a:cubicBezTo>
                    <a:cubicBezTo>
                      <a:pt x="820" y="359"/>
                      <a:pt x="791" y="363"/>
                      <a:pt x="763" y="377"/>
                    </a:cubicBezTo>
                    <a:cubicBezTo>
                      <a:pt x="618" y="442"/>
                      <a:pt x="618" y="442"/>
                      <a:pt x="618" y="442"/>
                    </a:cubicBezTo>
                    <a:cubicBezTo>
                      <a:pt x="567" y="438"/>
                      <a:pt x="567" y="438"/>
                      <a:pt x="567" y="438"/>
                    </a:cubicBezTo>
                    <a:cubicBezTo>
                      <a:pt x="559" y="422"/>
                      <a:pt x="547" y="409"/>
                      <a:pt x="532" y="399"/>
                    </a:cubicBezTo>
                    <a:cubicBezTo>
                      <a:pt x="588" y="399"/>
                      <a:pt x="588" y="399"/>
                      <a:pt x="588" y="399"/>
                    </a:cubicBezTo>
                    <a:cubicBezTo>
                      <a:pt x="588" y="357"/>
                      <a:pt x="588" y="357"/>
                      <a:pt x="588" y="357"/>
                    </a:cubicBezTo>
                    <a:cubicBezTo>
                      <a:pt x="523" y="357"/>
                      <a:pt x="523" y="357"/>
                      <a:pt x="523" y="357"/>
                    </a:cubicBezTo>
                    <a:cubicBezTo>
                      <a:pt x="523" y="393"/>
                      <a:pt x="523" y="393"/>
                      <a:pt x="523" y="393"/>
                    </a:cubicBezTo>
                    <a:cubicBezTo>
                      <a:pt x="508" y="385"/>
                      <a:pt x="491" y="381"/>
                      <a:pt x="474" y="381"/>
                    </a:cubicBezTo>
                    <a:cubicBezTo>
                      <a:pt x="458" y="381"/>
                      <a:pt x="458" y="381"/>
                      <a:pt x="458" y="381"/>
                    </a:cubicBezTo>
                    <a:cubicBezTo>
                      <a:pt x="458" y="357"/>
                      <a:pt x="458" y="357"/>
                      <a:pt x="458" y="357"/>
                    </a:cubicBezTo>
                    <a:cubicBezTo>
                      <a:pt x="426" y="357"/>
                      <a:pt x="426" y="357"/>
                      <a:pt x="426" y="357"/>
                    </a:cubicBezTo>
                    <a:cubicBezTo>
                      <a:pt x="426" y="371"/>
                      <a:pt x="426" y="371"/>
                      <a:pt x="426" y="371"/>
                    </a:cubicBezTo>
                    <a:cubicBezTo>
                      <a:pt x="370" y="311"/>
                      <a:pt x="370" y="311"/>
                      <a:pt x="370" y="311"/>
                    </a:cubicBezTo>
                    <a:cubicBezTo>
                      <a:pt x="369" y="310"/>
                      <a:pt x="369" y="310"/>
                      <a:pt x="369" y="310"/>
                    </a:cubicBezTo>
                    <a:cubicBezTo>
                      <a:pt x="362" y="305"/>
                      <a:pt x="355" y="300"/>
                      <a:pt x="348" y="296"/>
                    </a:cubicBezTo>
                    <a:cubicBezTo>
                      <a:pt x="348" y="274"/>
                      <a:pt x="348" y="274"/>
                      <a:pt x="348" y="274"/>
                    </a:cubicBezTo>
                    <a:cubicBezTo>
                      <a:pt x="306" y="274"/>
                      <a:pt x="306" y="274"/>
                      <a:pt x="306" y="274"/>
                    </a:cubicBezTo>
                    <a:cubicBezTo>
                      <a:pt x="306" y="277"/>
                      <a:pt x="306" y="277"/>
                      <a:pt x="306" y="277"/>
                    </a:cubicBezTo>
                    <a:cubicBezTo>
                      <a:pt x="286" y="270"/>
                      <a:pt x="264" y="267"/>
                      <a:pt x="242" y="267"/>
                    </a:cubicBezTo>
                    <a:cubicBezTo>
                      <a:pt x="240" y="267"/>
                      <a:pt x="240" y="267"/>
                      <a:pt x="240" y="267"/>
                    </a:cubicBezTo>
                    <a:cubicBezTo>
                      <a:pt x="148" y="286"/>
                      <a:pt x="148" y="286"/>
                      <a:pt x="148" y="286"/>
                    </a:cubicBezTo>
                    <a:cubicBezTo>
                      <a:pt x="0" y="286"/>
                      <a:pt x="0" y="286"/>
                      <a:pt x="0" y="286"/>
                    </a:cubicBezTo>
                    <a:cubicBezTo>
                      <a:pt x="0" y="480"/>
                      <a:pt x="0" y="480"/>
                      <a:pt x="0" y="480"/>
                    </a:cubicBezTo>
                    <a:cubicBezTo>
                      <a:pt x="153" y="480"/>
                      <a:pt x="153" y="480"/>
                      <a:pt x="153" y="480"/>
                    </a:cubicBezTo>
                    <a:cubicBezTo>
                      <a:pt x="183" y="498"/>
                      <a:pt x="330" y="585"/>
                      <a:pt x="417" y="585"/>
                    </a:cubicBezTo>
                    <a:cubicBezTo>
                      <a:pt x="596" y="585"/>
                      <a:pt x="596" y="585"/>
                      <a:pt x="596" y="585"/>
                    </a:cubicBezTo>
                    <a:cubicBezTo>
                      <a:pt x="642" y="585"/>
                      <a:pt x="688" y="574"/>
                      <a:pt x="729" y="553"/>
                    </a:cubicBezTo>
                    <a:cubicBezTo>
                      <a:pt x="925" y="454"/>
                      <a:pt x="925" y="454"/>
                      <a:pt x="925" y="454"/>
                    </a:cubicBezTo>
                    <a:lnTo>
                      <a:pt x="916" y="435"/>
                    </a:lnTo>
                    <a:close/>
                    <a:moveTo>
                      <a:pt x="710" y="516"/>
                    </a:moveTo>
                    <a:cubicBezTo>
                      <a:pt x="675" y="534"/>
                      <a:pt x="636" y="543"/>
                      <a:pt x="596" y="543"/>
                    </a:cubicBezTo>
                    <a:cubicBezTo>
                      <a:pt x="417" y="543"/>
                      <a:pt x="417" y="543"/>
                      <a:pt x="417" y="543"/>
                    </a:cubicBezTo>
                    <a:cubicBezTo>
                      <a:pt x="348" y="543"/>
                      <a:pt x="216" y="469"/>
                      <a:pt x="170" y="441"/>
                    </a:cubicBezTo>
                    <a:cubicBezTo>
                      <a:pt x="165" y="438"/>
                      <a:pt x="165" y="438"/>
                      <a:pt x="165" y="438"/>
                    </a:cubicBezTo>
                    <a:cubicBezTo>
                      <a:pt x="42" y="438"/>
                      <a:pt x="42" y="438"/>
                      <a:pt x="42" y="438"/>
                    </a:cubicBezTo>
                    <a:cubicBezTo>
                      <a:pt x="42" y="328"/>
                      <a:pt x="42" y="328"/>
                      <a:pt x="42" y="328"/>
                    </a:cubicBezTo>
                    <a:cubicBezTo>
                      <a:pt x="152" y="328"/>
                      <a:pt x="152" y="328"/>
                      <a:pt x="152" y="328"/>
                    </a:cubicBezTo>
                    <a:cubicBezTo>
                      <a:pt x="244" y="309"/>
                      <a:pt x="244" y="309"/>
                      <a:pt x="244" y="309"/>
                    </a:cubicBezTo>
                    <a:cubicBezTo>
                      <a:pt x="279" y="309"/>
                      <a:pt x="314" y="321"/>
                      <a:pt x="342" y="342"/>
                    </a:cubicBezTo>
                    <a:cubicBezTo>
                      <a:pt x="417" y="422"/>
                      <a:pt x="417" y="422"/>
                      <a:pt x="417" y="422"/>
                    </a:cubicBezTo>
                    <a:cubicBezTo>
                      <a:pt x="474" y="422"/>
                      <a:pt x="474" y="422"/>
                      <a:pt x="474" y="422"/>
                    </a:cubicBezTo>
                    <a:cubicBezTo>
                      <a:pt x="503" y="422"/>
                      <a:pt x="527" y="442"/>
                      <a:pt x="534" y="469"/>
                    </a:cubicBezTo>
                    <a:cubicBezTo>
                      <a:pt x="396" y="469"/>
                      <a:pt x="396" y="469"/>
                      <a:pt x="396" y="469"/>
                    </a:cubicBezTo>
                    <a:cubicBezTo>
                      <a:pt x="273" y="375"/>
                      <a:pt x="273" y="375"/>
                      <a:pt x="273" y="375"/>
                    </a:cubicBezTo>
                    <a:cubicBezTo>
                      <a:pt x="236" y="375"/>
                      <a:pt x="236" y="375"/>
                      <a:pt x="236" y="375"/>
                    </a:cubicBezTo>
                    <a:cubicBezTo>
                      <a:pt x="236" y="417"/>
                      <a:pt x="236" y="417"/>
                      <a:pt x="236" y="417"/>
                    </a:cubicBezTo>
                    <a:cubicBezTo>
                      <a:pt x="259" y="417"/>
                      <a:pt x="259" y="417"/>
                      <a:pt x="259" y="417"/>
                    </a:cubicBezTo>
                    <a:cubicBezTo>
                      <a:pt x="381" y="511"/>
                      <a:pt x="381" y="511"/>
                      <a:pt x="381" y="511"/>
                    </a:cubicBezTo>
                    <a:cubicBezTo>
                      <a:pt x="578" y="511"/>
                      <a:pt x="578" y="511"/>
                      <a:pt x="578" y="511"/>
                    </a:cubicBezTo>
                    <a:cubicBezTo>
                      <a:pt x="578" y="485"/>
                      <a:pt x="578" y="485"/>
                      <a:pt x="578" y="485"/>
                    </a:cubicBezTo>
                    <a:cubicBezTo>
                      <a:pt x="578" y="484"/>
                      <a:pt x="578" y="482"/>
                      <a:pt x="578" y="480"/>
                    </a:cubicBezTo>
                    <a:cubicBezTo>
                      <a:pt x="625" y="484"/>
                      <a:pt x="625" y="484"/>
                      <a:pt x="625" y="484"/>
                    </a:cubicBezTo>
                    <a:cubicBezTo>
                      <a:pt x="780" y="415"/>
                      <a:pt x="780" y="415"/>
                      <a:pt x="780" y="415"/>
                    </a:cubicBezTo>
                    <a:cubicBezTo>
                      <a:pt x="781" y="415"/>
                      <a:pt x="781" y="415"/>
                      <a:pt x="781" y="415"/>
                    </a:cubicBezTo>
                    <a:cubicBezTo>
                      <a:pt x="800" y="405"/>
                      <a:pt x="818" y="403"/>
                      <a:pt x="833" y="408"/>
                    </a:cubicBezTo>
                    <a:cubicBezTo>
                      <a:pt x="846" y="412"/>
                      <a:pt x="858" y="421"/>
                      <a:pt x="868" y="436"/>
                    </a:cubicBezTo>
                    <a:lnTo>
                      <a:pt x="710" y="516"/>
                    </a:lnTo>
                    <a:close/>
                    <a:moveTo>
                      <a:pt x="348" y="200"/>
                    </a:moveTo>
                    <a:cubicBezTo>
                      <a:pt x="306" y="200"/>
                      <a:pt x="306" y="200"/>
                      <a:pt x="306" y="200"/>
                    </a:cubicBezTo>
                    <a:cubicBezTo>
                      <a:pt x="306" y="126"/>
                      <a:pt x="306" y="126"/>
                      <a:pt x="306" y="126"/>
                    </a:cubicBezTo>
                    <a:cubicBezTo>
                      <a:pt x="348" y="126"/>
                      <a:pt x="348" y="126"/>
                      <a:pt x="348" y="126"/>
                    </a:cubicBezTo>
                    <a:lnTo>
                      <a:pt x="348" y="200"/>
                    </a:lnTo>
                    <a:close/>
                    <a:moveTo>
                      <a:pt x="348" y="52"/>
                    </a:moveTo>
                    <a:cubicBezTo>
                      <a:pt x="306" y="52"/>
                      <a:pt x="306" y="52"/>
                      <a:pt x="306" y="52"/>
                    </a:cubicBezTo>
                    <a:cubicBezTo>
                      <a:pt x="306" y="0"/>
                      <a:pt x="306" y="0"/>
                      <a:pt x="306" y="0"/>
                    </a:cubicBezTo>
                    <a:cubicBezTo>
                      <a:pt x="359" y="0"/>
                      <a:pt x="359" y="0"/>
                      <a:pt x="359" y="0"/>
                    </a:cubicBezTo>
                    <a:cubicBezTo>
                      <a:pt x="359" y="42"/>
                      <a:pt x="359" y="42"/>
                      <a:pt x="359" y="42"/>
                    </a:cubicBezTo>
                    <a:cubicBezTo>
                      <a:pt x="348" y="42"/>
                      <a:pt x="348" y="42"/>
                      <a:pt x="348" y="42"/>
                    </a:cubicBezTo>
                    <a:lnTo>
                      <a:pt x="348" y="52"/>
                    </a:lnTo>
                    <a:close/>
                    <a:moveTo>
                      <a:pt x="594" y="42"/>
                    </a:moveTo>
                    <a:cubicBezTo>
                      <a:pt x="535" y="42"/>
                      <a:pt x="535" y="42"/>
                      <a:pt x="535" y="42"/>
                    </a:cubicBezTo>
                    <a:cubicBezTo>
                      <a:pt x="535" y="0"/>
                      <a:pt x="535" y="0"/>
                      <a:pt x="535" y="0"/>
                    </a:cubicBezTo>
                    <a:cubicBezTo>
                      <a:pt x="594" y="0"/>
                      <a:pt x="594" y="0"/>
                      <a:pt x="594" y="0"/>
                    </a:cubicBezTo>
                    <a:lnTo>
                      <a:pt x="594" y="42"/>
                    </a:lnTo>
                    <a:close/>
                    <a:moveTo>
                      <a:pt x="476" y="42"/>
                    </a:moveTo>
                    <a:cubicBezTo>
                      <a:pt x="417" y="42"/>
                      <a:pt x="417" y="42"/>
                      <a:pt x="417" y="42"/>
                    </a:cubicBezTo>
                    <a:cubicBezTo>
                      <a:pt x="417" y="0"/>
                      <a:pt x="417" y="0"/>
                      <a:pt x="417" y="0"/>
                    </a:cubicBezTo>
                    <a:cubicBezTo>
                      <a:pt x="476" y="0"/>
                      <a:pt x="476" y="0"/>
                      <a:pt x="476" y="0"/>
                    </a:cubicBezTo>
                    <a:lnTo>
                      <a:pt x="476" y="42"/>
                    </a:lnTo>
                    <a:close/>
                    <a:moveTo>
                      <a:pt x="663" y="42"/>
                    </a:moveTo>
                    <a:cubicBezTo>
                      <a:pt x="653" y="42"/>
                      <a:pt x="653" y="42"/>
                      <a:pt x="653" y="42"/>
                    </a:cubicBezTo>
                    <a:cubicBezTo>
                      <a:pt x="653" y="0"/>
                      <a:pt x="653" y="0"/>
                      <a:pt x="653" y="0"/>
                    </a:cubicBezTo>
                    <a:cubicBezTo>
                      <a:pt x="705" y="0"/>
                      <a:pt x="705" y="0"/>
                      <a:pt x="705" y="0"/>
                    </a:cubicBezTo>
                    <a:cubicBezTo>
                      <a:pt x="705" y="52"/>
                      <a:pt x="705" y="52"/>
                      <a:pt x="705" y="52"/>
                    </a:cubicBezTo>
                    <a:cubicBezTo>
                      <a:pt x="663" y="52"/>
                      <a:pt x="663" y="52"/>
                      <a:pt x="663" y="52"/>
                    </a:cubicBezTo>
                    <a:lnTo>
                      <a:pt x="663" y="42"/>
                    </a:lnTo>
                    <a:close/>
                    <a:moveTo>
                      <a:pt x="705" y="170"/>
                    </a:moveTo>
                    <a:cubicBezTo>
                      <a:pt x="663" y="170"/>
                      <a:pt x="663" y="170"/>
                      <a:pt x="663" y="170"/>
                    </a:cubicBezTo>
                    <a:cubicBezTo>
                      <a:pt x="663" y="111"/>
                      <a:pt x="663" y="111"/>
                      <a:pt x="663" y="111"/>
                    </a:cubicBezTo>
                    <a:cubicBezTo>
                      <a:pt x="705" y="111"/>
                      <a:pt x="705" y="111"/>
                      <a:pt x="705" y="111"/>
                    </a:cubicBezTo>
                    <a:lnTo>
                      <a:pt x="705" y="170"/>
                    </a:lnTo>
                    <a:close/>
                    <a:moveTo>
                      <a:pt x="663" y="229"/>
                    </a:moveTo>
                    <a:cubicBezTo>
                      <a:pt x="705" y="229"/>
                      <a:pt x="705" y="229"/>
                      <a:pt x="705" y="229"/>
                    </a:cubicBezTo>
                    <a:cubicBezTo>
                      <a:pt x="705" y="288"/>
                      <a:pt x="705" y="288"/>
                      <a:pt x="705" y="288"/>
                    </a:cubicBezTo>
                    <a:cubicBezTo>
                      <a:pt x="663" y="288"/>
                      <a:pt x="663" y="288"/>
                      <a:pt x="663" y="288"/>
                    </a:cubicBezTo>
                    <a:lnTo>
                      <a:pt x="663" y="229"/>
                    </a:lnTo>
                    <a:close/>
                    <a:moveTo>
                      <a:pt x="705" y="399"/>
                    </a:moveTo>
                    <a:cubicBezTo>
                      <a:pt x="653" y="399"/>
                      <a:pt x="653" y="399"/>
                      <a:pt x="653" y="399"/>
                    </a:cubicBezTo>
                    <a:cubicBezTo>
                      <a:pt x="653" y="357"/>
                      <a:pt x="653" y="357"/>
                      <a:pt x="653" y="357"/>
                    </a:cubicBezTo>
                    <a:cubicBezTo>
                      <a:pt x="663" y="357"/>
                      <a:pt x="663" y="357"/>
                      <a:pt x="663" y="357"/>
                    </a:cubicBezTo>
                    <a:cubicBezTo>
                      <a:pt x="663" y="347"/>
                      <a:pt x="663" y="347"/>
                      <a:pt x="663" y="347"/>
                    </a:cubicBezTo>
                    <a:cubicBezTo>
                      <a:pt x="705" y="347"/>
                      <a:pt x="705" y="347"/>
                      <a:pt x="705" y="347"/>
                    </a:cubicBezTo>
                    <a:lnTo>
                      <a:pt x="705" y="399"/>
                    </a:lnTo>
                    <a:close/>
                  </a:path>
                </a:pathLst>
              </a:custGeom>
              <a:solidFill>
                <a:srgbClr val="353535"/>
              </a:solidFill>
              <a:ln>
                <a:noFill/>
              </a:ln>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gradFill>
                    <a:gsLst>
                      <a:gs pos="83772">
                        <a:srgbClr val="353535"/>
                      </a:gs>
                      <a:gs pos="42857">
                        <a:srgbClr val="353535"/>
                      </a:gs>
                    </a:gsLst>
                    <a:lin ang="5400000" scaled="0"/>
                  </a:gradFill>
                  <a:effectLst/>
                  <a:uLnTx/>
                  <a:uFillTx/>
                  <a:latin typeface="Segoe UI Semilight"/>
                </a:endParaRPr>
              </a:p>
            </p:txBody>
          </p:sp>
          <p:sp>
            <p:nvSpPr>
              <p:cNvPr id="66" name="TextBox 65">
                <a:extLst>
                  <a:ext uri="{FF2B5EF4-FFF2-40B4-BE49-F238E27FC236}">
                    <a16:creationId xmlns:a16="http://schemas.microsoft.com/office/drawing/2014/main" id="{8D1CAB4E-0573-4D47-9929-174D1446C86B}"/>
                  </a:ext>
                </a:extLst>
              </p:cNvPr>
              <p:cNvSpPr txBox="1"/>
              <p:nvPr/>
            </p:nvSpPr>
            <p:spPr>
              <a:xfrm>
                <a:off x="3790297" y="5095254"/>
                <a:ext cx="2719933" cy="516992"/>
              </a:xfrm>
              <a:prstGeom prst="rect">
                <a:avLst/>
              </a:prstGeom>
              <a:noFill/>
            </p:spPr>
            <p:txBody>
              <a:bodyPr wrap="square" lIns="627408" tIns="143407" rIns="179259" bIns="143407" rtlCol="0">
                <a:spAutoFit/>
              </a:bodyPr>
              <a:lstStyle/>
              <a:p>
                <a:pPr marL="0" marR="0" lvl="0" indent="0" defTabSz="914225" eaLnBrk="1" fontAlgn="auto" latinLnBrk="0" hangingPunct="1">
                  <a:lnSpc>
                    <a:spcPct val="90000"/>
                  </a:lnSpc>
                  <a:spcBef>
                    <a:spcPts val="1765"/>
                  </a:spcBef>
                  <a:spcAft>
                    <a:spcPts val="0"/>
                  </a:spcAft>
                  <a:buClrTx/>
                  <a:buSzTx/>
                  <a:buFontTx/>
                  <a:buNone/>
                  <a:tabLst/>
                  <a:defRPr/>
                </a:pPr>
                <a:r>
                  <a:rPr kumimoji="0" lang="en-US" sz="1567" b="1" i="0" u="none" strike="noStrike" kern="0" cap="none" spc="0" normalizeH="0" baseline="0" noProof="0" dirty="0">
                    <a:ln>
                      <a:noFill/>
                    </a:ln>
                    <a:gradFill>
                      <a:gsLst>
                        <a:gs pos="83772">
                          <a:srgbClr val="353535"/>
                        </a:gs>
                        <a:gs pos="42857">
                          <a:srgbClr val="353535"/>
                        </a:gs>
                      </a:gsLst>
                      <a:lin ang="5400000" scaled="0"/>
                    </a:gradFill>
                    <a:effectLst/>
                    <a:uLnTx/>
                    <a:uFillTx/>
                    <a:latin typeface="Segoe UI Semilight"/>
                    <a:cs typeface="Segoe UI Semilight" panose="020B0402040204020203" pitchFamily="34" charset="0"/>
                  </a:rPr>
                  <a:t>Microservices</a:t>
                </a:r>
              </a:p>
            </p:txBody>
          </p:sp>
        </p:grpSp>
      </p:grpSp>
    </p:spTree>
    <p:extLst>
      <p:ext uri="{BB962C8B-B14F-4D97-AF65-F5344CB8AC3E}">
        <p14:creationId xmlns:p14="http://schemas.microsoft.com/office/powerpoint/2010/main" val="4253332074"/>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p:cNvCxnSpPr/>
          <p:nvPr/>
        </p:nvCxnSpPr>
        <p:spPr>
          <a:xfrm>
            <a:off x="5676755" y="1619102"/>
            <a:ext cx="0" cy="3562894"/>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5826098" y="1619103"/>
            <a:ext cx="4365666" cy="382308"/>
          </a:xfrm>
          <a:prstGeom prst="rect">
            <a:avLst/>
          </a:prstGeom>
          <a:noFill/>
        </p:spPr>
        <p:txBody>
          <a:bodyPr wrap="square" rtlCol="0">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dirty="0">
                <a:ln>
                  <a:noFill/>
                </a:ln>
                <a:solidFill>
                  <a:srgbClr val="7030A0"/>
                </a:solidFill>
                <a:effectLst/>
                <a:uLnTx/>
                <a:uFillTx/>
                <a:latin typeface="Segoe UI Light" panose="020B0502040204020203" pitchFamily="34" charset="0"/>
                <a:ea typeface="+mn-ea"/>
                <a:cs typeface="Segoe UI Light" panose="020B0502040204020203" pitchFamily="34" charset="0"/>
              </a:rPr>
              <a:t>Turnkey Global Distribution</a:t>
            </a:r>
          </a:p>
        </p:txBody>
      </p:sp>
      <p:sp>
        <p:nvSpPr>
          <p:cNvPr id="6" name="TextBox 5"/>
          <p:cNvSpPr txBox="1"/>
          <p:nvPr/>
        </p:nvSpPr>
        <p:spPr>
          <a:xfrm>
            <a:off x="5826098" y="2091228"/>
            <a:ext cx="5173403" cy="2399597"/>
          </a:xfrm>
          <a:prstGeom prst="rect">
            <a:avLst/>
          </a:prstGeom>
          <a:noFill/>
        </p:spPr>
        <p:txBody>
          <a:bodyPr wrap="square" rtlCol="0">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dirty="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rPr>
              <a:t>Worldwide presence as a Foundational Azure service</a:t>
            </a:r>
            <a:br>
              <a:rPr kumimoji="0" lang="en-US" sz="1632" b="0" i="0" u="none" strike="noStrike" kern="1200" cap="none" spc="0" normalizeH="0" baseline="0" noProof="0" dirty="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rPr>
            </a:br>
            <a:endParaRPr kumimoji="0" lang="en-US" sz="1632" b="0" i="0" u="none" strike="noStrike" kern="1200" cap="none" spc="0" normalizeH="0" baseline="0" noProof="0" dirty="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endParaRP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dirty="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rPr>
              <a:t>Automatic multi-region replication</a:t>
            </a:r>
          </a:p>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1200" cap="none" spc="0" normalizeH="0" baseline="0" noProof="0" dirty="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endParaRP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dirty="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rPr>
              <a:t>Multi-homing APIs</a:t>
            </a:r>
          </a:p>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1200" cap="none" spc="0" normalizeH="0" baseline="0" noProof="0" dirty="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endParaRP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dirty="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rPr>
              <a:t>Manual and automatic failovers </a:t>
            </a:r>
          </a:p>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1200" cap="none" spc="0" normalizeH="0" baseline="0" noProof="0" dirty="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endParaRP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dirty="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rPr>
              <a:t>Designed for High Availability</a:t>
            </a:r>
          </a:p>
        </p:txBody>
      </p:sp>
      <p:pic>
        <p:nvPicPr>
          <p:cNvPr id="9" name="Graphic 8">
            <a:extLst>
              <a:ext uri="{FF2B5EF4-FFF2-40B4-BE49-F238E27FC236}">
                <a16:creationId xmlns:a16="http://schemas.microsoft.com/office/drawing/2014/main" id="{BE556B7A-FCC8-4ABA-BC96-D85358DDA44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41457" y="1995787"/>
            <a:ext cx="4449729" cy="2449718"/>
          </a:xfrm>
          <a:prstGeom prst="rect">
            <a:avLst/>
          </a:prstGeom>
        </p:spPr>
      </p:pic>
      <p:sp>
        <p:nvSpPr>
          <p:cNvPr id="8" name="Title 1">
            <a:extLst>
              <a:ext uri="{FF2B5EF4-FFF2-40B4-BE49-F238E27FC236}">
                <a16:creationId xmlns:a16="http://schemas.microsoft.com/office/drawing/2014/main" id="{DC9F77E9-FFB6-491C-9B3E-033FCBF5F57D}"/>
              </a:ext>
            </a:extLst>
          </p:cNvPr>
          <p:cNvSpPr txBox="1">
            <a:spLocks/>
          </p:cNvSpPr>
          <p:nvPr/>
        </p:nvSpPr>
        <p:spPr>
          <a:xfrm>
            <a:off x="883" y="498"/>
            <a:ext cx="12435592" cy="1289219"/>
          </a:xfrm>
          <a:prstGeom prst="rect">
            <a:avLst/>
          </a:prstGeom>
          <a:solidFill>
            <a:srgbClr val="0078D7"/>
          </a:solidFill>
          <a:effectLst/>
        </p:spPr>
        <p:txBody>
          <a:bodyPr vert="horz" wrap="square" lIns="146304" tIns="91440" rIns="146304" bIns="91440"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0" normalizeH="0" baseline="0" noProof="0" dirty="0" err="1">
                <a:ln/>
                <a:solidFill>
                  <a:srgbClr val="FFFFFF"/>
                </a:solidFill>
                <a:effectLst/>
                <a:uLnTx/>
                <a:uFillTx/>
                <a:latin typeface="Segoe UI Light"/>
                <a:ea typeface="+mn-ea"/>
                <a:cs typeface="Segoe UI" pitchFamily="34" charset="0"/>
              </a:rPr>
              <a:t>CosmosDB</a:t>
            </a:r>
            <a:endParaRPr kumimoji="0" lang="en-US" sz="4800" b="0" i="0" u="none" strike="noStrike" kern="1200" cap="none" spc="0" normalizeH="0" baseline="0" noProof="0" dirty="0">
              <a:ln/>
              <a:solidFill>
                <a:srgbClr val="FFFFFF"/>
              </a:solidFill>
              <a:effectLst/>
              <a:uLnTx/>
              <a:uFillTx/>
              <a:latin typeface="Segoe UI Light"/>
              <a:ea typeface="+mn-ea"/>
              <a:cs typeface="Segoe UI" pitchFamily="34" charset="0"/>
            </a:endParaRPr>
          </a:p>
        </p:txBody>
      </p:sp>
    </p:spTree>
    <p:extLst>
      <p:ext uri="{BB962C8B-B14F-4D97-AF65-F5344CB8AC3E}">
        <p14:creationId xmlns:p14="http://schemas.microsoft.com/office/powerpoint/2010/main" val="20466138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p:cNvCxnSpPr/>
          <p:nvPr/>
        </p:nvCxnSpPr>
        <p:spPr>
          <a:xfrm>
            <a:off x="5676755" y="1619102"/>
            <a:ext cx="0" cy="3562894"/>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5826098" y="1619103"/>
            <a:ext cx="5153325" cy="382308"/>
          </a:xfrm>
          <a:prstGeom prst="rect">
            <a:avLst/>
          </a:prstGeom>
          <a:noFill/>
        </p:spPr>
        <p:txBody>
          <a:bodyPr wrap="square" rtlCol="0">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dirty="0">
                <a:ln>
                  <a:noFill/>
                </a:ln>
                <a:solidFill>
                  <a:srgbClr val="7030A0"/>
                </a:solidFill>
                <a:effectLst/>
                <a:uLnTx/>
                <a:uFillTx/>
                <a:latin typeface="Segoe UI Light" panose="020B0502040204020203" pitchFamily="34" charset="0"/>
                <a:ea typeface="+mn-ea"/>
                <a:cs typeface="Segoe UI Light" panose="020B0502040204020203" pitchFamily="34" charset="0"/>
              </a:rPr>
              <a:t>Guaranteed low latency at P99 (99</a:t>
            </a:r>
            <a:r>
              <a:rPr kumimoji="0" lang="en-US" sz="1836" b="0" i="0" u="none" strike="noStrike" kern="1200" cap="none" spc="0" normalizeH="0" baseline="30000" noProof="0" dirty="0">
                <a:ln>
                  <a:noFill/>
                </a:ln>
                <a:solidFill>
                  <a:srgbClr val="7030A0"/>
                </a:solidFill>
                <a:effectLst/>
                <a:uLnTx/>
                <a:uFillTx/>
                <a:latin typeface="Segoe UI Light" panose="020B0502040204020203" pitchFamily="34" charset="0"/>
                <a:ea typeface="+mn-ea"/>
                <a:cs typeface="Segoe UI Light" panose="020B0502040204020203" pitchFamily="34" charset="0"/>
              </a:rPr>
              <a:t>th</a:t>
            </a:r>
            <a:r>
              <a:rPr kumimoji="0" lang="en-US" sz="1836" b="0" i="0" u="none" strike="noStrike" kern="1200" cap="none" spc="0" normalizeH="0" baseline="0" noProof="0" dirty="0">
                <a:ln>
                  <a:noFill/>
                </a:ln>
                <a:solidFill>
                  <a:srgbClr val="7030A0"/>
                </a:solidFill>
                <a:effectLst/>
                <a:uLnTx/>
                <a:uFillTx/>
                <a:latin typeface="Segoe UI Light" panose="020B0502040204020203" pitchFamily="34" charset="0"/>
                <a:ea typeface="+mn-ea"/>
                <a:cs typeface="Segoe UI Light" panose="020B0502040204020203" pitchFamily="34" charset="0"/>
              </a:rPr>
              <a:t> percentile)</a:t>
            </a:r>
          </a:p>
        </p:txBody>
      </p:sp>
      <p:sp>
        <p:nvSpPr>
          <p:cNvPr id="9" name="TextBox 8"/>
          <p:cNvSpPr txBox="1"/>
          <p:nvPr/>
        </p:nvSpPr>
        <p:spPr>
          <a:xfrm>
            <a:off x="5826097" y="2091228"/>
            <a:ext cx="4757296" cy="2655755"/>
          </a:xfrm>
          <a:prstGeom prst="rect">
            <a:avLst/>
          </a:prstGeom>
          <a:noFill/>
        </p:spPr>
        <p:txBody>
          <a:bodyPr wrap="square" rtlCol="0">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dirty="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rPr>
              <a:t>Requests are served from local region</a:t>
            </a:r>
          </a:p>
          <a:p>
            <a:pPr marL="0" marR="0" lvl="0" indent="0" algn="l" defTabSz="932597" rtl="0" eaLnBrk="1" fontAlgn="auto" latinLnBrk="0" hangingPunct="1">
              <a:lnSpc>
                <a:spcPct val="100000"/>
              </a:lnSpc>
              <a:spcBef>
                <a:spcPts val="0"/>
              </a:spcBef>
              <a:spcAft>
                <a:spcPts val="0"/>
              </a:spcAft>
              <a:buClrTx/>
              <a:buSzTx/>
              <a:buFontTx/>
              <a:buNone/>
              <a:tabLst/>
              <a:defRPr/>
            </a:pPr>
            <a:br>
              <a:rPr kumimoji="0" lang="en-US" sz="1632" b="0" i="0" u="none" strike="noStrike" kern="1200" cap="none" spc="0" normalizeH="0" baseline="0" noProof="0" dirty="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rPr>
            </a:br>
            <a:r>
              <a:rPr kumimoji="0" lang="en-US" sz="1632" b="0" i="0" u="none" strike="noStrike" kern="1200" cap="none" spc="0" normalizeH="0" baseline="0" noProof="0" dirty="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rPr>
              <a:t>Single-digit millisecond latency worldwide</a:t>
            </a:r>
          </a:p>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1200" cap="none" spc="0" normalizeH="0" baseline="0" noProof="0" dirty="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endParaRP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dirty="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rPr>
              <a:t>Write optimized, latch-free database engine designed for SSD</a:t>
            </a:r>
          </a:p>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1200" cap="none" spc="0" normalizeH="0" baseline="0" noProof="0" dirty="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endParaRP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dirty="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rPr>
              <a:t>Synchronous automatic indexing at sustained ingestion rates</a:t>
            </a:r>
          </a:p>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1200" cap="none" spc="0" normalizeH="0" baseline="0" noProof="0" dirty="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endParaRPr>
          </a:p>
        </p:txBody>
      </p:sp>
      <p:pic>
        <p:nvPicPr>
          <p:cNvPr id="26" name="Graphic 25">
            <a:extLst>
              <a:ext uri="{FF2B5EF4-FFF2-40B4-BE49-F238E27FC236}">
                <a16:creationId xmlns:a16="http://schemas.microsoft.com/office/drawing/2014/main" id="{757BA131-5B74-4C79-9FB5-EBBD6328F1E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00793" y="1978341"/>
            <a:ext cx="4312095" cy="2831173"/>
          </a:xfrm>
          <a:prstGeom prst="rect">
            <a:avLst/>
          </a:prstGeom>
        </p:spPr>
      </p:pic>
      <p:grpSp>
        <p:nvGrpSpPr>
          <p:cNvPr id="27" name="Group 26">
            <a:extLst>
              <a:ext uri="{FF2B5EF4-FFF2-40B4-BE49-F238E27FC236}">
                <a16:creationId xmlns:a16="http://schemas.microsoft.com/office/drawing/2014/main" id="{79765C57-884F-4EEC-A4EF-01BC50BD9552}"/>
              </a:ext>
            </a:extLst>
          </p:cNvPr>
          <p:cNvGrpSpPr/>
          <p:nvPr/>
        </p:nvGrpSpPr>
        <p:grpSpPr>
          <a:xfrm>
            <a:off x="575339" y="2361739"/>
            <a:ext cx="4919482" cy="2064377"/>
            <a:chOff x="7610771" y="4259262"/>
            <a:chExt cx="4545571" cy="1871080"/>
          </a:xfrm>
          <a:solidFill>
            <a:srgbClr val="0078C9"/>
          </a:solidFill>
        </p:grpSpPr>
        <p:sp>
          <p:nvSpPr>
            <p:cNvPr id="28" name="Rectangle 27">
              <a:extLst>
                <a:ext uri="{FF2B5EF4-FFF2-40B4-BE49-F238E27FC236}">
                  <a16:creationId xmlns:a16="http://schemas.microsoft.com/office/drawing/2014/main" id="{1F15CB4A-B21F-4916-B613-4BF780790A7B}"/>
                </a:ext>
              </a:extLst>
            </p:cNvPr>
            <p:cNvSpPr/>
            <p:nvPr/>
          </p:nvSpPr>
          <p:spPr bwMode="auto">
            <a:xfrm>
              <a:off x="8382202" y="4259262"/>
              <a:ext cx="1837764" cy="574654"/>
            </a:xfrm>
            <a:prstGeom prst="rect">
              <a:avLst/>
            </a:prstGeom>
            <a:grpFill/>
            <a:ln w="9525"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r>
                <a:rPr kumimoji="0" lang="en-US" sz="2040" b="0" i="0" u="none" strike="noStrike" kern="0" cap="none" spc="0" normalizeH="0" baseline="0" noProof="0" dirty="0">
                  <a:ln>
                    <a:noFill/>
                  </a:ln>
                  <a:solidFill>
                    <a:prstClr val="white"/>
                  </a:solidFill>
                  <a:effectLst/>
                  <a:uLnTx/>
                  <a:uFillTx/>
                  <a:latin typeface="Calibri Light" panose="020F0302020204030204"/>
                  <a:ea typeface="+mn-ea"/>
                  <a:cs typeface="+mn-cs"/>
                </a:rPr>
                <a:t>Reads</a:t>
              </a:r>
            </a:p>
            <a:p>
              <a:pPr marL="0" marR="0" lvl="0" indent="0" algn="ctr" defTabSz="951028" rtl="0" eaLnBrk="1" fontAlgn="base" latinLnBrk="0" hangingPunct="1">
                <a:lnSpc>
                  <a:spcPct val="100000"/>
                </a:lnSpc>
                <a:spcBef>
                  <a:spcPct val="0"/>
                </a:spcBef>
                <a:spcAft>
                  <a:spcPct val="0"/>
                </a:spcAft>
                <a:buClrTx/>
                <a:buSzTx/>
                <a:buFontTx/>
                <a:buNone/>
                <a:tabLst/>
                <a:defRPr/>
              </a:pPr>
              <a:r>
                <a:rPr kumimoji="0" lang="en-US" sz="2040" b="0" i="0" u="none" strike="noStrike" kern="0" cap="none" spc="0" normalizeH="0" baseline="0" noProof="0" dirty="0">
                  <a:ln>
                    <a:noFill/>
                  </a:ln>
                  <a:solidFill>
                    <a:prstClr val="white"/>
                  </a:solidFill>
                  <a:effectLst/>
                  <a:uLnTx/>
                  <a:uFillTx/>
                  <a:latin typeface="Calibri Light" panose="020F0302020204030204"/>
                  <a:ea typeface="+mn-ea"/>
                  <a:cs typeface="+mn-cs"/>
                </a:rPr>
                <a:t>(1KB)</a:t>
              </a:r>
            </a:p>
          </p:txBody>
        </p:sp>
        <p:sp>
          <p:nvSpPr>
            <p:cNvPr id="29" name="Rectangle 28">
              <a:extLst>
                <a:ext uri="{FF2B5EF4-FFF2-40B4-BE49-F238E27FC236}">
                  <a16:creationId xmlns:a16="http://schemas.microsoft.com/office/drawing/2014/main" id="{0F26430B-86AD-40D6-90CB-759FD37A7FF7}"/>
                </a:ext>
              </a:extLst>
            </p:cNvPr>
            <p:cNvSpPr/>
            <p:nvPr/>
          </p:nvSpPr>
          <p:spPr bwMode="auto">
            <a:xfrm>
              <a:off x="10318578" y="4259262"/>
              <a:ext cx="1837764" cy="574654"/>
            </a:xfrm>
            <a:prstGeom prst="rect">
              <a:avLst/>
            </a:prstGeom>
            <a:grpFill/>
            <a:ln w="9525"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r>
                <a:rPr kumimoji="0" lang="en-US" sz="2040" b="0" i="0" u="none" strike="noStrike" kern="0" cap="none" spc="0" normalizeH="0" baseline="0" noProof="0" dirty="0">
                  <a:ln>
                    <a:noFill/>
                  </a:ln>
                  <a:solidFill>
                    <a:prstClr val="white"/>
                  </a:solidFill>
                  <a:effectLst/>
                  <a:uLnTx/>
                  <a:uFillTx/>
                  <a:latin typeface="Calibri Light" panose="020F0302020204030204"/>
                  <a:ea typeface="+mn-ea"/>
                  <a:cs typeface="+mn-cs"/>
                </a:rPr>
                <a:t>Indexed writes</a:t>
              </a:r>
            </a:p>
            <a:p>
              <a:pPr marL="0" marR="0" lvl="0" indent="0" algn="ctr" defTabSz="951028" rtl="0" eaLnBrk="1" fontAlgn="base" latinLnBrk="0" hangingPunct="1">
                <a:lnSpc>
                  <a:spcPct val="100000"/>
                </a:lnSpc>
                <a:spcBef>
                  <a:spcPct val="0"/>
                </a:spcBef>
                <a:spcAft>
                  <a:spcPct val="0"/>
                </a:spcAft>
                <a:buClrTx/>
                <a:buSzTx/>
                <a:buFontTx/>
                <a:buNone/>
                <a:tabLst/>
                <a:defRPr/>
              </a:pPr>
              <a:r>
                <a:rPr kumimoji="0" lang="en-US" sz="2040" b="0" i="0" u="none" strike="noStrike" kern="0" cap="none" spc="0" normalizeH="0" baseline="0" noProof="0" dirty="0">
                  <a:ln>
                    <a:noFill/>
                  </a:ln>
                  <a:solidFill>
                    <a:prstClr val="white"/>
                  </a:solidFill>
                  <a:effectLst/>
                  <a:uLnTx/>
                  <a:uFillTx/>
                  <a:latin typeface="Calibri Light" panose="020F0302020204030204"/>
                  <a:ea typeface="+mn-ea"/>
                  <a:cs typeface="+mn-cs"/>
                </a:rPr>
                <a:t>(1KB)</a:t>
              </a:r>
            </a:p>
          </p:txBody>
        </p:sp>
        <p:sp>
          <p:nvSpPr>
            <p:cNvPr id="30" name="Rectangle 29">
              <a:extLst>
                <a:ext uri="{FF2B5EF4-FFF2-40B4-BE49-F238E27FC236}">
                  <a16:creationId xmlns:a16="http://schemas.microsoft.com/office/drawing/2014/main" id="{C0B5BF31-C079-4D53-B53A-DC780CB5EBA5}"/>
                </a:ext>
              </a:extLst>
            </p:cNvPr>
            <p:cNvSpPr/>
            <p:nvPr/>
          </p:nvSpPr>
          <p:spPr bwMode="auto">
            <a:xfrm>
              <a:off x="7610771" y="4907475"/>
              <a:ext cx="672819" cy="574654"/>
            </a:xfrm>
            <a:prstGeom prst="rect">
              <a:avLst/>
            </a:prstGeom>
            <a:grpFill/>
            <a:ln w="9525"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r>
                <a:rPr kumimoji="0" lang="en-US" sz="2040" b="0" i="0" u="none" strike="noStrike" kern="0" cap="none" spc="0" normalizeH="0" baseline="0" noProof="0" dirty="0">
                  <a:ln>
                    <a:noFill/>
                  </a:ln>
                  <a:solidFill>
                    <a:prstClr val="white"/>
                  </a:solidFill>
                  <a:effectLst/>
                  <a:uLnTx/>
                  <a:uFillTx/>
                  <a:latin typeface="Calibri Light" panose="020F0302020204030204"/>
                  <a:ea typeface="+mn-ea"/>
                  <a:cs typeface="+mn-cs"/>
                </a:rPr>
                <a:t>P50</a:t>
              </a:r>
            </a:p>
          </p:txBody>
        </p:sp>
        <p:sp>
          <p:nvSpPr>
            <p:cNvPr id="31" name="Rectangle 30">
              <a:extLst>
                <a:ext uri="{FF2B5EF4-FFF2-40B4-BE49-F238E27FC236}">
                  <a16:creationId xmlns:a16="http://schemas.microsoft.com/office/drawing/2014/main" id="{424EDCF2-29C0-44B0-9246-4785C7D976EC}"/>
                </a:ext>
              </a:extLst>
            </p:cNvPr>
            <p:cNvSpPr/>
            <p:nvPr/>
          </p:nvSpPr>
          <p:spPr bwMode="auto">
            <a:xfrm>
              <a:off x="7610771" y="5555688"/>
              <a:ext cx="672819" cy="574654"/>
            </a:xfrm>
            <a:prstGeom prst="rect">
              <a:avLst/>
            </a:prstGeom>
            <a:grpFill/>
            <a:ln w="9525"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r>
                <a:rPr kumimoji="0" lang="en-US" sz="2040" b="0" i="0" u="none" strike="noStrike" kern="0" cap="none" spc="0" normalizeH="0" baseline="0" noProof="0" dirty="0">
                  <a:ln>
                    <a:noFill/>
                  </a:ln>
                  <a:solidFill>
                    <a:prstClr val="white"/>
                  </a:solidFill>
                  <a:effectLst/>
                  <a:uLnTx/>
                  <a:uFillTx/>
                  <a:latin typeface="Calibri Light" panose="020F0302020204030204"/>
                  <a:ea typeface="+mn-ea"/>
                  <a:cs typeface="+mn-cs"/>
                </a:rPr>
                <a:t>P99</a:t>
              </a:r>
            </a:p>
          </p:txBody>
        </p:sp>
        <p:sp>
          <p:nvSpPr>
            <p:cNvPr id="32" name="Rectangle 31">
              <a:extLst>
                <a:ext uri="{FF2B5EF4-FFF2-40B4-BE49-F238E27FC236}">
                  <a16:creationId xmlns:a16="http://schemas.microsoft.com/office/drawing/2014/main" id="{4B29C41E-1A97-478D-A7D3-E264727FB0B0}"/>
                </a:ext>
              </a:extLst>
            </p:cNvPr>
            <p:cNvSpPr/>
            <p:nvPr/>
          </p:nvSpPr>
          <p:spPr bwMode="auto">
            <a:xfrm>
              <a:off x="8382202" y="4907475"/>
              <a:ext cx="1837764" cy="574654"/>
            </a:xfrm>
            <a:prstGeom prst="rect">
              <a:avLst/>
            </a:prstGeom>
            <a:grpFill/>
            <a:ln w="10795"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r>
                <a:rPr kumimoji="0" lang="en-US" sz="2040" b="0" i="0" u="none" strike="noStrike" kern="0" cap="none" spc="0" normalizeH="0" baseline="0" noProof="0" dirty="0">
                  <a:ln>
                    <a:noFill/>
                  </a:ln>
                  <a:solidFill>
                    <a:prstClr val="white"/>
                  </a:solidFill>
                  <a:effectLst/>
                  <a:uLnTx/>
                  <a:uFillTx/>
                  <a:latin typeface="Calibri Light" panose="020F0302020204030204"/>
                  <a:ea typeface="+mn-ea"/>
                  <a:cs typeface="+mn-cs"/>
                </a:rPr>
                <a:t>&lt;2ms</a:t>
              </a:r>
            </a:p>
          </p:txBody>
        </p:sp>
        <p:sp>
          <p:nvSpPr>
            <p:cNvPr id="33" name="Rectangle 32">
              <a:extLst>
                <a:ext uri="{FF2B5EF4-FFF2-40B4-BE49-F238E27FC236}">
                  <a16:creationId xmlns:a16="http://schemas.microsoft.com/office/drawing/2014/main" id="{BBA500C3-CE64-4B55-B4EE-F6235E95E868}"/>
                </a:ext>
              </a:extLst>
            </p:cNvPr>
            <p:cNvSpPr/>
            <p:nvPr/>
          </p:nvSpPr>
          <p:spPr bwMode="auto">
            <a:xfrm>
              <a:off x="8382202" y="5555688"/>
              <a:ext cx="1837764" cy="574654"/>
            </a:xfrm>
            <a:prstGeom prst="rect">
              <a:avLst/>
            </a:prstGeom>
            <a:grpFill/>
            <a:ln w="10795"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r>
                <a:rPr kumimoji="0" lang="en-US" sz="2040" b="0" i="0" u="none" strike="noStrike" kern="0" cap="none" spc="0" normalizeH="0" baseline="0" noProof="0" dirty="0">
                  <a:ln>
                    <a:noFill/>
                  </a:ln>
                  <a:solidFill>
                    <a:prstClr val="white"/>
                  </a:solidFill>
                  <a:effectLst/>
                  <a:uLnTx/>
                  <a:uFillTx/>
                  <a:latin typeface="Calibri Light" panose="020F0302020204030204"/>
                  <a:ea typeface="+mn-ea"/>
                  <a:cs typeface="+mn-cs"/>
                </a:rPr>
                <a:t>&lt;10ms</a:t>
              </a:r>
            </a:p>
          </p:txBody>
        </p:sp>
        <p:sp>
          <p:nvSpPr>
            <p:cNvPr id="34" name="Rectangle 33">
              <a:extLst>
                <a:ext uri="{FF2B5EF4-FFF2-40B4-BE49-F238E27FC236}">
                  <a16:creationId xmlns:a16="http://schemas.microsoft.com/office/drawing/2014/main" id="{0E724E2E-A64E-4F79-8A88-8DB12377E24B}"/>
                </a:ext>
              </a:extLst>
            </p:cNvPr>
            <p:cNvSpPr/>
            <p:nvPr/>
          </p:nvSpPr>
          <p:spPr bwMode="auto">
            <a:xfrm>
              <a:off x="10318578" y="4907475"/>
              <a:ext cx="1837764" cy="574654"/>
            </a:xfrm>
            <a:prstGeom prst="rect">
              <a:avLst/>
            </a:prstGeom>
            <a:grpFill/>
            <a:ln w="10795"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r>
                <a:rPr kumimoji="0" lang="en-US" sz="2040" b="0" i="0" u="none" strike="noStrike" kern="0" cap="none" spc="0" normalizeH="0" baseline="0" noProof="0" dirty="0">
                  <a:ln>
                    <a:noFill/>
                  </a:ln>
                  <a:solidFill>
                    <a:prstClr val="white"/>
                  </a:solidFill>
                  <a:effectLst/>
                  <a:uLnTx/>
                  <a:uFillTx/>
                  <a:latin typeface="Calibri Light" panose="020F0302020204030204"/>
                  <a:ea typeface="+mn-ea"/>
                  <a:cs typeface="+mn-cs"/>
                </a:rPr>
                <a:t>&lt;6ms</a:t>
              </a:r>
            </a:p>
          </p:txBody>
        </p:sp>
        <p:sp>
          <p:nvSpPr>
            <p:cNvPr id="35" name="Rectangle 34">
              <a:extLst>
                <a:ext uri="{FF2B5EF4-FFF2-40B4-BE49-F238E27FC236}">
                  <a16:creationId xmlns:a16="http://schemas.microsoft.com/office/drawing/2014/main" id="{8EA49AA2-5C1C-414A-8E53-BD3988F48E81}"/>
                </a:ext>
              </a:extLst>
            </p:cNvPr>
            <p:cNvSpPr/>
            <p:nvPr/>
          </p:nvSpPr>
          <p:spPr bwMode="auto">
            <a:xfrm>
              <a:off x="10318578" y="5555688"/>
              <a:ext cx="1837764" cy="574654"/>
            </a:xfrm>
            <a:prstGeom prst="rect">
              <a:avLst/>
            </a:prstGeom>
            <a:grpFill/>
            <a:ln w="10795"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r>
                <a:rPr kumimoji="0" lang="en-US" sz="2040" b="0" i="0" u="none" strike="noStrike" kern="0" cap="none" spc="0" normalizeH="0" baseline="0" noProof="0" dirty="0">
                  <a:ln>
                    <a:noFill/>
                  </a:ln>
                  <a:solidFill>
                    <a:prstClr val="white"/>
                  </a:solidFill>
                  <a:effectLst/>
                  <a:uLnTx/>
                  <a:uFillTx/>
                  <a:latin typeface="Calibri Light" panose="020F0302020204030204"/>
                  <a:ea typeface="+mn-ea"/>
                  <a:cs typeface="+mn-cs"/>
                </a:rPr>
                <a:t>&lt;15ms</a:t>
              </a:r>
            </a:p>
          </p:txBody>
        </p:sp>
      </p:grpSp>
      <p:sp>
        <p:nvSpPr>
          <p:cNvPr id="16" name="Title 1">
            <a:extLst>
              <a:ext uri="{FF2B5EF4-FFF2-40B4-BE49-F238E27FC236}">
                <a16:creationId xmlns:a16="http://schemas.microsoft.com/office/drawing/2014/main" id="{5A95D368-4321-473C-96A6-AB540F8EBD50}"/>
              </a:ext>
            </a:extLst>
          </p:cNvPr>
          <p:cNvSpPr txBox="1">
            <a:spLocks/>
          </p:cNvSpPr>
          <p:nvPr/>
        </p:nvSpPr>
        <p:spPr>
          <a:xfrm>
            <a:off x="883" y="498"/>
            <a:ext cx="12435592" cy="1289219"/>
          </a:xfrm>
          <a:prstGeom prst="rect">
            <a:avLst/>
          </a:prstGeom>
          <a:solidFill>
            <a:srgbClr val="0078D7"/>
          </a:solidFill>
          <a:effectLst/>
        </p:spPr>
        <p:txBody>
          <a:bodyPr vert="horz" wrap="square" lIns="146304" tIns="91440" rIns="146304" bIns="91440"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0" normalizeH="0" baseline="0" noProof="0" dirty="0" err="1">
                <a:ln/>
                <a:solidFill>
                  <a:srgbClr val="FFFFFF"/>
                </a:solidFill>
                <a:effectLst/>
                <a:uLnTx/>
                <a:uFillTx/>
                <a:latin typeface="Segoe UI Light"/>
                <a:ea typeface="+mn-ea"/>
                <a:cs typeface="Segoe UI" pitchFamily="34" charset="0"/>
              </a:rPr>
              <a:t>CosmosDB</a:t>
            </a:r>
            <a:endParaRPr kumimoji="0" lang="en-US" sz="4800" b="0" i="0" u="none" strike="noStrike" kern="1200" cap="none" spc="0" normalizeH="0" baseline="0" noProof="0" dirty="0">
              <a:ln/>
              <a:solidFill>
                <a:srgbClr val="FFFFFF"/>
              </a:solidFill>
              <a:effectLst/>
              <a:uLnTx/>
              <a:uFillTx/>
              <a:latin typeface="Segoe UI Light"/>
              <a:ea typeface="+mn-ea"/>
              <a:cs typeface="Segoe UI" pitchFamily="34" charset="0"/>
            </a:endParaRPr>
          </a:p>
        </p:txBody>
      </p:sp>
    </p:spTree>
    <p:extLst>
      <p:ext uri="{BB962C8B-B14F-4D97-AF65-F5344CB8AC3E}">
        <p14:creationId xmlns:p14="http://schemas.microsoft.com/office/powerpoint/2010/main" val="4142418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26"/>
                                        </p:tgtEl>
                                      </p:cBhvr>
                                    </p:animEffect>
                                    <p:set>
                                      <p:cBhvr>
                                        <p:cTn id="7" dur="1" fill="hold">
                                          <p:stCondLst>
                                            <p:cond delay="499"/>
                                          </p:stCondLst>
                                        </p:cTn>
                                        <p:tgtEl>
                                          <p:spTgt spid="26"/>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p:cNvCxnSpPr/>
          <p:nvPr/>
        </p:nvCxnSpPr>
        <p:spPr>
          <a:xfrm>
            <a:off x="5676755" y="1619102"/>
            <a:ext cx="0" cy="3562894"/>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5826098" y="1619103"/>
            <a:ext cx="4365666" cy="382308"/>
          </a:xfrm>
          <a:prstGeom prst="rect">
            <a:avLst/>
          </a:prstGeom>
          <a:noFill/>
        </p:spPr>
        <p:txBody>
          <a:bodyPr wrap="square" rtlCol="0">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dirty="0">
                <a:ln>
                  <a:noFill/>
                </a:ln>
                <a:solidFill>
                  <a:srgbClr val="7030A0"/>
                </a:solidFill>
                <a:effectLst/>
                <a:uLnTx/>
                <a:uFillTx/>
                <a:latin typeface="Segoe UI Light" panose="020B0502040204020203" pitchFamily="34" charset="0"/>
                <a:ea typeface="+mn-ea"/>
                <a:cs typeface="Segoe UI Light" panose="020B0502040204020203" pitchFamily="34" charset="0"/>
              </a:rPr>
              <a:t>Multiple, well-defined consistency choices</a:t>
            </a:r>
          </a:p>
        </p:txBody>
      </p:sp>
      <p:sp>
        <p:nvSpPr>
          <p:cNvPr id="4" name="TextBox 3"/>
          <p:cNvSpPr txBox="1"/>
          <p:nvPr/>
        </p:nvSpPr>
        <p:spPr>
          <a:xfrm>
            <a:off x="5826098" y="2091228"/>
            <a:ext cx="5173403" cy="3168072"/>
          </a:xfrm>
          <a:prstGeom prst="rect">
            <a:avLst/>
          </a:prstGeom>
          <a:noFill/>
        </p:spPr>
        <p:txBody>
          <a:bodyPr wrap="square" rtlCol="0">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dirty="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rPr>
              <a:t>Global distribution forces us to navigate the CAP theorem</a:t>
            </a:r>
          </a:p>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1200" cap="none" spc="0" normalizeH="0" baseline="0" noProof="0" dirty="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endParaRP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dirty="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rPr>
              <a:t>Writing correct distributed applications is hard</a:t>
            </a:r>
          </a:p>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1200" cap="none" spc="0" normalizeH="0" baseline="0" noProof="0" dirty="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endParaRP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dirty="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rPr>
              <a:t>Five well-defined consistency levels</a:t>
            </a:r>
          </a:p>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1200" cap="none" spc="0" normalizeH="0" baseline="0" noProof="0" dirty="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endParaRP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dirty="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rPr>
              <a:t>Intuitive and practical with clear PACELC tradeoffs </a:t>
            </a:r>
          </a:p>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1200" cap="none" spc="0" normalizeH="0" baseline="0" noProof="0" dirty="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endParaRP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dirty="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rPr>
              <a:t>Programmatically change at anytime</a:t>
            </a:r>
          </a:p>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1200" cap="none" spc="0" normalizeH="0" baseline="0" noProof="0" dirty="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endParaRP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dirty="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rPr>
              <a:t>Can be overridden on a per-request basis</a:t>
            </a:r>
          </a:p>
        </p:txBody>
      </p:sp>
      <p:sp>
        <p:nvSpPr>
          <p:cNvPr id="13" name="Rectangle 12"/>
          <p:cNvSpPr/>
          <p:nvPr/>
        </p:nvSpPr>
        <p:spPr>
          <a:xfrm>
            <a:off x="1459518" y="1755948"/>
            <a:ext cx="3882596" cy="3351908"/>
          </a:xfrm>
          <a:prstGeom prst="rect">
            <a:avLst/>
          </a:prstGeom>
          <a:solidFill>
            <a:srgbClr val="FFFFFF">
              <a:alpha val="8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pic>
        <p:nvPicPr>
          <p:cNvPr id="16" name="Graphic 15">
            <a:extLst>
              <a:ext uri="{FF2B5EF4-FFF2-40B4-BE49-F238E27FC236}">
                <a16:creationId xmlns:a16="http://schemas.microsoft.com/office/drawing/2014/main" id="{50A67E93-504C-403A-B77B-CE7EAFB64ED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17077" y="1995787"/>
            <a:ext cx="4825037" cy="2566509"/>
          </a:xfrm>
          <a:prstGeom prst="rect">
            <a:avLst/>
          </a:prstGeom>
        </p:spPr>
      </p:pic>
      <p:sp>
        <p:nvSpPr>
          <p:cNvPr id="7" name="Title 1">
            <a:extLst>
              <a:ext uri="{FF2B5EF4-FFF2-40B4-BE49-F238E27FC236}">
                <a16:creationId xmlns:a16="http://schemas.microsoft.com/office/drawing/2014/main" id="{8100B3C7-264B-4567-A5C1-9EFD96A8594E}"/>
              </a:ext>
            </a:extLst>
          </p:cNvPr>
          <p:cNvSpPr txBox="1">
            <a:spLocks/>
          </p:cNvSpPr>
          <p:nvPr/>
        </p:nvSpPr>
        <p:spPr>
          <a:xfrm>
            <a:off x="883" y="498"/>
            <a:ext cx="12435592" cy="1289219"/>
          </a:xfrm>
          <a:prstGeom prst="rect">
            <a:avLst/>
          </a:prstGeom>
          <a:solidFill>
            <a:srgbClr val="0078D7"/>
          </a:solidFill>
          <a:effectLst/>
        </p:spPr>
        <p:txBody>
          <a:bodyPr vert="horz" wrap="square" lIns="146304" tIns="91440" rIns="146304" bIns="91440"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0" normalizeH="0" baseline="0" noProof="0" dirty="0" err="1">
                <a:ln/>
                <a:solidFill>
                  <a:srgbClr val="FFFFFF"/>
                </a:solidFill>
                <a:effectLst/>
                <a:uLnTx/>
                <a:uFillTx/>
                <a:latin typeface="Segoe UI Light"/>
                <a:ea typeface="+mn-ea"/>
                <a:cs typeface="Segoe UI" pitchFamily="34" charset="0"/>
              </a:rPr>
              <a:t>CosmosDB</a:t>
            </a:r>
            <a:endParaRPr kumimoji="0" lang="en-US" sz="4800" b="0" i="0" u="none" strike="noStrike" kern="1200" cap="none" spc="0" normalizeH="0" baseline="0" noProof="0" dirty="0">
              <a:ln/>
              <a:solidFill>
                <a:srgbClr val="FFFFFF"/>
              </a:solidFill>
              <a:effectLst/>
              <a:uLnTx/>
              <a:uFillTx/>
              <a:latin typeface="Segoe UI Light"/>
              <a:ea typeface="+mn-ea"/>
              <a:cs typeface="Segoe UI" pitchFamily="34" charset="0"/>
            </a:endParaRPr>
          </a:p>
        </p:txBody>
      </p:sp>
    </p:spTree>
    <p:extLst>
      <p:ext uri="{BB962C8B-B14F-4D97-AF65-F5344CB8AC3E}">
        <p14:creationId xmlns:p14="http://schemas.microsoft.com/office/powerpoint/2010/main" val="2285685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2" name="Straight Connector 1"/>
          <p:cNvCxnSpPr/>
          <p:nvPr/>
        </p:nvCxnSpPr>
        <p:spPr>
          <a:xfrm>
            <a:off x="5676755" y="1619102"/>
            <a:ext cx="0" cy="3562894"/>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5826098" y="1619103"/>
            <a:ext cx="4365666" cy="374846"/>
          </a:xfrm>
          <a:prstGeom prst="rect">
            <a:avLst/>
          </a:prstGeom>
          <a:noFill/>
        </p:spPr>
        <p:txBody>
          <a:bodyPr wrap="square" rtlCol="0">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dirty="0">
                <a:ln>
                  <a:noFill/>
                </a:ln>
                <a:solidFill>
                  <a:srgbClr val="7030A0"/>
                </a:solidFill>
                <a:effectLst/>
                <a:uLnTx/>
                <a:uFillTx/>
                <a:latin typeface="Segoe UI Light" panose="020B0502040204020203" pitchFamily="34" charset="0"/>
                <a:ea typeface="+mn-ea"/>
                <a:cs typeface="Segoe UI Light" panose="020B0502040204020203" pitchFamily="34" charset="0"/>
              </a:rPr>
              <a:t>Elastically scalable storage and throughput</a:t>
            </a:r>
          </a:p>
        </p:txBody>
      </p:sp>
      <p:sp>
        <p:nvSpPr>
          <p:cNvPr id="4" name="TextBox 3"/>
          <p:cNvSpPr txBox="1"/>
          <p:nvPr/>
        </p:nvSpPr>
        <p:spPr>
          <a:xfrm>
            <a:off x="5826097" y="2091228"/>
            <a:ext cx="6520120" cy="3424231"/>
          </a:xfrm>
          <a:prstGeom prst="rect">
            <a:avLst/>
          </a:prstGeom>
          <a:noFill/>
        </p:spPr>
        <p:txBody>
          <a:bodyPr wrap="square" rtlCol="0">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dirty="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rPr>
              <a:t>Single machine is never a bottle neck</a:t>
            </a:r>
          </a:p>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1200" cap="none" spc="0" normalizeH="0" baseline="0" noProof="0" dirty="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endParaRP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dirty="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rPr>
              <a:t>Transparent server-side partition management</a:t>
            </a:r>
          </a:p>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1200" cap="none" spc="0" normalizeH="0" baseline="0" noProof="0" dirty="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endParaRP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dirty="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rPr>
              <a:t>Elastically scale storage (GB to PB) and throughput (100 to 100M </a:t>
            </a:r>
            <a:r>
              <a:rPr kumimoji="0" lang="en-US" sz="1632" b="0" i="0" u="none" strike="noStrike" kern="1200" cap="none" spc="0" normalizeH="0" baseline="0" noProof="0" dirty="0" err="1">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rPr>
              <a:t>req</a:t>
            </a:r>
            <a:r>
              <a:rPr kumimoji="0" lang="en-US" sz="1632" b="0" i="0" u="none" strike="noStrike" kern="1200" cap="none" spc="0" normalizeH="0" baseline="0" noProof="0" dirty="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rPr>
              <a:t>/sec) across many machines and multiple regions</a:t>
            </a:r>
          </a:p>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1200" cap="none" spc="0" normalizeH="0" baseline="0" noProof="0" dirty="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endParaRP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dirty="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rPr>
              <a:t>Automatic expiration via policy based TTL</a:t>
            </a:r>
          </a:p>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1200" cap="none" spc="0" normalizeH="0" baseline="0" noProof="0" dirty="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endParaRP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dirty="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rPr>
              <a:t>Pay by the hour, change throughput at any time for only what you need </a:t>
            </a:r>
          </a:p>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1200" cap="none" spc="0" normalizeH="0" baseline="0" noProof="0" dirty="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endParaRP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dirty="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rPr>
              <a:t>Support for both request per second and requests per minute to handle spikes cost-effectively</a:t>
            </a:r>
          </a:p>
        </p:txBody>
      </p:sp>
      <p:pic>
        <p:nvPicPr>
          <p:cNvPr id="7" name="Graphic 6">
            <a:extLst>
              <a:ext uri="{FF2B5EF4-FFF2-40B4-BE49-F238E27FC236}">
                <a16:creationId xmlns:a16="http://schemas.microsoft.com/office/drawing/2014/main" id="{EFBCBD53-1DE8-4530-A9BC-B4B51206FD3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539773" y="1619103"/>
            <a:ext cx="3682715" cy="3137128"/>
          </a:xfrm>
          <a:prstGeom prst="rect">
            <a:avLst/>
          </a:prstGeom>
        </p:spPr>
      </p:pic>
      <p:grpSp>
        <p:nvGrpSpPr>
          <p:cNvPr id="12" name="Group 11">
            <a:extLst>
              <a:ext uri="{FF2B5EF4-FFF2-40B4-BE49-F238E27FC236}">
                <a16:creationId xmlns:a16="http://schemas.microsoft.com/office/drawing/2014/main" id="{B30BB62F-0BFD-4D80-A80A-EDAB3206992A}"/>
              </a:ext>
            </a:extLst>
          </p:cNvPr>
          <p:cNvGrpSpPr/>
          <p:nvPr/>
        </p:nvGrpSpPr>
        <p:grpSpPr>
          <a:xfrm>
            <a:off x="338428" y="2088076"/>
            <a:ext cx="5024785" cy="2435814"/>
            <a:chOff x="6570950" y="4401360"/>
            <a:chExt cx="4926707" cy="2388270"/>
          </a:xfrm>
        </p:grpSpPr>
        <p:grpSp>
          <p:nvGrpSpPr>
            <p:cNvPr id="13" name="Group 12">
              <a:extLst>
                <a:ext uri="{FF2B5EF4-FFF2-40B4-BE49-F238E27FC236}">
                  <a16:creationId xmlns:a16="http://schemas.microsoft.com/office/drawing/2014/main" id="{C110B455-52AA-4B19-9E84-7739F994A62F}"/>
                </a:ext>
              </a:extLst>
            </p:cNvPr>
            <p:cNvGrpSpPr/>
            <p:nvPr/>
          </p:nvGrpSpPr>
          <p:grpSpPr>
            <a:xfrm>
              <a:off x="7428377" y="4943568"/>
              <a:ext cx="3983580" cy="842463"/>
              <a:chOff x="7420176" y="4616011"/>
              <a:chExt cx="3983580" cy="842463"/>
            </a:xfrm>
          </p:grpSpPr>
          <p:cxnSp>
            <p:nvCxnSpPr>
              <p:cNvPr id="25" name="Straight Connector 24">
                <a:extLst>
                  <a:ext uri="{FF2B5EF4-FFF2-40B4-BE49-F238E27FC236}">
                    <a16:creationId xmlns:a16="http://schemas.microsoft.com/office/drawing/2014/main" id="{35B5ADF4-B883-4050-8803-0BC7D0E0E6C8}"/>
                  </a:ext>
                </a:extLst>
              </p:cNvPr>
              <p:cNvCxnSpPr/>
              <p:nvPr/>
            </p:nvCxnSpPr>
            <p:spPr>
              <a:xfrm flipV="1">
                <a:off x="7420176" y="4616011"/>
                <a:ext cx="22160" cy="841050"/>
              </a:xfrm>
              <a:prstGeom prst="line">
                <a:avLst/>
              </a:prstGeom>
              <a:ln w="9525">
                <a:solidFill>
                  <a:srgbClr val="0B8172"/>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0BD4856A-C56E-4551-9378-7F3BA26992BB}"/>
                  </a:ext>
                </a:extLst>
              </p:cNvPr>
              <p:cNvCxnSpPr/>
              <p:nvPr/>
            </p:nvCxnSpPr>
            <p:spPr>
              <a:xfrm>
                <a:off x="7442336" y="4616863"/>
                <a:ext cx="303170" cy="0"/>
              </a:xfrm>
              <a:prstGeom prst="line">
                <a:avLst/>
              </a:prstGeom>
              <a:ln w="9525">
                <a:solidFill>
                  <a:srgbClr val="0B8172"/>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16D0C27E-ABAF-4B3A-8A6C-C40C8E3F703D}"/>
                  </a:ext>
                </a:extLst>
              </p:cNvPr>
              <p:cNvCxnSpPr/>
              <p:nvPr/>
            </p:nvCxnSpPr>
            <p:spPr>
              <a:xfrm flipH="1" flipV="1">
                <a:off x="7742803" y="4616011"/>
                <a:ext cx="28216" cy="841050"/>
              </a:xfrm>
              <a:prstGeom prst="line">
                <a:avLst/>
              </a:prstGeom>
              <a:ln w="9525">
                <a:solidFill>
                  <a:srgbClr val="0B8172"/>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026AEC6-AA49-43A8-9793-CEE9ACD79F46}"/>
                  </a:ext>
                </a:extLst>
              </p:cNvPr>
              <p:cNvCxnSpPr/>
              <p:nvPr/>
            </p:nvCxnSpPr>
            <p:spPr>
              <a:xfrm>
                <a:off x="7771019" y="5457061"/>
                <a:ext cx="140889" cy="0"/>
              </a:xfrm>
              <a:prstGeom prst="line">
                <a:avLst/>
              </a:prstGeom>
              <a:ln w="9525">
                <a:solidFill>
                  <a:srgbClr val="0B8172"/>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C8FEF848-4D11-4D43-A299-5187F32FC222}"/>
                  </a:ext>
                </a:extLst>
              </p:cNvPr>
              <p:cNvCxnSpPr/>
              <p:nvPr/>
            </p:nvCxnSpPr>
            <p:spPr>
              <a:xfrm flipV="1">
                <a:off x="7911908" y="4663164"/>
                <a:ext cx="22160" cy="793897"/>
              </a:xfrm>
              <a:prstGeom prst="line">
                <a:avLst/>
              </a:prstGeom>
              <a:ln w="9525">
                <a:solidFill>
                  <a:srgbClr val="0B8172"/>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4544488-2B9A-4976-9764-DACA48F54B3B}"/>
                  </a:ext>
                </a:extLst>
              </p:cNvPr>
              <p:cNvCxnSpPr/>
              <p:nvPr/>
            </p:nvCxnSpPr>
            <p:spPr>
              <a:xfrm>
                <a:off x="7934068" y="4663164"/>
                <a:ext cx="41379" cy="0"/>
              </a:xfrm>
              <a:prstGeom prst="line">
                <a:avLst/>
              </a:prstGeom>
              <a:ln w="9525">
                <a:solidFill>
                  <a:srgbClr val="0B817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427E304D-2211-4190-B293-482073F23ABC}"/>
                  </a:ext>
                </a:extLst>
              </p:cNvPr>
              <p:cNvCxnSpPr/>
              <p:nvPr/>
            </p:nvCxnSpPr>
            <p:spPr>
              <a:xfrm flipH="1" flipV="1">
                <a:off x="7972154" y="4663164"/>
                <a:ext cx="28216" cy="793897"/>
              </a:xfrm>
              <a:prstGeom prst="line">
                <a:avLst/>
              </a:prstGeom>
              <a:ln w="9525">
                <a:solidFill>
                  <a:srgbClr val="0B8172"/>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0EAD251B-CF27-4EBD-8569-6683762F47FC}"/>
                  </a:ext>
                </a:extLst>
              </p:cNvPr>
              <p:cNvCxnSpPr/>
              <p:nvPr/>
            </p:nvCxnSpPr>
            <p:spPr>
              <a:xfrm>
                <a:off x="8000370" y="5457061"/>
                <a:ext cx="247357" cy="0"/>
              </a:xfrm>
              <a:prstGeom prst="line">
                <a:avLst/>
              </a:prstGeom>
              <a:ln w="9525">
                <a:solidFill>
                  <a:srgbClr val="0B8172"/>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02BECCD5-3FB2-46A5-8563-836AF72186F0}"/>
                  </a:ext>
                </a:extLst>
              </p:cNvPr>
              <p:cNvCxnSpPr/>
              <p:nvPr/>
            </p:nvCxnSpPr>
            <p:spPr>
              <a:xfrm>
                <a:off x="8293199" y="5418024"/>
                <a:ext cx="247357" cy="0"/>
              </a:xfrm>
              <a:prstGeom prst="line">
                <a:avLst/>
              </a:prstGeom>
              <a:ln w="9525">
                <a:solidFill>
                  <a:srgbClr val="0B8172"/>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FC9EB2F6-026B-488C-B29A-18BD34BB3A17}"/>
                  </a:ext>
                </a:extLst>
              </p:cNvPr>
              <p:cNvCxnSpPr/>
              <p:nvPr/>
            </p:nvCxnSpPr>
            <p:spPr>
              <a:xfrm>
                <a:off x="8572216" y="5418024"/>
                <a:ext cx="204366" cy="0"/>
              </a:xfrm>
              <a:prstGeom prst="line">
                <a:avLst/>
              </a:prstGeom>
              <a:ln w="9525">
                <a:solidFill>
                  <a:srgbClr val="0B8172"/>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D9997A2C-DB68-4883-941F-F8DFB58A937C}"/>
                  </a:ext>
                </a:extLst>
              </p:cNvPr>
              <p:cNvCxnSpPr/>
              <p:nvPr/>
            </p:nvCxnSpPr>
            <p:spPr>
              <a:xfrm>
                <a:off x="8825994" y="5418024"/>
                <a:ext cx="63792" cy="0"/>
              </a:xfrm>
              <a:prstGeom prst="line">
                <a:avLst/>
              </a:prstGeom>
              <a:ln w="9525">
                <a:solidFill>
                  <a:srgbClr val="0B8172"/>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9B0ED1D1-6FC0-486F-9932-46EE4436B861}"/>
                  </a:ext>
                </a:extLst>
              </p:cNvPr>
              <p:cNvCxnSpPr/>
              <p:nvPr/>
            </p:nvCxnSpPr>
            <p:spPr>
              <a:xfrm>
                <a:off x="8904817" y="5457061"/>
                <a:ext cx="686714" cy="0"/>
              </a:xfrm>
              <a:prstGeom prst="line">
                <a:avLst/>
              </a:prstGeom>
              <a:ln w="9525">
                <a:solidFill>
                  <a:srgbClr val="0B8172"/>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FA198029-5163-4CAF-A3B7-B4CA60817579}"/>
                  </a:ext>
                </a:extLst>
              </p:cNvPr>
              <p:cNvCxnSpPr/>
              <p:nvPr/>
            </p:nvCxnSpPr>
            <p:spPr>
              <a:xfrm flipV="1">
                <a:off x="9591531" y="4658964"/>
                <a:ext cx="11080" cy="798098"/>
              </a:xfrm>
              <a:prstGeom prst="line">
                <a:avLst/>
              </a:prstGeom>
              <a:ln w="9525">
                <a:solidFill>
                  <a:srgbClr val="0B8172"/>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3E9D6A8E-3D2D-4042-9350-781A3FC2085F}"/>
                  </a:ext>
                </a:extLst>
              </p:cNvPr>
              <p:cNvCxnSpPr/>
              <p:nvPr/>
            </p:nvCxnSpPr>
            <p:spPr>
              <a:xfrm>
                <a:off x="9602611" y="4661064"/>
                <a:ext cx="176773" cy="0"/>
              </a:xfrm>
              <a:prstGeom prst="line">
                <a:avLst/>
              </a:prstGeom>
              <a:ln w="9525">
                <a:solidFill>
                  <a:srgbClr val="0B8172"/>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34E92DFF-075C-4665-A9AF-C96B51E20A5E}"/>
                  </a:ext>
                </a:extLst>
              </p:cNvPr>
              <p:cNvCxnSpPr/>
              <p:nvPr/>
            </p:nvCxnSpPr>
            <p:spPr>
              <a:xfrm flipH="1" flipV="1">
                <a:off x="9776356" y="4663165"/>
                <a:ext cx="24923" cy="353139"/>
              </a:xfrm>
              <a:prstGeom prst="line">
                <a:avLst/>
              </a:prstGeom>
              <a:ln w="9525">
                <a:solidFill>
                  <a:srgbClr val="0B8172"/>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26595EA4-CEB2-41D5-855A-E82746FCF789}"/>
                  </a:ext>
                </a:extLst>
              </p:cNvPr>
              <p:cNvCxnSpPr/>
              <p:nvPr/>
            </p:nvCxnSpPr>
            <p:spPr>
              <a:xfrm>
                <a:off x="9801279" y="5016304"/>
                <a:ext cx="118994" cy="0"/>
              </a:xfrm>
              <a:prstGeom prst="line">
                <a:avLst/>
              </a:prstGeom>
              <a:ln w="9525">
                <a:solidFill>
                  <a:srgbClr val="0B8172"/>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5ACEBE2B-B6D7-420E-BBFA-93AF588FEF1C}"/>
                  </a:ext>
                </a:extLst>
              </p:cNvPr>
              <p:cNvCxnSpPr/>
              <p:nvPr/>
            </p:nvCxnSpPr>
            <p:spPr>
              <a:xfrm>
                <a:off x="10011466" y="4661064"/>
                <a:ext cx="1392290" cy="0"/>
              </a:xfrm>
              <a:prstGeom prst="line">
                <a:avLst/>
              </a:prstGeom>
              <a:ln w="9525">
                <a:solidFill>
                  <a:srgbClr val="0B8172"/>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224EAB69-31DD-43F9-B06B-DF9E719811D8}"/>
                  </a:ext>
                </a:extLst>
              </p:cNvPr>
              <p:cNvCxnSpPr/>
              <p:nvPr/>
            </p:nvCxnSpPr>
            <p:spPr>
              <a:xfrm flipV="1">
                <a:off x="10011466" y="4663165"/>
                <a:ext cx="5540" cy="267965"/>
              </a:xfrm>
              <a:prstGeom prst="line">
                <a:avLst/>
              </a:prstGeom>
              <a:ln w="9525">
                <a:solidFill>
                  <a:srgbClr val="0B8172"/>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C83466C9-DF05-4850-B2FE-6998D509A77D}"/>
                  </a:ext>
                </a:extLst>
              </p:cNvPr>
              <p:cNvCxnSpPr/>
              <p:nvPr/>
            </p:nvCxnSpPr>
            <p:spPr>
              <a:xfrm>
                <a:off x="9960263" y="4931817"/>
                <a:ext cx="51203" cy="0"/>
              </a:xfrm>
              <a:prstGeom prst="line">
                <a:avLst/>
              </a:prstGeom>
              <a:ln w="9525">
                <a:solidFill>
                  <a:srgbClr val="0B8172"/>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B81A48C6-6D3F-43D6-8CDC-9613C1C331A7}"/>
                  </a:ext>
                </a:extLst>
              </p:cNvPr>
              <p:cNvCxnSpPr/>
              <p:nvPr/>
            </p:nvCxnSpPr>
            <p:spPr>
              <a:xfrm flipH="1" flipV="1">
                <a:off x="9945020" y="4757090"/>
                <a:ext cx="15243" cy="174040"/>
              </a:xfrm>
              <a:prstGeom prst="line">
                <a:avLst/>
              </a:prstGeom>
              <a:ln w="9525">
                <a:solidFill>
                  <a:srgbClr val="0B8172"/>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6C42591-9C0F-46D2-9A02-8B98F04B2D0B}"/>
                  </a:ext>
                </a:extLst>
              </p:cNvPr>
              <p:cNvCxnSpPr/>
              <p:nvPr/>
            </p:nvCxnSpPr>
            <p:spPr>
              <a:xfrm flipV="1">
                <a:off x="9920273" y="4757090"/>
                <a:ext cx="21895" cy="259214"/>
              </a:xfrm>
              <a:prstGeom prst="line">
                <a:avLst/>
              </a:prstGeom>
              <a:ln w="9525">
                <a:solidFill>
                  <a:srgbClr val="0B8172"/>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37172F8F-C139-4CE5-8B1F-0E4909826989}"/>
                  </a:ext>
                </a:extLst>
              </p:cNvPr>
              <p:cNvCxnSpPr/>
              <p:nvPr/>
            </p:nvCxnSpPr>
            <p:spPr>
              <a:xfrm flipV="1">
                <a:off x="8247706" y="5418024"/>
                <a:ext cx="49593" cy="40450"/>
              </a:xfrm>
              <a:prstGeom prst="line">
                <a:avLst/>
              </a:prstGeom>
              <a:ln w="9525">
                <a:solidFill>
                  <a:srgbClr val="0B8172"/>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56FEC3CC-80CF-49E4-A9BC-63A609ADA02D}"/>
                  </a:ext>
                </a:extLst>
              </p:cNvPr>
              <p:cNvCxnSpPr/>
              <p:nvPr/>
            </p:nvCxnSpPr>
            <p:spPr>
              <a:xfrm flipV="1">
                <a:off x="8532225" y="5380223"/>
                <a:ext cx="34471" cy="40450"/>
              </a:xfrm>
              <a:prstGeom prst="line">
                <a:avLst/>
              </a:prstGeom>
              <a:ln w="9525">
                <a:solidFill>
                  <a:srgbClr val="0B8172"/>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E2D906BB-8BF9-4B6F-A8D0-133A8A3D2C1E}"/>
                  </a:ext>
                </a:extLst>
              </p:cNvPr>
              <p:cNvCxnSpPr/>
              <p:nvPr/>
            </p:nvCxnSpPr>
            <p:spPr>
              <a:xfrm flipV="1">
                <a:off x="8772572" y="5380223"/>
                <a:ext cx="34471" cy="40450"/>
              </a:xfrm>
              <a:prstGeom prst="line">
                <a:avLst/>
              </a:prstGeom>
              <a:ln w="9525">
                <a:solidFill>
                  <a:srgbClr val="0B8172"/>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1276D777-94C1-4B52-A28B-DBDDF91E2818}"/>
                  </a:ext>
                </a:extLst>
              </p:cNvPr>
              <p:cNvCxnSpPr/>
              <p:nvPr/>
            </p:nvCxnSpPr>
            <p:spPr>
              <a:xfrm flipH="1" flipV="1">
                <a:off x="8562462" y="5380223"/>
                <a:ext cx="21351" cy="40450"/>
              </a:xfrm>
              <a:prstGeom prst="line">
                <a:avLst/>
              </a:prstGeom>
              <a:ln w="9525">
                <a:solidFill>
                  <a:srgbClr val="0B8172"/>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4E311DBD-FC97-457A-ABFE-E400474B3829}"/>
                  </a:ext>
                </a:extLst>
              </p:cNvPr>
              <p:cNvCxnSpPr/>
              <p:nvPr/>
            </p:nvCxnSpPr>
            <p:spPr>
              <a:xfrm flipH="1" flipV="1">
                <a:off x="8804643" y="5380223"/>
                <a:ext cx="21351" cy="40450"/>
              </a:xfrm>
              <a:prstGeom prst="line">
                <a:avLst/>
              </a:prstGeom>
              <a:ln w="9525">
                <a:solidFill>
                  <a:srgbClr val="0B8172"/>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8996BA26-972E-48DF-9005-AAB0D76FD103}"/>
                  </a:ext>
                </a:extLst>
              </p:cNvPr>
              <p:cNvCxnSpPr/>
              <p:nvPr/>
            </p:nvCxnSpPr>
            <p:spPr>
              <a:xfrm flipH="1" flipV="1">
                <a:off x="8887386" y="5418024"/>
                <a:ext cx="21351" cy="40450"/>
              </a:xfrm>
              <a:prstGeom prst="line">
                <a:avLst/>
              </a:prstGeom>
              <a:ln w="9525">
                <a:solidFill>
                  <a:srgbClr val="0B8172"/>
                </a:solidFill>
              </a:ln>
            </p:spPr>
            <p:style>
              <a:lnRef idx="1">
                <a:schemeClr val="accent1"/>
              </a:lnRef>
              <a:fillRef idx="0">
                <a:schemeClr val="accent1"/>
              </a:fillRef>
              <a:effectRef idx="0">
                <a:schemeClr val="accent1"/>
              </a:effectRef>
              <a:fontRef idx="minor">
                <a:schemeClr val="tx1"/>
              </a:fontRef>
            </p:style>
          </p:cxnSp>
        </p:grpSp>
        <p:sp>
          <p:nvSpPr>
            <p:cNvPr id="14" name="TextBox 13">
              <a:extLst>
                <a:ext uri="{FF2B5EF4-FFF2-40B4-BE49-F238E27FC236}">
                  <a16:creationId xmlns:a16="http://schemas.microsoft.com/office/drawing/2014/main" id="{7923931C-CE5D-44E5-9AD2-DE0A46379D1F}"/>
                </a:ext>
              </a:extLst>
            </p:cNvPr>
            <p:cNvSpPr txBox="1"/>
            <p:nvPr/>
          </p:nvSpPr>
          <p:spPr>
            <a:xfrm rot="16200000">
              <a:off x="5801380" y="5170930"/>
              <a:ext cx="1819857" cy="280718"/>
            </a:xfrm>
            <a:prstGeom prst="rect">
              <a:avLst/>
            </a:prstGeom>
            <a:noFill/>
          </p:spPr>
          <p:txBody>
            <a:bodyPr wrap="none" rtlCol="0">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Provisioned request / sec</a:t>
              </a:r>
            </a:p>
          </p:txBody>
        </p:sp>
        <p:sp>
          <p:nvSpPr>
            <p:cNvPr id="15" name="TextBox 14">
              <a:extLst>
                <a:ext uri="{FF2B5EF4-FFF2-40B4-BE49-F238E27FC236}">
                  <a16:creationId xmlns:a16="http://schemas.microsoft.com/office/drawing/2014/main" id="{7B559C24-AD5F-4EEC-8539-31E0D89E79AD}"/>
                </a:ext>
              </a:extLst>
            </p:cNvPr>
            <p:cNvSpPr txBox="1"/>
            <p:nvPr/>
          </p:nvSpPr>
          <p:spPr>
            <a:xfrm>
              <a:off x="8889784" y="6171904"/>
              <a:ext cx="546945" cy="280718"/>
            </a:xfrm>
            <a:prstGeom prst="rect">
              <a:avLst/>
            </a:prstGeom>
            <a:noFill/>
          </p:spPr>
          <p:txBody>
            <a:bodyPr wrap="none" rtlCol="0">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Time </a:t>
              </a:r>
            </a:p>
          </p:txBody>
        </p:sp>
        <p:sp>
          <p:nvSpPr>
            <p:cNvPr id="16" name="TextBox 15">
              <a:extLst>
                <a:ext uri="{FF2B5EF4-FFF2-40B4-BE49-F238E27FC236}">
                  <a16:creationId xmlns:a16="http://schemas.microsoft.com/office/drawing/2014/main" id="{6C514DC2-E7E6-47FB-849E-75B6E358D763}"/>
                </a:ext>
              </a:extLst>
            </p:cNvPr>
            <p:cNvSpPr txBox="1"/>
            <p:nvPr/>
          </p:nvSpPr>
          <p:spPr>
            <a:xfrm>
              <a:off x="6832426" y="4746685"/>
              <a:ext cx="554959" cy="1081450"/>
            </a:xfrm>
            <a:prstGeom prst="rect">
              <a:avLst/>
            </a:prstGeom>
            <a:noFill/>
          </p:spPr>
          <p:txBody>
            <a:bodyPr wrap="none" rtlCol="0">
              <a:spAutoFit/>
            </a:bodyPr>
            <a:lstStyle/>
            <a:p>
              <a:pPr marL="0" marR="0" lvl="0" indent="0" algn="r" defTabSz="932597" rtl="0" eaLnBrk="1" fontAlgn="auto" latinLnBrk="0" hangingPunct="1">
                <a:lnSpc>
                  <a:spcPct val="150000"/>
                </a:lnSpc>
                <a:spcBef>
                  <a:spcPts val="0"/>
                </a:spcBef>
                <a:spcAft>
                  <a:spcPts val="0"/>
                </a:spcAft>
                <a:buClrTx/>
                <a:buSzTx/>
                <a:buFontTx/>
                <a:buNone/>
                <a:tabLst/>
                <a:defRPr/>
              </a:pPr>
              <a:r>
                <a:rPr kumimoji="0" lang="en-US" sz="714" b="0" i="0" u="none" strike="noStrike" kern="1200" cap="none" spc="0" normalizeH="0" baseline="0" noProof="0" dirty="0">
                  <a:ln>
                    <a:noFill/>
                  </a:ln>
                  <a:solidFill>
                    <a:prstClr val="black"/>
                  </a:solidFill>
                  <a:effectLst/>
                  <a:uLnTx/>
                  <a:uFillTx/>
                  <a:latin typeface="Segoe UI Semilight" panose="020B0402040204020203" pitchFamily="34" charset="0"/>
                  <a:ea typeface="+mn-ea"/>
                  <a:cs typeface="Segoe UI Semilight" panose="020B0402040204020203" pitchFamily="34" charset="0"/>
                </a:rPr>
                <a:t>12000000</a:t>
              </a:r>
            </a:p>
            <a:p>
              <a:pPr marL="0" marR="0" lvl="0" indent="0" algn="r" defTabSz="932597" rtl="0" eaLnBrk="1" fontAlgn="auto" latinLnBrk="0" hangingPunct="1">
                <a:lnSpc>
                  <a:spcPct val="150000"/>
                </a:lnSpc>
                <a:spcBef>
                  <a:spcPts val="0"/>
                </a:spcBef>
                <a:spcAft>
                  <a:spcPts val="0"/>
                </a:spcAft>
                <a:buClrTx/>
                <a:buSzTx/>
                <a:buFontTx/>
                <a:buNone/>
                <a:tabLst/>
                <a:defRPr/>
              </a:pPr>
              <a:r>
                <a:rPr kumimoji="0" lang="en-US" sz="714" b="0" i="0" u="none" strike="noStrike" kern="1200" cap="none" spc="0" normalizeH="0" baseline="0" noProof="0" dirty="0">
                  <a:ln>
                    <a:noFill/>
                  </a:ln>
                  <a:solidFill>
                    <a:prstClr val="black"/>
                  </a:solidFill>
                  <a:effectLst/>
                  <a:uLnTx/>
                  <a:uFillTx/>
                  <a:latin typeface="Segoe UI Semilight" panose="020B0402040204020203" pitchFamily="34" charset="0"/>
                  <a:ea typeface="+mn-ea"/>
                  <a:cs typeface="Segoe UI Semilight" panose="020B0402040204020203" pitchFamily="34" charset="0"/>
                </a:rPr>
                <a:t>10000000</a:t>
              </a:r>
            </a:p>
            <a:p>
              <a:pPr marL="0" marR="0" lvl="0" indent="0" algn="r" defTabSz="932597" rtl="0" eaLnBrk="1" fontAlgn="auto" latinLnBrk="0" hangingPunct="1">
                <a:lnSpc>
                  <a:spcPct val="150000"/>
                </a:lnSpc>
                <a:spcBef>
                  <a:spcPts val="0"/>
                </a:spcBef>
                <a:spcAft>
                  <a:spcPts val="0"/>
                </a:spcAft>
                <a:buClrTx/>
                <a:buSzTx/>
                <a:buFontTx/>
                <a:buNone/>
                <a:tabLst/>
                <a:defRPr/>
              </a:pPr>
              <a:r>
                <a:rPr kumimoji="0" lang="en-US" sz="714" b="0" i="0" u="none" strike="noStrike" kern="1200" cap="none" spc="0" normalizeH="0" baseline="0" noProof="0" dirty="0">
                  <a:ln>
                    <a:noFill/>
                  </a:ln>
                  <a:solidFill>
                    <a:prstClr val="black"/>
                  </a:solidFill>
                  <a:effectLst/>
                  <a:uLnTx/>
                  <a:uFillTx/>
                  <a:latin typeface="Segoe UI Semilight" panose="020B0402040204020203" pitchFamily="34" charset="0"/>
                  <a:ea typeface="+mn-ea"/>
                  <a:cs typeface="Segoe UI Semilight" panose="020B0402040204020203" pitchFamily="34" charset="0"/>
                </a:rPr>
                <a:t>8000000</a:t>
              </a:r>
            </a:p>
            <a:p>
              <a:pPr marL="0" marR="0" lvl="0" indent="0" algn="r" defTabSz="932597" rtl="0" eaLnBrk="1" fontAlgn="auto" latinLnBrk="0" hangingPunct="1">
                <a:lnSpc>
                  <a:spcPct val="150000"/>
                </a:lnSpc>
                <a:spcBef>
                  <a:spcPts val="0"/>
                </a:spcBef>
                <a:spcAft>
                  <a:spcPts val="0"/>
                </a:spcAft>
                <a:buClrTx/>
                <a:buSzTx/>
                <a:buFontTx/>
                <a:buNone/>
                <a:tabLst/>
                <a:defRPr/>
              </a:pPr>
              <a:r>
                <a:rPr kumimoji="0" lang="en-US" sz="714" b="0" i="0" u="none" strike="noStrike" kern="1200" cap="none" spc="0" normalizeH="0" baseline="0" noProof="0" dirty="0">
                  <a:ln>
                    <a:noFill/>
                  </a:ln>
                  <a:solidFill>
                    <a:prstClr val="black"/>
                  </a:solidFill>
                  <a:effectLst/>
                  <a:uLnTx/>
                  <a:uFillTx/>
                  <a:latin typeface="Segoe UI Semilight" panose="020B0402040204020203" pitchFamily="34" charset="0"/>
                  <a:ea typeface="+mn-ea"/>
                  <a:cs typeface="Segoe UI Semilight" panose="020B0402040204020203" pitchFamily="34" charset="0"/>
                </a:rPr>
                <a:t>6000000</a:t>
              </a:r>
            </a:p>
            <a:p>
              <a:pPr marL="0" marR="0" lvl="0" indent="0" algn="r" defTabSz="932597" rtl="0" eaLnBrk="1" fontAlgn="auto" latinLnBrk="0" hangingPunct="1">
                <a:lnSpc>
                  <a:spcPct val="150000"/>
                </a:lnSpc>
                <a:spcBef>
                  <a:spcPts val="0"/>
                </a:spcBef>
                <a:spcAft>
                  <a:spcPts val="0"/>
                </a:spcAft>
                <a:buClrTx/>
                <a:buSzTx/>
                <a:buFontTx/>
                <a:buNone/>
                <a:tabLst/>
                <a:defRPr/>
              </a:pPr>
              <a:r>
                <a:rPr kumimoji="0" lang="en-US" sz="714" b="0" i="0" u="none" strike="noStrike" kern="1200" cap="none" spc="0" normalizeH="0" baseline="0" noProof="0" dirty="0">
                  <a:ln>
                    <a:noFill/>
                  </a:ln>
                  <a:solidFill>
                    <a:prstClr val="black"/>
                  </a:solidFill>
                  <a:effectLst/>
                  <a:uLnTx/>
                  <a:uFillTx/>
                  <a:latin typeface="Segoe UI Semilight" panose="020B0402040204020203" pitchFamily="34" charset="0"/>
                  <a:ea typeface="+mn-ea"/>
                  <a:cs typeface="Segoe UI Semilight" panose="020B0402040204020203" pitchFamily="34" charset="0"/>
                </a:rPr>
                <a:t>4000000</a:t>
              </a:r>
            </a:p>
            <a:p>
              <a:pPr marL="0" marR="0" lvl="0" indent="0" algn="r" defTabSz="932597" rtl="0" eaLnBrk="1" fontAlgn="auto" latinLnBrk="0" hangingPunct="1">
                <a:lnSpc>
                  <a:spcPct val="150000"/>
                </a:lnSpc>
                <a:spcBef>
                  <a:spcPts val="0"/>
                </a:spcBef>
                <a:spcAft>
                  <a:spcPts val="0"/>
                </a:spcAft>
                <a:buClrTx/>
                <a:buSzTx/>
                <a:buFontTx/>
                <a:buNone/>
                <a:tabLst/>
                <a:defRPr/>
              </a:pPr>
              <a:r>
                <a:rPr kumimoji="0" lang="en-US" sz="714" b="0" i="0" u="none" strike="noStrike" kern="1200" cap="none" spc="0" normalizeH="0" baseline="0" noProof="0" dirty="0">
                  <a:ln>
                    <a:noFill/>
                  </a:ln>
                  <a:solidFill>
                    <a:prstClr val="black"/>
                  </a:solidFill>
                  <a:effectLst/>
                  <a:uLnTx/>
                  <a:uFillTx/>
                  <a:latin typeface="Segoe UI Semilight" panose="020B0402040204020203" pitchFamily="34" charset="0"/>
                  <a:ea typeface="+mn-ea"/>
                  <a:cs typeface="Segoe UI Semilight" panose="020B0402040204020203" pitchFamily="34" charset="0"/>
                </a:rPr>
                <a:t>2000000</a:t>
              </a:r>
            </a:p>
          </p:txBody>
        </p:sp>
        <p:cxnSp>
          <p:nvCxnSpPr>
            <p:cNvPr id="17" name="Straight Connector 16">
              <a:extLst>
                <a:ext uri="{FF2B5EF4-FFF2-40B4-BE49-F238E27FC236}">
                  <a16:creationId xmlns:a16="http://schemas.microsoft.com/office/drawing/2014/main" id="{7235F3C0-1E7F-4248-8EF1-798B69B881B8}"/>
                </a:ext>
              </a:extLst>
            </p:cNvPr>
            <p:cNvCxnSpPr/>
            <p:nvPr/>
          </p:nvCxnSpPr>
          <p:spPr>
            <a:xfrm>
              <a:off x="7428377" y="5884143"/>
              <a:ext cx="4069280" cy="0"/>
            </a:xfrm>
            <a:prstGeom prst="line">
              <a:avLst/>
            </a:prstGeom>
            <a:ln>
              <a:solidFill>
                <a:srgbClr val="0B8172"/>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C9E4E54A-1D08-40F8-8CE6-EE0348C61502}"/>
                </a:ext>
              </a:extLst>
            </p:cNvPr>
            <p:cNvSpPr txBox="1"/>
            <p:nvPr/>
          </p:nvSpPr>
          <p:spPr>
            <a:xfrm>
              <a:off x="7368355" y="5922810"/>
              <a:ext cx="551754" cy="257186"/>
            </a:xfrm>
            <a:prstGeom prst="rect">
              <a:avLst/>
            </a:prstGeom>
            <a:noFill/>
          </p:spPr>
          <p:txBody>
            <a:bodyPr wrap="none" rtlCol="0">
              <a:spAutoFit/>
            </a:bodyPr>
            <a:lstStyle/>
            <a:p>
              <a:pPr marL="0" marR="0" lvl="0" indent="0" algn="r" defTabSz="932597" rtl="0" eaLnBrk="1" fontAlgn="auto" latinLnBrk="0" hangingPunct="1">
                <a:lnSpc>
                  <a:spcPct val="150000"/>
                </a:lnSpc>
                <a:spcBef>
                  <a:spcPts val="0"/>
                </a:spcBef>
                <a:spcAft>
                  <a:spcPts val="0"/>
                </a:spcAft>
                <a:buClrTx/>
                <a:buSzTx/>
                <a:buFontTx/>
                <a:buNone/>
                <a:tabLst/>
                <a:defRPr/>
              </a:pPr>
              <a:r>
                <a:rPr kumimoji="0" lang="en-US" sz="714" b="0" i="0" u="none" strike="noStrike" kern="1200" cap="none" spc="0" normalizeH="0" baseline="0" noProof="0" dirty="0">
                  <a:ln>
                    <a:noFill/>
                  </a:ln>
                  <a:solidFill>
                    <a:prstClr val="black"/>
                  </a:solidFill>
                  <a:effectLst/>
                  <a:uLnTx/>
                  <a:uFillTx/>
                  <a:latin typeface="Segoe UI Semilight" panose="020B0402040204020203" pitchFamily="34" charset="0"/>
                  <a:ea typeface="+mn-ea"/>
                  <a:cs typeface="Segoe UI Semilight" panose="020B0402040204020203" pitchFamily="34" charset="0"/>
                </a:rPr>
                <a:t>Nov 2016</a:t>
              </a:r>
            </a:p>
          </p:txBody>
        </p:sp>
        <p:sp>
          <p:nvSpPr>
            <p:cNvPr id="19" name="TextBox 18">
              <a:extLst>
                <a:ext uri="{FF2B5EF4-FFF2-40B4-BE49-F238E27FC236}">
                  <a16:creationId xmlns:a16="http://schemas.microsoft.com/office/drawing/2014/main" id="{E64525B4-A917-4A1E-8623-F81871C2DE80}"/>
                </a:ext>
              </a:extLst>
            </p:cNvPr>
            <p:cNvSpPr txBox="1"/>
            <p:nvPr/>
          </p:nvSpPr>
          <p:spPr>
            <a:xfrm>
              <a:off x="10131744" y="5922810"/>
              <a:ext cx="538929" cy="257186"/>
            </a:xfrm>
            <a:prstGeom prst="rect">
              <a:avLst/>
            </a:prstGeom>
            <a:noFill/>
          </p:spPr>
          <p:txBody>
            <a:bodyPr wrap="none" rtlCol="0">
              <a:spAutoFit/>
            </a:bodyPr>
            <a:lstStyle/>
            <a:p>
              <a:pPr marL="0" marR="0" lvl="0" indent="0" algn="r" defTabSz="932597" rtl="0" eaLnBrk="1" fontAlgn="auto" latinLnBrk="0" hangingPunct="1">
                <a:lnSpc>
                  <a:spcPct val="150000"/>
                </a:lnSpc>
                <a:spcBef>
                  <a:spcPts val="0"/>
                </a:spcBef>
                <a:spcAft>
                  <a:spcPts val="0"/>
                </a:spcAft>
                <a:buClrTx/>
                <a:buSzTx/>
                <a:buFontTx/>
                <a:buNone/>
                <a:tabLst/>
                <a:defRPr/>
              </a:pPr>
              <a:r>
                <a:rPr kumimoji="0" lang="en-US" sz="714" b="0" i="0" u="none" strike="noStrike" kern="1200" cap="none" spc="0" normalizeH="0" baseline="0" noProof="0" dirty="0">
                  <a:ln>
                    <a:noFill/>
                  </a:ln>
                  <a:solidFill>
                    <a:prstClr val="black"/>
                  </a:solidFill>
                  <a:effectLst/>
                  <a:uLnTx/>
                  <a:uFillTx/>
                  <a:latin typeface="Segoe UI Semilight" panose="020B0402040204020203" pitchFamily="34" charset="0"/>
                  <a:ea typeface="+mn-ea"/>
                  <a:cs typeface="Segoe UI Semilight" panose="020B0402040204020203" pitchFamily="34" charset="0"/>
                </a:rPr>
                <a:t>Dec 2016</a:t>
              </a:r>
            </a:p>
          </p:txBody>
        </p:sp>
        <p:sp>
          <p:nvSpPr>
            <p:cNvPr id="20" name="Oval 19">
              <a:extLst>
                <a:ext uri="{FF2B5EF4-FFF2-40B4-BE49-F238E27FC236}">
                  <a16:creationId xmlns:a16="http://schemas.microsoft.com/office/drawing/2014/main" id="{A0821703-C55D-4972-9C16-6532F4828522}"/>
                </a:ext>
              </a:extLst>
            </p:cNvPr>
            <p:cNvSpPr/>
            <p:nvPr/>
          </p:nvSpPr>
          <p:spPr>
            <a:xfrm>
              <a:off x="9996324" y="4960708"/>
              <a:ext cx="53563" cy="53563"/>
            </a:xfrm>
            <a:prstGeom prst="ellipse">
              <a:avLst/>
            </a:prstGeom>
            <a:solidFill>
              <a:srgbClr val="0B81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1" name="TextBox 20">
              <a:extLst>
                <a:ext uri="{FF2B5EF4-FFF2-40B4-BE49-F238E27FC236}">
                  <a16:creationId xmlns:a16="http://schemas.microsoft.com/office/drawing/2014/main" id="{718E6CA3-E762-46FB-B4B8-10B8069BC9C7}"/>
                </a:ext>
              </a:extLst>
            </p:cNvPr>
            <p:cNvSpPr txBox="1"/>
            <p:nvPr/>
          </p:nvSpPr>
          <p:spPr>
            <a:xfrm>
              <a:off x="10546054" y="4689230"/>
              <a:ext cx="825867" cy="249299"/>
            </a:xfrm>
            <a:prstGeom prst="rect">
              <a:avLst/>
            </a:prstGeom>
            <a:noFill/>
          </p:spPr>
          <p:txBody>
            <a:bodyPr wrap="none" rtlCol="0">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02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Black Friday</a:t>
              </a:r>
            </a:p>
          </p:txBody>
        </p:sp>
        <p:cxnSp>
          <p:nvCxnSpPr>
            <p:cNvPr id="22" name="Straight Connector 21">
              <a:extLst>
                <a:ext uri="{FF2B5EF4-FFF2-40B4-BE49-F238E27FC236}">
                  <a16:creationId xmlns:a16="http://schemas.microsoft.com/office/drawing/2014/main" id="{D2F46F78-1EE4-49D6-A7BD-79B8574D350A}"/>
                </a:ext>
              </a:extLst>
            </p:cNvPr>
            <p:cNvCxnSpPr/>
            <p:nvPr/>
          </p:nvCxnSpPr>
          <p:spPr>
            <a:xfrm>
              <a:off x="10014207" y="4812341"/>
              <a:ext cx="53594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7158FF65-02BE-42C5-A6AD-DE87E2660181}"/>
                </a:ext>
              </a:extLst>
            </p:cNvPr>
            <p:cNvCxnSpPr/>
            <p:nvPr/>
          </p:nvCxnSpPr>
          <p:spPr>
            <a:xfrm flipH="1">
              <a:off x="10019094" y="4812341"/>
              <a:ext cx="573" cy="140755"/>
            </a:xfrm>
            <a:prstGeom prst="line">
              <a:avLst/>
            </a:prstGeom>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2486EA7A-EB17-45D5-B5C9-F4618AE18458}"/>
                </a:ext>
              </a:extLst>
            </p:cNvPr>
            <p:cNvSpPr txBox="1"/>
            <p:nvPr/>
          </p:nvSpPr>
          <p:spPr>
            <a:xfrm>
              <a:off x="8063785" y="6508912"/>
              <a:ext cx="2281522" cy="280718"/>
            </a:xfrm>
            <a:prstGeom prst="rect">
              <a:avLst/>
            </a:prstGeom>
            <a:noFill/>
          </p:spPr>
          <p:txBody>
            <a:bodyPr wrap="none" rtlCol="0">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Hourly throughput (request/sec)</a:t>
              </a:r>
            </a:p>
          </p:txBody>
        </p:sp>
      </p:grpSp>
      <p:sp>
        <p:nvSpPr>
          <p:cNvPr id="52" name="Title 1">
            <a:extLst>
              <a:ext uri="{FF2B5EF4-FFF2-40B4-BE49-F238E27FC236}">
                <a16:creationId xmlns:a16="http://schemas.microsoft.com/office/drawing/2014/main" id="{6C34CB21-1D35-4357-B069-6CED431295BD}"/>
              </a:ext>
            </a:extLst>
          </p:cNvPr>
          <p:cNvSpPr txBox="1">
            <a:spLocks/>
          </p:cNvSpPr>
          <p:nvPr/>
        </p:nvSpPr>
        <p:spPr>
          <a:xfrm>
            <a:off x="883" y="498"/>
            <a:ext cx="12435592" cy="1289219"/>
          </a:xfrm>
          <a:prstGeom prst="rect">
            <a:avLst/>
          </a:prstGeom>
          <a:solidFill>
            <a:srgbClr val="0078D7"/>
          </a:solidFill>
          <a:effectLst/>
        </p:spPr>
        <p:txBody>
          <a:bodyPr vert="horz" wrap="square" lIns="146304" tIns="91440" rIns="146304" bIns="91440"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0" normalizeH="0" baseline="0" noProof="0" dirty="0" err="1">
                <a:ln/>
                <a:solidFill>
                  <a:srgbClr val="FFFFFF"/>
                </a:solidFill>
                <a:effectLst/>
                <a:uLnTx/>
                <a:uFillTx/>
                <a:latin typeface="Segoe UI Light"/>
                <a:ea typeface="+mn-ea"/>
                <a:cs typeface="Segoe UI" pitchFamily="34" charset="0"/>
              </a:rPr>
              <a:t>CosmosDB</a:t>
            </a:r>
            <a:endParaRPr kumimoji="0" lang="en-US" sz="4800" b="0" i="0" u="none" strike="noStrike" kern="1200" cap="none" spc="0" normalizeH="0" baseline="0" noProof="0" dirty="0">
              <a:ln/>
              <a:solidFill>
                <a:srgbClr val="FFFFFF"/>
              </a:solidFill>
              <a:effectLst/>
              <a:uLnTx/>
              <a:uFillTx/>
              <a:latin typeface="Segoe UI Light"/>
              <a:ea typeface="+mn-ea"/>
              <a:cs typeface="Segoe UI" pitchFamily="34" charset="0"/>
            </a:endParaRPr>
          </a:p>
        </p:txBody>
      </p:sp>
    </p:spTree>
    <p:extLst>
      <p:ext uri="{BB962C8B-B14F-4D97-AF65-F5344CB8AC3E}">
        <p14:creationId xmlns:p14="http://schemas.microsoft.com/office/powerpoint/2010/main" val="3847100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xit" presetSubtype="0" fill="hold" nodeType="withEffect">
                                  <p:stCondLst>
                                    <p:cond delay="0"/>
                                  </p:stCondLst>
                                  <p:childTnLst>
                                    <p:animEffect transition="out" filter="fade">
                                      <p:cBhvr>
                                        <p:cTn id="9" dur="500"/>
                                        <p:tgtEl>
                                          <p:spTgt spid="7"/>
                                        </p:tgtEl>
                                      </p:cBhvr>
                                    </p:animEffect>
                                    <p:set>
                                      <p:cBhvr>
                                        <p:cTn id="10"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p:cNvCxnSpPr/>
          <p:nvPr/>
        </p:nvCxnSpPr>
        <p:spPr>
          <a:xfrm>
            <a:off x="5676755" y="1619102"/>
            <a:ext cx="0" cy="3562894"/>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5826098" y="1619103"/>
            <a:ext cx="4365666" cy="382308"/>
          </a:xfrm>
          <a:prstGeom prst="rect">
            <a:avLst/>
          </a:prstGeom>
          <a:noFill/>
        </p:spPr>
        <p:txBody>
          <a:bodyPr wrap="square" rtlCol="0">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dirty="0">
                <a:ln>
                  <a:noFill/>
                </a:ln>
                <a:solidFill>
                  <a:srgbClr val="7030A0"/>
                </a:solidFill>
                <a:effectLst/>
                <a:uLnTx/>
                <a:uFillTx/>
                <a:latin typeface="Segoe UI Light" panose="020B0502040204020203" pitchFamily="34" charset="0"/>
                <a:ea typeface="+mn-ea"/>
                <a:cs typeface="Segoe UI Light" panose="020B0502040204020203" pitchFamily="34" charset="0"/>
              </a:rPr>
              <a:t>Multi-model, multi-API</a:t>
            </a:r>
          </a:p>
        </p:txBody>
      </p:sp>
      <p:sp>
        <p:nvSpPr>
          <p:cNvPr id="4" name="TextBox 3"/>
          <p:cNvSpPr txBox="1"/>
          <p:nvPr/>
        </p:nvSpPr>
        <p:spPr>
          <a:xfrm>
            <a:off x="5826098" y="2091228"/>
            <a:ext cx="6192649" cy="2399597"/>
          </a:xfrm>
          <a:prstGeom prst="rect">
            <a:avLst/>
          </a:prstGeom>
          <a:noFill/>
        </p:spPr>
        <p:txBody>
          <a:bodyPr wrap="square" rtlCol="0">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dirty="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rPr>
              <a:t>Database engine operates on Atom-Record-Sequence type system</a:t>
            </a:r>
          </a:p>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1200" cap="none" spc="0" normalizeH="0" baseline="0" noProof="0" dirty="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endParaRP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dirty="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rPr>
              <a:t>All data models can be efficiently translated to ARS</a:t>
            </a:r>
          </a:p>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1200" cap="none" spc="0" normalizeH="0" baseline="0" noProof="0" dirty="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endParaRP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dirty="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rPr>
              <a:t>Multi-model: Key-value, Document, and Graph</a:t>
            </a:r>
          </a:p>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1200" cap="none" spc="0" normalizeH="0" baseline="0" noProof="0" dirty="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endParaRP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dirty="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rPr>
              <a:t>Multi-API: SQL (DocumentDB), MongoDB, Table, and Gremlin</a:t>
            </a:r>
          </a:p>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1200" cap="none" spc="0" normalizeH="0" baseline="0" noProof="0" dirty="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endParaRP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dirty="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rPr>
              <a:t>More data-models and APIs to be added</a:t>
            </a:r>
          </a:p>
        </p:txBody>
      </p:sp>
      <p:pic>
        <p:nvPicPr>
          <p:cNvPr id="7" name="Graphic 6">
            <a:extLst>
              <a:ext uri="{FF2B5EF4-FFF2-40B4-BE49-F238E27FC236}">
                <a16:creationId xmlns:a16="http://schemas.microsoft.com/office/drawing/2014/main" id="{D4E5635F-ED54-4335-BD68-E77D1C58155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558326" y="2044929"/>
            <a:ext cx="3418521" cy="2711240"/>
          </a:xfrm>
          <a:prstGeom prst="rect">
            <a:avLst/>
          </a:prstGeom>
        </p:spPr>
      </p:pic>
      <p:sp>
        <p:nvSpPr>
          <p:cNvPr id="6" name="Title 1">
            <a:extLst>
              <a:ext uri="{FF2B5EF4-FFF2-40B4-BE49-F238E27FC236}">
                <a16:creationId xmlns:a16="http://schemas.microsoft.com/office/drawing/2014/main" id="{A5E0C297-3203-443D-AD71-757C772F657C}"/>
              </a:ext>
            </a:extLst>
          </p:cNvPr>
          <p:cNvSpPr txBox="1">
            <a:spLocks/>
          </p:cNvSpPr>
          <p:nvPr/>
        </p:nvSpPr>
        <p:spPr>
          <a:xfrm>
            <a:off x="883" y="498"/>
            <a:ext cx="12435592" cy="1289219"/>
          </a:xfrm>
          <a:prstGeom prst="rect">
            <a:avLst/>
          </a:prstGeom>
          <a:solidFill>
            <a:srgbClr val="0078D7"/>
          </a:solidFill>
          <a:effectLst/>
        </p:spPr>
        <p:txBody>
          <a:bodyPr vert="horz" wrap="square" lIns="146304" tIns="91440" rIns="146304" bIns="91440"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0" normalizeH="0" baseline="0" noProof="0" dirty="0" err="1">
                <a:ln/>
                <a:solidFill>
                  <a:srgbClr val="FFFFFF"/>
                </a:solidFill>
                <a:effectLst/>
                <a:uLnTx/>
                <a:uFillTx/>
                <a:latin typeface="Segoe UI Light"/>
                <a:ea typeface="+mn-ea"/>
                <a:cs typeface="Segoe UI" pitchFamily="34" charset="0"/>
              </a:rPr>
              <a:t>CosmosDB</a:t>
            </a:r>
            <a:endParaRPr kumimoji="0" lang="en-US" sz="4800" b="0" i="0" u="none" strike="noStrike" kern="1200" cap="none" spc="0" normalizeH="0" baseline="0" noProof="0" dirty="0">
              <a:ln/>
              <a:solidFill>
                <a:srgbClr val="FFFFFF"/>
              </a:solidFill>
              <a:effectLst/>
              <a:uLnTx/>
              <a:uFillTx/>
              <a:latin typeface="Segoe UI Light"/>
              <a:ea typeface="+mn-ea"/>
              <a:cs typeface="Segoe UI" pitchFamily="34" charset="0"/>
            </a:endParaRPr>
          </a:p>
        </p:txBody>
      </p:sp>
    </p:spTree>
    <p:extLst>
      <p:ext uri="{BB962C8B-B14F-4D97-AF65-F5344CB8AC3E}">
        <p14:creationId xmlns:p14="http://schemas.microsoft.com/office/powerpoint/2010/main" val="2763078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p:cNvCxnSpPr/>
          <p:nvPr/>
        </p:nvCxnSpPr>
        <p:spPr>
          <a:xfrm>
            <a:off x="5676755" y="1619102"/>
            <a:ext cx="0" cy="3562894"/>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5826098" y="1619103"/>
            <a:ext cx="4365666" cy="382308"/>
          </a:xfrm>
          <a:prstGeom prst="rect">
            <a:avLst/>
          </a:prstGeom>
          <a:noFill/>
        </p:spPr>
        <p:txBody>
          <a:bodyPr wrap="square" rtlCol="0">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dirty="0">
                <a:ln>
                  <a:noFill/>
                </a:ln>
                <a:solidFill>
                  <a:srgbClr val="7030A0"/>
                </a:solidFill>
                <a:effectLst/>
                <a:uLnTx/>
                <a:uFillTx/>
                <a:latin typeface="Segoe UI Light" panose="020B0502040204020203" pitchFamily="34" charset="0"/>
                <a:ea typeface="+mn-ea"/>
                <a:cs typeface="Segoe UI Light" panose="020B0502040204020203" pitchFamily="34" charset="0"/>
              </a:rPr>
              <a:t>Schema-agnostic, automatic indexing</a:t>
            </a:r>
          </a:p>
        </p:txBody>
      </p:sp>
      <p:sp>
        <p:nvSpPr>
          <p:cNvPr id="4" name="TextBox 3"/>
          <p:cNvSpPr txBox="1"/>
          <p:nvPr/>
        </p:nvSpPr>
        <p:spPr>
          <a:xfrm>
            <a:off x="5826098" y="2091228"/>
            <a:ext cx="6171454" cy="2399597"/>
          </a:xfrm>
          <a:prstGeom prst="rect">
            <a:avLst/>
          </a:prstGeom>
          <a:noFill/>
        </p:spPr>
        <p:txBody>
          <a:bodyPr wrap="square" rtlCol="0">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dirty="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rPr>
              <a:t>At global scale, schema/index management is painful</a:t>
            </a:r>
          </a:p>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1200" cap="none" spc="0" normalizeH="0" baseline="0" noProof="0" dirty="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endParaRP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dirty="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rPr>
              <a:t>Automatic and synchronous indexing </a:t>
            </a:r>
          </a:p>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1200" cap="none" spc="0" normalizeH="0" baseline="0" noProof="0" dirty="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endParaRP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dirty="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rPr>
              <a:t>Hash, range, and geospatial</a:t>
            </a:r>
          </a:p>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1200" cap="none" spc="0" normalizeH="0" baseline="0" noProof="0" dirty="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endParaRP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dirty="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rPr>
              <a:t>Works across every data model</a:t>
            </a:r>
          </a:p>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1200" cap="none" spc="0" normalizeH="0" baseline="0" noProof="0" dirty="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endParaRP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dirty="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rPr>
              <a:t>Highly write-optimized database engine</a:t>
            </a:r>
          </a:p>
        </p:txBody>
      </p:sp>
      <p:grpSp>
        <p:nvGrpSpPr>
          <p:cNvPr id="75" name="Group 74"/>
          <p:cNvGrpSpPr/>
          <p:nvPr/>
        </p:nvGrpSpPr>
        <p:grpSpPr>
          <a:xfrm>
            <a:off x="757832" y="1459544"/>
            <a:ext cx="4173714" cy="3670318"/>
            <a:chOff x="561760" y="2238844"/>
            <a:chExt cx="4092248" cy="3598678"/>
          </a:xfrm>
        </p:grpSpPr>
        <p:sp>
          <p:nvSpPr>
            <p:cNvPr id="5" name="Rectangle 4"/>
            <p:cNvSpPr/>
            <p:nvPr/>
          </p:nvSpPr>
          <p:spPr>
            <a:xfrm>
              <a:off x="1837001" y="2238844"/>
              <a:ext cx="225525" cy="143516"/>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Rectangle 6"/>
            <p:cNvSpPr/>
            <p:nvPr/>
          </p:nvSpPr>
          <p:spPr>
            <a:xfrm>
              <a:off x="1012810" y="2657089"/>
              <a:ext cx="225525" cy="143516"/>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Rectangle 7"/>
            <p:cNvSpPr/>
            <p:nvPr/>
          </p:nvSpPr>
          <p:spPr>
            <a:xfrm>
              <a:off x="1837000" y="2657089"/>
              <a:ext cx="225525" cy="143516"/>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Rectangle 8"/>
            <p:cNvSpPr/>
            <p:nvPr/>
          </p:nvSpPr>
          <p:spPr>
            <a:xfrm>
              <a:off x="2719946" y="2657089"/>
              <a:ext cx="225525" cy="143516"/>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Rectangle 9"/>
            <p:cNvSpPr/>
            <p:nvPr/>
          </p:nvSpPr>
          <p:spPr>
            <a:xfrm>
              <a:off x="787285" y="3050732"/>
              <a:ext cx="225525" cy="143516"/>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 name="Rectangle 10"/>
            <p:cNvSpPr/>
            <p:nvPr/>
          </p:nvSpPr>
          <p:spPr>
            <a:xfrm>
              <a:off x="1178761" y="3050732"/>
              <a:ext cx="225525" cy="143516"/>
            </a:xfrm>
            <a:prstGeom prst="rect">
              <a:avLst/>
            </a:prstGeom>
            <a:noFill/>
            <a:ln>
              <a:solidFill>
                <a:srgbClr val="0B817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Rectangle 11"/>
            <p:cNvSpPr/>
            <p:nvPr/>
          </p:nvSpPr>
          <p:spPr>
            <a:xfrm>
              <a:off x="1570237" y="3050732"/>
              <a:ext cx="225525" cy="143516"/>
            </a:xfrm>
            <a:prstGeom prst="rect">
              <a:avLst/>
            </a:prstGeom>
            <a:noFill/>
            <a:ln>
              <a:solidFill>
                <a:srgbClr val="0B817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Rectangle 12"/>
            <p:cNvSpPr/>
            <p:nvPr/>
          </p:nvSpPr>
          <p:spPr>
            <a:xfrm>
              <a:off x="2035406" y="3050732"/>
              <a:ext cx="225525" cy="143516"/>
            </a:xfrm>
            <a:prstGeom prst="rect">
              <a:avLst/>
            </a:prstGeom>
            <a:noFill/>
            <a:ln>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4" name="Rectangle 13"/>
            <p:cNvSpPr/>
            <p:nvPr/>
          </p:nvSpPr>
          <p:spPr>
            <a:xfrm>
              <a:off x="2494421" y="3050732"/>
              <a:ext cx="225525" cy="143516"/>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Rectangle 14"/>
            <p:cNvSpPr/>
            <p:nvPr/>
          </p:nvSpPr>
          <p:spPr>
            <a:xfrm>
              <a:off x="2945471" y="3050732"/>
              <a:ext cx="225525" cy="143516"/>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Rectangle 15"/>
            <p:cNvSpPr/>
            <p:nvPr/>
          </p:nvSpPr>
          <p:spPr>
            <a:xfrm>
              <a:off x="561760" y="3509983"/>
              <a:ext cx="225525" cy="143516"/>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7" name="Rectangle 16"/>
            <p:cNvSpPr/>
            <p:nvPr/>
          </p:nvSpPr>
          <p:spPr>
            <a:xfrm>
              <a:off x="1139691" y="3509983"/>
              <a:ext cx="225525" cy="143516"/>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Rectangle 17"/>
            <p:cNvSpPr/>
            <p:nvPr/>
          </p:nvSpPr>
          <p:spPr>
            <a:xfrm>
              <a:off x="561760" y="3969234"/>
              <a:ext cx="225525" cy="143516"/>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Rectangle 18"/>
            <p:cNvSpPr/>
            <p:nvPr/>
          </p:nvSpPr>
          <p:spPr>
            <a:xfrm>
              <a:off x="939117" y="3969234"/>
              <a:ext cx="225525" cy="143516"/>
            </a:xfrm>
            <a:prstGeom prst="rect">
              <a:avLst/>
            </a:prstGeom>
            <a:noFill/>
            <a:ln>
              <a:solidFill>
                <a:srgbClr val="0B817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 name="Rectangle 19"/>
            <p:cNvSpPr/>
            <p:nvPr/>
          </p:nvSpPr>
          <p:spPr>
            <a:xfrm>
              <a:off x="1311069" y="3969234"/>
              <a:ext cx="225525" cy="143516"/>
            </a:xfrm>
            <a:prstGeom prst="rect">
              <a:avLst/>
            </a:prstGeom>
            <a:noFill/>
            <a:ln>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21" name="Straight Arrow Connector 20"/>
            <p:cNvCxnSpPr>
              <a:stCxn id="5" idx="2"/>
              <a:endCxn id="8" idx="0"/>
            </p:cNvCxnSpPr>
            <p:nvPr/>
          </p:nvCxnSpPr>
          <p:spPr>
            <a:xfrm flipH="1">
              <a:off x="1949763" y="2382360"/>
              <a:ext cx="1" cy="274729"/>
            </a:xfrm>
            <a:prstGeom prst="straightConnector1">
              <a:avLst/>
            </a:prstGeom>
            <a:ln w="9525">
              <a:solidFill>
                <a:srgbClr val="0B817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5" idx="2"/>
              <a:endCxn id="9" idx="0"/>
            </p:cNvCxnSpPr>
            <p:nvPr/>
          </p:nvCxnSpPr>
          <p:spPr>
            <a:xfrm>
              <a:off x="1949764" y="2382360"/>
              <a:ext cx="882945" cy="274729"/>
            </a:xfrm>
            <a:prstGeom prst="straightConnector1">
              <a:avLst/>
            </a:prstGeom>
            <a:ln w="9525">
              <a:solidFill>
                <a:srgbClr val="0B817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stCxn id="5" idx="2"/>
              <a:endCxn id="7" idx="0"/>
            </p:cNvCxnSpPr>
            <p:nvPr/>
          </p:nvCxnSpPr>
          <p:spPr>
            <a:xfrm flipH="1">
              <a:off x="1125573" y="2382360"/>
              <a:ext cx="824191" cy="274729"/>
            </a:xfrm>
            <a:prstGeom prst="straightConnector1">
              <a:avLst/>
            </a:prstGeom>
            <a:ln w="9525">
              <a:solidFill>
                <a:srgbClr val="0B817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stCxn id="7" idx="2"/>
            </p:cNvCxnSpPr>
            <p:nvPr/>
          </p:nvCxnSpPr>
          <p:spPr>
            <a:xfrm flipH="1">
              <a:off x="888187" y="2800605"/>
              <a:ext cx="237386" cy="268577"/>
            </a:xfrm>
            <a:prstGeom prst="straightConnector1">
              <a:avLst/>
            </a:prstGeom>
            <a:ln w="9525">
              <a:solidFill>
                <a:srgbClr val="0B817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stCxn id="7" idx="2"/>
              <a:endCxn id="11" idx="0"/>
            </p:cNvCxnSpPr>
            <p:nvPr/>
          </p:nvCxnSpPr>
          <p:spPr>
            <a:xfrm>
              <a:off x="1125573" y="2800605"/>
              <a:ext cx="165951" cy="250127"/>
            </a:xfrm>
            <a:prstGeom prst="straightConnector1">
              <a:avLst/>
            </a:prstGeom>
            <a:ln w="9525">
              <a:solidFill>
                <a:srgbClr val="0B817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flipH="1">
              <a:off x="2573519" y="2799577"/>
              <a:ext cx="237386" cy="268577"/>
            </a:xfrm>
            <a:prstGeom prst="straightConnector1">
              <a:avLst/>
            </a:prstGeom>
            <a:ln w="9525">
              <a:solidFill>
                <a:srgbClr val="0B817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endCxn id="15" idx="0"/>
            </p:cNvCxnSpPr>
            <p:nvPr/>
          </p:nvCxnSpPr>
          <p:spPr>
            <a:xfrm>
              <a:off x="2826856" y="2799576"/>
              <a:ext cx="231378" cy="251156"/>
            </a:xfrm>
            <a:prstGeom prst="straightConnector1">
              <a:avLst/>
            </a:prstGeom>
            <a:ln w="9525">
              <a:solidFill>
                <a:srgbClr val="0B817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a:stCxn id="8" idx="2"/>
              <a:endCxn id="12" idx="0"/>
            </p:cNvCxnSpPr>
            <p:nvPr/>
          </p:nvCxnSpPr>
          <p:spPr>
            <a:xfrm flipH="1">
              <a:off x="1683000" y="2800605"/>
              <a:ext cx="266763" cy="250127"/>
            </a:xfrm>
            <a:prstGeom prst="straightConnector1">
              <a:avLst/>
            </a:prstGeom>
            <a:ln w="9525">
              <a:solidFill>
                <a:srgbClr val="0B817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a:endCxn id="13" idx="0"/>
            </p:cNvCxnSpPr>
            <p:nvPr/>
          </p:nvCxnSpPr>
          <p:spPr>
            <a:xfrm>
              <a:off x="1948945" y="2800605"/>
              <a:ext cx="199224" cy="250127"/>
            </a:xfrm>
            <a:prstGeom prst="straightConnector1">
              <a:avLst/>
            </a:prstGeom>
            <a:ln w="9525">
              <a:solidFill>
                <a:srgbClr val="0B817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stCxn id="10" idx="2"/>
              <a:endCxn id="16" idx="0"/>
            </p:cNvCxnSpPr>
            <p:nvPr/>
          </p:nvCxnSpPr>
          <p:spPr>
            <a:xfrm flipH="1">
              <a:off x="674523" y="3194248"/>
              <a:ext cx="225525" cy="315735"/>
            </a:xfrm>
            <a:prstGeom prst="straightConnector1">
              <a:avLst/>
            </a:prstGeom>
            <a:ln w="9525">
              <a:solidFill>
                <a:srgbClr val="0B817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a:stCxn id="10" idx="2"/>
              <a:endCxn id="17" idx="0"/>
            </p:cNvCxnSpPr>
            <p:nvPr/>
          </p:nvCxnSpPr>
          <p:spPr>
            <a:xfrm>
              <a:off x="900048" y="3194248"/>
              <a:ext cx="352406" cy="315735"/>
            </a:xfrm>
            <a:prstGeom prst="straightConnector1">
              <a:avLst/>
            </a:prstGeom>
            <a:ln w="9525">
              <a:solidFill>
                <a:srgbClr val="0B817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a:stCxn id="16" idx="2"/>
              <a:endCxn id="18" idx="0"/>
            </p:cNvCxnSpPr>
            <p:nvPr/>
          </p:nvCxnSpPr>
          <p:spPr>
            <a:xfrm>
              <a:off x="674523" y="3653499"/>
              <a:ext cx="0" cy="315735"/>
            </a:xfrm>
            <a:prstGeom prst="straightConnector1">
              <a:avLst/>
            </a:prstGeom>
            <a:ln w="9525">
              <a:solidFill>
                <a:srgbClr val="0B817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a:stCxn id="17" idx="2"/>
            </p:cNvCxnSpPr>
            <p:nvPr/>
          </p:nvCxnSpPr>
          <p:spPr>
            <a:xfrm flipH="1">
              <a:off x="1032355" y="3653499"/>
              <a:ext cx="220099" cy="315734"/>
            </a:xfrm>
            <a:prstGeom prst="straightConnector1">
              <a:avLst/>
            </a:prstGeom>
            <a:ln w="9525">
              <a:solidFill>
                <a:srgbClr val="0B817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a:stCxn id="17" idx="2"/>
              <a:endCxn id="20" idx="0"/>
            </p:cNvCxnSpPr>
            <p:nvPr/>
          </p:nvCxnSpPr>
          <p:spPr>
            <a:xfrm>
              <a:off x="1252454" y="3653499"/>
              <a:ext cx="171378" cy="315735"/>
            </a:xfrm>
            <a:prstGeom prst="straightConnector1">
              <a:avLst/>
            </a:prstGeom>
            <a:ln w="9525">
              <a:solidFill>
                <a:srgbClr val="0B817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59" name="Rectangle 58"/>
            <p:cNvSpPr/>
            <p:nvPr/>
          </p:nvSpPr>
          <p:spPr>
            <a:xfrm>
              <a:off x="2278473" y="3450793"/>
              <a:ext cx="225525" cy="143516"/>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0" name="Rectangle 59"/>
            <p:cNvSpPr/>
            <p:nvPr/>
          </p:nvSpPr>
          <p:spPr>
            <a:xfrm>
              <a:off x="2705721" y="3450793"/>
              <a:ext cx="225525" cy="143516"/>
            </a:xfrm>
            <a:prstGeom prst="rect">
              <a:avLst/>
            </a:prstGeom>
            <a:noFill/>
            <a:ln>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61" name="Straight Arrow Connector 60"/>
            <p:cNvCxnSpPr/>
            <p:nvPr/>
          </p:nvCxnSpPr>
          <p:spPr>
            <a:xfrm>
              <a:off x="2611681" y="3194248"/>
              <a:ext cx="199224" cy="250127"/>
            </a:xfrm>
            <a:prstGeom prst="straightConnector1">
              <a:avLst/>
            </a:prstGeom>
            <a:ln w="9525">
              <a:solidFill>
                <a:srgbClr val="0B817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a:stCxn id="14" idx="2"/>
            </p:cNvCxnSpPr>
            <p:nvPr/>
          </p:nvCxnSpPr>
          <p:spPr>
            <a:xfrm flipH="1">
              <a:off x="2411208" y="3194248"/>
              <a:ext cx="195976" cy="272945"/>
            </a:xfrm>
            <a:prstGeom prst="straightConnector1">
              <a:avLst/>
            </a:prstGeom>
            <a:ln w="9525">
              <a:solidFill>
                <a:srgbClr val="0B817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64" name="Rectangle 63"/>
            <p:cNvSpPr/>
            <p:nvPr/>
          </p:nvSpPr>
          <p:spPr>
            <a:xfrm>
              <a:off x="2705721" y="3827547"/>
              <a:ext cx="225525" cy="143516"/>
            </a:xfrm>
            <a:prstGeom prst="rect">
              <a:avLst/>
            </a:prstGeom>
            <a:noFill/>
            <a:ln>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5" name="Rectangle 64"/>
            <p:cNvSpPr/>
            <p:nvPr/>
          </p:nvSpPr>
          <p:spPr>
            <a:xfrm>
              <a:off x="2705721" y="4172739"/>
              <a:ext cx="225525" cy="143516"/>
            </a:xfrm>
            <a:prstGeom prst="rect">
              <a:avLst/>
            </a:prstGeom>
            <a:noFill/>
            <a:ln>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66" name="Straight Arrow Connector 65"/>
            <p:cNvCxnSpPr>
              <a:stCxn id="60" idx="2"/>
              <a:endCxn id="64" idx="0"/>
            </p:cNvCxnSpPr>
            <p:nvPr/>
          </p:nvCxnSpPr>
          <p:spPr>
            <a:xfrm>
              <a:off x="2818484" y="3594309"/>
              <a:ext cx="0" cy="233238"/>
            </a:xfrm>
            <a:prstGeom prst="straightConnector1">
              <a:avLst/>
            </a:prstGeom>
            <a:ln w="9525">
              <a:solidFill>
                <a:srgbClr val="0B817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p:nvPr/>
          </p:nvCxnSpPr>
          <p:spPr>
            <a:xfrm>
              <a:off x="2818484" y="3969233"/>
              <a:ext cx="0" cy="233238"/>
            </a:xfrm>
            <a:prstGeom prst="straightConnector1">
              <a:avLst/>
            </a:prstGeom>
            <a:ln w="9525">
              <a:solidFill>
                <a:srgbClr val="0B817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0" name="Rectangle 69"/>
            <p:cNvSpPr/>
            <p:nvPr/>
          </p:nvSpPr>
          <p:spPr>
            <a:xfrm>
              <a:off x="3068613" y="3450793"/>
              <a:ext cx="225525" cy="143516"/>
            </a:xfrm>
            <a:prstGeom prst="rect">
              <a:avLst/>
            </a:prstGeom>
            <a:noFill/>
            <a:ln>
              <a:solidFill>
                <a:srgbClr val="0B817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1" name="Rectangle 70"/>
            <p:cNvSpPr/>
            <p:nvPr/>
          </p:nvSpPr>
          <p:spPr>
            <a:xfrm>
              <a:off x="3533782" y="3450793"/>
              <a:ext cx="225525" cy="143516"/>
            </a:xfrm>
            <a:prstGeom prst="rect">
              <a:avLst/>
            </a:prstGeom>
            <a:noFill/>
            <a:ln>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72" name="Straight Arrow Connector 71"/>
            <p:cNvCxnSpPr>
              <a:endCxn id="70" idx="0"/>
            </p:cNvCxnSpPr>
            <p:nvPr/>
          </p:nvCxnSpPr>
          <p:spPr>
            <a:xfrm>
              <a:off x="3089619" y="3196431"/>
              <a:ext cx="91757" cy="254362"/>
            </a:xfrm>
            <a:prstGeom prst="straightConnector1">
              <a:avLst/>
            </a:prstGeom>
            <a:ln w="9525">
              <a:solidFill>
                <a:srgbClr val="0B817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a:stCxn id="15" idx="2"/>
            </p:cNvCxnSpPr>
            <p:nvPr/>
          </p:nvCxnSpPr>
          <p:spPr>
            <a:xfrm>
              <a:off x="3058234" y="3194248"/>
              <a:ext cx="601750" cy="263653"/>
            </a:xfrm>
            <a:prstGeom prst="straightConnector1">
              <a:avLst/>
            </a:prstGeom>
            <a:ln w="9525">
              <a:solidFill>
                <a:srgbClr val="0B817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9" name="Rectangle 78"/>
            <p:cNvSpPr/>
            <p:nvPr/>
          </p:nvSpPr>
          <p:spPr>
            <a:xfrm>
              <a:off x="2257890" y="4752419"/>
              <a:ext cx="914400" cy="213223"/>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0" name="Rectangle 79"/>
            <p:cNvSpPr/>
            <p:nvPr/>
          </p:nvSpPr>
          <p:spPr>
            <a:xfrm>
              <a:off x="3273595" y="4752419"/>
              <a:ext cx="1380413" cy="213223"/>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1" name="Rectangle 80"/>
            <p:cNvSpPr/>
            <p:nvPr/>
          </p:nvSpPr>
          <p:spPr>
            <a:xfrm>
              <a:off x="2257890" y="5055852"/>
              <a:ext cx="914400" cy="213223"/>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2" name="Rectangle 81"/>
            <p:cNvSpPr/>
            <p:nvPr/>
          </p:nvSpPr>
          <p:spPr>
            <a:xfrm>
              <a:off x="3273595" y="5055852"/>
              <a:ext cx="1380413" cy="213223"/>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3" name="Rectangle 82"/>
            <p:cNvSpPr/>
            <p:nvPr/>
          </p:nvSpPr>
          <p:spPr>
            <a:xfrm>
              <a:off x="2257890" y="5344714"/>
              <a:ext cx="914400" cy="213223"/>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4" name="Rectangle 83"/>
            <p:cNvSpPr/>
            <p:nvPr/>
          </p:nvSpPr>
          <p:spPr>
            <a:xfrm>
              <a:off x="3273595" y="5344714"/>
              <a:ext cx="1380413" cy="213223"/>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5" name="Rectangle 84"/>
            <p:cNvSpPr/>
            <p:nvPr/>
          </p:nvSpPr>
          <p:spPr>
            <a:xfrm>
              <a:off x="2257890" y="5624299"/>
              <a:ext cx="914400" cy="213223"/>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6" name="Rectangle 85"/>
            <p:cNvSpPr/>
            <p:nvPr/>
          </p:nvSpPr>
          <p:spPr>
            <a:xfrm>
              <a:off x="3273595" y="5624299"/>
              <a:ext cx="1380413" cy="213223"/>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7" name="Rectangle 86"/>
            <p:cNvSpPr/>
            <p:nvPr/>
          </p:nvSpPr>
          <p:spPr>
            <a:xfrm>
              <a:off x="3338241" y="4780540"/>
              <a:ext cx="225525" cy="143516"/>
            </a:xfrm>
            <a:prstGeom prst="rect">
              <a:avLst/>
            </a:prstGeom>
            <a:noFill/>
            <a:ln>
              <a:solidFill>
                <a:srgbClr val="0B817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8" name="Rectangle 87"/>
            <p:cNvSpPr/>
            <p:nvPr/>
          </p:nvSpPr>
          <p:spPr>
            <a:xfrm>
              <a:off x="3803410" y="4780540"/>
              <a:ext cx="225525" cy="143516"/>
            </a:xfrm>
            <a:prstGeom prst="rect">
              <a:avLst/>
            </a:prstGeom>
            <a:noFill/>
            <a:ln>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2" name="Rectangle 91"/>
            <p:cNvSpPr/>
            <p:nvPr/>
          </p:nvSpPr>
          <p:spPr>
            <a:xfrm>
              <a:off x="3338241" y="5086400"/>
              <a:ext cx="225525" cy="143516"/>
            </a:xfrm>
            <a:prstGeom prst="rect">
              <a:avLst/>
            </a:prstGeom>
            <a:noFill/>
            <a:ln>
              <a:solidFill>
                <a:srgbClr val="0B817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3" name="Rectangle 92"/>
            <p:cNvSpPr/>
            <p:nvPr/>
          </p:nvSpPr>
          <p:spPr>
            <a:xfrm>
              <a:off x="3803410" y="5086400"/>
              <a:ext cx="225525" cy="143516"/>
            </a:xfrm>
            <a:prstGeom prst="rect">
              <a:avLst/>
            </a:prstGeom>
            <a:noFill/>
            <a:ln>
              <a:solidFill>
                <a:srgbClr val="0B817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4" name="Rectangle 93"/>
            <p:cNvSpPr/>
            <p:nvPr/>
          </p:nvSpPr>
          <p:spPr>
            <a:xfrm>
              <a:off x="4275961" y="5080516"/>
              <a:ext cx="225525" cy="143516"/>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7" name="Rectangle 96"/>
            <p:cNvSpPr/>
            <p:nvPr/>
          </p:nvSpPr>
          <p:spPr>
            <a:xfrm>
              <a:off x="3345475" y="5375844"/>
              <a:ext cx="225525" cy="143516"/>
            </a:xfrm>
            <a:prstGeom prst="rect">
              <a:avLst/>
            </a:prstGeom>
            <a:noFill/>
            <a:ln>
              <a:solidFill>
                <a:srgbClr val="0B817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9" name="Rectangle 98"/>
            <p:cNvSpPr/>
            <p:nvPr/>
          </p:nvSpPr>
          <p:spPr>
            <a:xfrm>
              <a:off x="3821068" y="5384235"/>
              <a:ext cx="225525" cy="143516"/>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1" name="Rectangle 100"/>
            <p:cNvSpPr/>
            <p:nvPr/>
          </p:nvSpPr>
          <p:spPr>
            <a:xfrm>
              <a:off x="3338240" y="5659152"/>
              <a:ext cx="225525" cy="143516"/>
            </a:xfrm>
            <a:prstGeom prst="rect">
              <a:avLst/>
            </a:prstGeom>
            <a:noFill/>
            <a:ln>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cxnSp>
        <p:nvCxnSpPr>
          <p:cNvPr id="89" name="Straight Arrow Connector 88"/>
          <p:cNvCxnSpPr>
            <a:stCxn id="87" idx="3"/>
            <a:endCxn id="88" idx="1"/>
          </p:cNvCxnSpPr>
          <p:nvPr/>
        </p:nvCxnSpPr>
        <p:spPr>
          <a:xfrm>
            <a:off x="3819600" y="4125025"/>
            <a:ext cx="244415" cy="0"/>
          </a:xfrm>
          <a:prstGeom prst="straightConnector1">
            <a:avLst/>
          </a:prstGeom>
          <a:ln w="9525">
            <a:solidFill>
              <a:srgbClr val="0B817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5" name="Straight Arrow Connector 94"/>
          <p:cNvCxnSpPr/>
          <p:nvPr/>
        </p:nvCxnSpPr>
        <p:spPr>
          <a:xfrm>
            <a:off x="3819600" y="4430973"/>
            <a:ext cx="244415" cy="0"/>
          </a:xfrm>
          <a:prstGeom prst="straightConnector1">
            <a:avLst/>
          </a:prstGeom>
          <a:ln w="9525">
            <a:solidFill>
              <a:srgbClr val="0B817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6" name="Straight Arrow Connector 95"/>
          <p:cNvCxnSpPr/>
          <p:nvPr/>
        </p:nvCxnSpPr>
        <p:spPr>
          <a:xfrm>
            <a:off x="4294030" y="4430973"/>
            <a:ext cx="244415" cy="0"/>
          </a:xfrm>
          <a:prstGeom prst="straightConnector1">
            <a:avLst/>
          </a:prstGeom>
          <a:ln w="9525">
            <a:solidFill>
              <a:srgbClr val="0B817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8" name="Straight Arrow Connector 97"/>
          <p:cNvCxnSpPr/>
          <p:nvPr/>
        </p:nvCxnSpPr>
        <p:spPr>
          <a:xfrm>
            <a:off x="3831232" y="4732180"/>
            <a:ext cx="244415" cy="0"/>
          </a:xfrm>
          <a:prstGeom prst="straightConnector1">
            <a:avLst/>
          </a:prstGeom>
          <a:ln w="9525">
            <a:solidFill>
              <a:srgbClr val="0B817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00" name="Arc 99"/>
          <p:cNvSpPr/>
          <p:nvPr/>
        </p:nvSpPr>
        <p:spPr>
          <a:xfrm>
            <a:off x="1305314" y="3224380"/>
            <a:ext cx="1608770" cy="1555349"/>
          </a:xfrm>
          <a:prstGeom prst="arc">
            <a:avLst>
              <a:gd name="adj1" fmla="val 5276172"/>
              <a:gd name="adj2" fmla="val 11197224"/>
            </a:avLst>
          </a:prstGeom>
          <a:ln>
            <a:solidFill>
              <a:srgbClr val="0B8172"/>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3" name="TextBox 102"/>
          <p:cNvSpPr txBox="1"/>
          <p:nvPr/>
        </p:nvSpPr>
        <p:spPr>
          <a:xfrm>
            <a:off x="2365194" y="5292196"/>
            <a:ext cx="1107165" cy="286306"/>
          </a:xfrm>
          <a:prstGeom prst="rect">
            <a:avLst/>
          </a:prstGeom>
          <a:noFill/>
        </p:spPr>
        <p:txBody>
          <a:bodyPr wrap="none" rtlCol="0">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Physical index</a:t>
            </a:r>
          </a:p>
        </p:txBody>
      </p:sp>
      <p:sp>
        <p:nvSpPr>
          <p:cNvPr id="104" name="TextBox 103"/>
          <p:cNvSpPr txBox="1"/>
          <p:nvPr/>
        </p:nvSpPr>
        <p:spPr>
          <a:xfrm>
            <a:off x="691570" y="3540668"/>
            <a:ext cx="713150" cy="286306"/>
          </a:xfrm>
          <a:prstGeom prst="rect">
            <a:avLst/>
          </a:prstGeom>
          <a:noFill/>
        </p:spPr>
        <p:txBody>
          <a:bodyPr wrap="none" rtlCol="0">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Schema</a:t>
            </a:r>
          </a:p>
        </p:txBody>
      </p:sp>
      <p:sp>
        <p:nvSpPr>
          <p:cNvPr id="73" name="Title 1">
            <a:extLst>
              <a:ext uri="{FF2B5EF4-FFF2-40B4-BE49-F238E27FC236}">
                <a16:creationId xmlns:a16="http://schemas.microsoft.com/office/drawing/2014/main" id="{9FF672B7-E18F-437A-8D8D-59432E426DBE}"/>
              </a:ext>
            </a:extLst>
          </p:cNvPr>
          <p:cNvSpPr txBox="1">
            <a:spLocks/>
          </p:cNvSpPr>
          <p:nvPr/>
        </p:nvSpPr>
        <p:spPr>
          <a:xfrm>
            <a:off x="883" y="498"/>
            <a:ext cx="12435592" cy="1289219"/>
          </a:xfrm>
          <a:prstGeom prst="rect">
            <a:avLst/>
          </a:prstGeom>
          <a:solidFill>
            <a:srgbClr val="0078D7"/>
          </a:solidFill>
          <a:effectLst/>
        </p:spPr>
        <p:txBody>
          <a:bodyPr vert="horz" wrap="square" lIns="146304" tIns="91440" rIns="146304" bIns="91440"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0" normalizeH="0" baseline="0" noProof="0" dirty="0" err="1">
                <a:ln/>
                <a:solidFill>
                  <a:srgbClr val="FFFFFF"/>
                </a:solidFill>
                <a:effectLst/>
                <a:uLnTx/>
                <a:uFillTx/>
                <a:latin typeface="Segoe UI Light"/>
                <a:ea typeface="+mn-ea"/>
                <a:cs typeface="Segoe UI" pitchFamily="34" charset="0"/>
              </a:rPr>
              <a:t>CosmosDB</a:t>
            </a:r>
            <a:endParaRPr kumimoji="0" lang="en-US" sz="4800" b="0" i="0" u="none" strike="noStrike" kern="1200" cap="none" spc="0" normalizeH="0" baseline="0" noProof="0" dirty="0">
              <a:ln/>
              <a:solidFill>
                <a:srgbClr val="FFFFFF"/>
              </a:solidFill>
              <a:effectLst/>
              <a:uLnTx/>
              <a:uFillTx/>
              <a:latin typeface="Segoe UI Light"/>
              <a:ea typeface="+mn-ea"/>
              <a:cs typeface="Segoe UI" pitchFamily="34" charset="0"/>
            </a:endParaRPr>
          </a:p>
        </p:txBody>
      </p:sp>
    </p:spTree>
    <p:extLst>
      <p:ext uri="{BB962C8B-B14F-4D97-AF65-F5344CB8AC3E}">
        <p14:creationId xmlns:p14="http://schemas.microsoft.com/office/powerpoint/2010/main" val="38024899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6" name="Straight Connector 25"/>
          <p:cNvCxnSpPr/>
          <p:nvPr/>
        </p:nvCxnSpPr>
        <p:spPr>
          <a:xfrm>
            <a:off x="5676755" y="1619102"/>
            <a:ext cx="0" cy="3562894"/>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5826098" y="1619103"/>
            <a:ext cx="4365666" cy="382308"/>
          </a:xfrm>
          <a:prstGeom prst="rect">
            <a:avLst/>
          </a:prstGeom>
          <a:noFill/>
        </p:spPr>
        <p:txBody>
          <a:bodyPr wrap="square" rtlCol="0">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dirty="0">
                <a:ln>
                  <a:noFill/>
                </a:ln>
                <a:solidFill>
                  <a:srgbClr val="7030A0"/>
                </a:solidFill>
                <a:effectLst/>
                <a:uLnTx/>
                <a:uFillTx/>
                <a:latin typeface="Segoe UI Light" panose="020B0502040204020203" pitchFamily="34" charset="0"/>
                <a:ea typeface="+mn-ea"/>
                <a:cs typeface="Segoe UI Light" panose="020B0502040204020203" pitchFamily="34" charset="0"/>
              </a:rPr>
              <a:t>Industry-leading, enterprise-grade SLAs </a:t>
            </a:r>
          </a:p>
        </p:txBody>
      </p:sp>
      <p:sp>
        <p:nvSpPr>
          <p:cNvPr id="28" name="TextBox 27"/>
          <p:cNvSpPr txBox="1"/>
          <p:nvPr/>
        </p:nvSpPr>
        <p:spPr>
          <a:xfrm>
            <a:off x="5826098" y="2091228"/>
            <a:ext cx="5726348" cy="2911914"/>
          </a:xfrm>
          <a:prstGeom prst="rect">
            <a:avLst/>
          </a:prstGeom>
          <a:noFill/>
        </p:spPr>
        <p:txBody>
          <a:bodyPr wrap="square" rtlCol="0">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dirty="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rPr>
              <a:t>99.99% availability – even with a single region</a:t>
            </a:r>
          </a:p>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1200" cap="none" spc="0" normalizeH="0" baseline="0" noProof="0" dirty="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endParaRP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dirty="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rPr>
              <a:t>Made possible with highly-redundant storage architecture</a:t>
            </a:r>
          </a:p>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1200" cap="none" spc="0" normalizeH="0" baseline="0" noProof="0" dirty="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endParaRP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dirty="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rPr>
              <a:t>Guaranteed durability – writes are majority quorum committed</a:t>
            </a:r>
          </a:p>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1200" cap="none" spc="0" normalizeH="0" baseline="0" noProof="0" dirty="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endParaRP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dirty="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rPr>
              <a:t>First and only service to offer SLAs on:</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dirty="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rPr>
              <a:t>	</a:t>
            </a:r>
            <a:r>
              <a:rPr kumimoji="0" lang="en-US" sz="1632" b="0" i="0" u="none" strike="noStrike" kern="1200" cap="none" spc="0" normalizeH="0" baseline="0" noProof="0" dirty="0">
                <a:ln>
                  <a:noFill/>
                </a:ln>
                <a:solidFill>
                  <a:srgbClr val="E7E6E6">
                    <a:lumMod val="50000"/>
                  </a:srgbClr>
                </a:solidFill>
                <a:effectLst/>
                <a:uLnTx/>
                <a:uFillTx/>
                <a:latin typeface="Segoe UI Light" panose="020B0502040204020203" pitchFamily="34" charset="0"/>
                <a:ea typeface="+mn-ea"/>
                <a:cs typeface="Segoe UI Light" panose="020B0502040204020203" pitchFamily="34" charset="0"/>
              </a:rPr>
              <a:t>Low-latency</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dirty="0">
                <a:ln>
                  <a:noFill/>
                </a:ln>
                <a:solidFill>
                  <a:srgbClr val="E7E6E6">
                    <a:lumMod val="50000"/>
                  </a:srgbClr>
                </a:solidFill>
                <a:effectLst/>
                <a:uLnTx/>
                <a:uFillTx/>
                <a:latin typeface="Segoe UI Light" panose="020B0502040204020203" pitchFamily="34" charset="0"/>
                <a:ea typeface="+mn-ea"/>
                <a:cs typeface="Segoe UI Light" panose="020B0502040204020203" pitchFamily="34" charset="0"/>
              </a:rPr>
              <a:t>	Consistency</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dirty="0">
                <a:ln>
                  <a:noFill/>
                </a:ln>
                <a:solidFill>
                  <a:srgbClr val="E7E6E6">
                    <a:lumMod val="50000"/>
                  </a:srgbClr>
                </a:solidFill>
                <a:effectLst/>
                <a:uLnTx/>
                <a:uFillTx/>
                <a:latin typeface="Segoe UI Light" panose="020B0502040204020203" pitchFamily="34" charset="0"/>
                <a:ea typeface="+mn-ea"/>
                <a:cs typeface="Segoe UI Light" panose="020B0502040204020203" pitchFamily="34" charset="0"/>
              </a:rPr>
              <a:t>	Throughput</a:t>
            </a:r>
          </a:p>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1200" cap="none" spc="0" normalizeH="0" baseline="0" noProof="0" dirty="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endParaRPr>
          </a:p>
        </p:txBody>
      </p:sp>
      <p:pic>
        <p:nvPicPr>
          <p:cNvPr id="3" name="Graphic 2">
            <a:extLst>
              <a:ext uri="{FF2B5EF4-FFF2-40B4-BE49-F238E27FC236}">
                <a16:creationId xmlns:a16="http://schemas.microsoft.com/office/drawing/2014/main" id="{3CBC6BF8-2FB3-4330-915E-00ADD8C23FE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716555" y="2211894"/>
            <a:ext cx="2923057" cy="2364066"/>
          </a:xfrm>
          <a:prstGeom prst="rect">
            <a:avLst/>
          </a:prstGeom>
        </p:spPr>
      </p:pic>
      <p:sp>
        <p:nvSpPr>
          <p:cNvPr id="6" name="Title 1">
            <a:extLst>
              <a:ext uri="{FF2B5EF4-FFF2-40B4-BE49-F238E27FC236}">
                <a16:creationId xmlns:a16="http://schemas.microsoft.com/office/drawing/2014/main" id="{0BA1EABF-1F61-4D9D-94F2-3378DC7C5D16}"/>
              </a:ext>
            </a:extLst>
          </p:cNvPr>
          <p:cNvSpPr txBox="1">
            <a:spLocks/>
          </p:cNvSpPr>
          <p:nvPr/>
        </p:nvSpPr>
        <p:spPr>
          <a:xfrm>
            <a:off x="883" y="498"/>
            <a:ext cx="12435592" cy="1289219"/>
          </a:xfrm>
          <a:prstGeom prst="rect">
            <a:avLst/>
          </a:prstGeom>
          <a:solidFill>
            <a:srgbClr val="0078D7"/>
          </a:solidFill>
          <a:effectLst/>
        </p:spPr>
        <p:txBody>
          <a:bodyPr vert="horz" wrap="square" lIns="146304" tIns="91440" rIns="146304" bIns="91440"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0" normalizeH="0" baseline="0" noProof="0" dirty="0" err="1">
                <a:ln/>
                <a:solidFill>
                  <a:srgbClr val="FFFFFF"/>
                </a:solidFill>
                <a:effectLst/>
                <a:uLnTx/>
                <a:uFillTx/>
                <a:latin typeface="Segoe UI Light"/>
                <a:ea typeface="+mn-ea"/>
                <a:cs typeface="Segoe UI" pitchFamily="34" charset="0"/>
              </a:rPr>
              <a:t>CosmosDB</a:t>
            </a:r>
            <a:endParaRPr kumimoji="0" lang="en-US" sz="4800" b="0" i="0" u="none" strike="noStrike" kern="1200" cap="none" spc="0" normalizeH="0" baseline="0" noProof="0" dirty="0">
              <a:ln/>
              <a:solidFill>
                <a:srgbClr val="FFFFFF"/>
              </a:solidFill>
              <a:effectLst/>
              <a:uLnTx/>
              <a:uFillTx/>
              <a:latin typeface="Segoe UI Light"/>
              <a:ea typeface="+mn-ea"/>
              <a:cs typeface="Segoe UI" pitchFamily="34" charset="0"/>
            </a:endParaRPr>
          </a:p>
        </p:txBody>
      </p:sp>
    </p:spTree>
    <p:extLst>
      <p:ext uri="{BB962C8B-B14F-4D97-AF65-F5344CB8AC3E}">
        <p14:creationId xmlns:p14="http://schemas.microsoft.com/office/powerpoint/2010/main" val="1046534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p:cNvCxnSpPr/>
          <p:nvPr/>
        </p:nvCxnSpPr>
        <p:spPr>
          <a:xfrm>
            <a:off x="5676755" y="1619102"/>
            <a:ext cx="0" cy="3562894"/>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5826098" y="1619103"/>
            <a:ext cx="4365666" cy="382308"/>
          </a:xfrm>
          <a:prstGeom prst="rect">
            <a:avLst/>
          </a:prstGeom>
          <a:noFill/>
        </p:spPr>
        <p:txBody>
          <a:bodyPr wrap="square" rtlCol="0">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dirty="0">
                <a:ln>
                  <a:noFill/>
                </a:ln>
                <a:solidFill>
                  <a:srgbClr val="7030A0"/>
                </a:solidFill>
                <a:effectLst/>
                <a:uLnTx/>
                <a:uFillTx/>
                <a:latin typeface="Segoe UI Light" panose="020B0502040204020203" pitchFamily="34" charset="0"/>
                <a:ea typeface="+mn-ea"/>
                <a:cs typeface="Segoe UI Light" panose="020B0502040204020203" pitchFamily="34" charset="0"/>
              </a:rPr>
              <a:t>Security &amp; Compliance</a:t>
            </a:r>
          </a:p>
        </p:txBody>
      </p:sp>
      <p:sp>
        <p:nvSpPr>
          <p:cNvPr id="4" name="TextBox 3"/>
          <p:cNvSpPr txBox="1"/>
          <p:nvPr/>
        </p:nvSpPr>
        <p:spPr>
          <a:xfrm>
            <a:off x="5826098" y="2091228"/>
            <a:ext cx="5173403" cy="3680389"/>
          </a:xfrm>
          <a:prstGeom prst="rect">
            <a:avLst/>
          </a:prstGeom>
          <a:noFill/>
        </p:spPr>
        <p:txBody>
          <a:bodyPr wrap="square" rtlCol="0">
            <a:spAutoFit/>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dirty="0">
                <a:ln>
                  <a:noFill/>
                </a:ln>
                <a:solidFill>
                  <a:srgbClr val="505050"/>
                </a:solidFill>
                <a:effectLst/>
                <a:uLnTx/>
                <a:uFillTx/>
                <a:latin typeface="Segoe UI Light" panose="020B0502040204020203" pitchFamily="34" charset="0"/>
                <a:ea typeface="+mn-ea"/>
                <a:cs typeface="Segoe UI Light" panose="020B0502040204020203" pitchFamily="34" charset="0"/>
              </a:rPr>
              <a:t>Always encrypted at rest and in motion</a:t>
            </a:r>
          </a:p>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1632" b="0" i="0" u="none" strike="noStrike" kern="1200" cap="none" spc="0" normalizeH="0" baseline="0" noProof="0" dirty="0">
              <a:ln>
                <a:noFill/>
              </a:ln>
              <a:solidFill>
                <a:srgbClr val="505050"/>
              </a:solidFill>
              <a:effectLst/>
              <a:uLnTx/>
              <a:uFillTx/>
              <a:latin typeface="Segoe UI Light" panose="020B0502040204020203" pitchFamily="34" charset="0"/>
              <a:ea typeface="+mn-ea"/>
              <a:cs typeface="Segoe UI Light" panose="020B0502040204020203" pitchFamily="34" charset="0"/>
            </a:endParaRPr>
          </a:p>
          <a:p>
            <a:pPr marL="0" marR="0" lvl="0" indent="0" algn="l" defTabSz="951304"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dirty="0">
                <a:ln>
                  <a:noFill/>
                </a:ln>
                <a:solidFill>
                  <a:srgbClr val="505050"/>
                </a:solidFill>
                <a:effectLst/>
                <a:uLnTx/>
                <a:uFillTx/>
                <a:latin typeface="Segoe UI Light" panose="020B0502040204020203" pitchFamily="34" charset="0"/>
                <a:ea typeface="+mn-ea"/>
                <a:cs typeface="Segoe UI Light" panose="020B0502040204020203" pitchFamily="34" charset="0"/>
              </a:rPr>
              <a:t>Fine grained “row level” authorization</a:t>
            </a:r>
          </a:p>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1632" b="0" i="0" u="none" strike="noStrike" kern="1200" cap="none" spc="0" normalizeH="0" baseline="0" noProof="0" dirty="0">
              <a:ln>
                <a:noFill/>
              </a:ln>
              <a:solidFill>
                <a:srgbClr val="505050"/>
              </a:solidFill>
              <a:effectLst/>
              <a:uLnTx/>
              <a:uFillTx/>
              <a:latin typeface="Segoe UI Light" panose="020B0502040204020203" pitchFamily="34" charset="0"/>
              <a:ea typeface="+mn-ea"/>
              <a:cs typeface="Segoe UI Light" panose="020B0502040204020203" pitchFamily="34" charset="0"/>
            </a:endParaRPr>
          </a:p>
          <a:p>
            <a:pPr marL="0" marR="0" lvl="0" indent="0" algn="l" defTabSz="951304"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dirty="0">
                <a:ln>
                  <a:noFill/>
                </a:ln>
                <a:solidFill>
                  <a:srgbClr val="505050"/>
                </a:solidFill>
                <a:effectLst/>
                <a:uLnTx/>
                <a:uFillTx/>
                <a:latin typeface="Segoe UI Light" panose="020B0502040204020203" pitchFamily="34" charset="0"/>
                <a:ea typeface="+mn-ea"/>
                <a:cs typeface="Segoe UI Light" panose="020B0502040204020203" pitchFamily="34" charset="0"/>
              </a:rPr>
              <a:t>Network security with IP firewall rules</a:t>
            </a:r>
          </a:p>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1632" b="0" i="0" u="none" strike="noStrike" kern="1200" cap="none" spc="0" normalizeH="0" baseline="0" noProof="0" dirty="0">
              <a:ln>
                <a:noFill/>
              </a:ln>
              <a:solidFill>
                <a:srgbClr val="505050"/>
              </a:solidFill>
              <a:effectLst/>
              <a:uLnTx/>
              <a:uFillTx/>
              <a:latin typeface="Segoe UI Light" panose="020B0502040204020203" pitchFamily="34" charset="0"/>
              <a:ea typeface="+mn-ea"/>
              <a:cs typeface="Segoe UI Light" panose="020B0502040204020203" pitchFamily="34" charset="0"/>
            </a:endParaRPr>
          </a:p>
          <a:p>
            <a:pPr marL="0" marR="0" lvl="0" indent="0" algn="l" defTabSz="951304"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dirty="0">
                <a:ln>
                  <a:noFill/>
                </a:ln>
                <a:solidFill>
                  <a:srgbClr val="505050"/>
                </a:solidFill>
                <a:effectLst/>
                <a:uLnTx/>
                <a:uFillTx/>
                <a:latin typeface="Segoe UI Light" panose="020B0502040204020203" pitchFamily="34" charset="0"/>
                <a:ea typeface="+mn-ea"/>
                <a:cs typeface="Segoe UI Light" panose="020B0502040204020203" pitchFamily="34" charset="0"/>
              </a:rPr>
              <a:t>Comprehensive Azure compliance certification:</a:t>
            </a:r>
          </a:p>
          <a:p>
            <a:pPr marL="0" marR="0" lvl="0" indent="0" algn="l" defTabSz="951304"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dirty="0">
                <a:ln>
                  <a:noFill/>
                </a:ln>
                <a:solidFill>
                  <a:srgbClr val="505050"/>
                </a:solidFill>
                <a:effectLst/>
                <a:uLnTx/>
                <a:uFillTx/>
                <a:latin typeface="Segoe UI Light" panose="020B0502040204020203" pitchFamily="34" charset="0"/>
                <a:ea typeface="+mn-ea"/>
                <a:cs typeface="Segoe UI Light" panose="020B0502040204020203" pitchFamily="34" charset="0"/>
              </a:rPr>
              <a:t>	</a:t>
            </a:r>
            <a:r>
              <a:rPr kumimoji="0" lang="en-US" sz="1632" b="0" i="0" u="none" strike="noStrike" kern="1200" cap="none" spc="0" normalizeH="0" baseline="0" noProof="0" dirty="0">
                <a:ln>
                  <a:noFill/>
                </a:ln>
                <a:solidFill>
                  <a:srgbClr val="E7E6E6">
                    <a:lumMod val="50000"/>
                  </a:srgbClr>
                </a:solidFill>
                <a:effectLst/>
                <a:uLnTx/>
                <a:uFillTx/>
                <a:latin typeface="Segoe UI Light" panose="020B0502040204020203" pitchFamily="34" charset="0"/>
                <a:ea typeface="+mn-ea"/>
                <a:cs typeface="Segoe UI Light" panose="020B0502040204020203" pitchFamily="34" charset="0"/>
              </a:rPr>
              <a:t>ISO 27001</a:t>
            </a:r>
          </a:p>
          <a:p>
            <a:pPr marL="0" marR="0" lvl="0" indent="0" algn="l" defTabSz="951304"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dirty="0">
                <a:ln>
                  <a:noFill/>
                </a:ln>
                <a:solidFill>
                  <a:srgbClr val="E7E6E6">
                    <a:lumMod val="50000"/>
                  </a:srgbClr>
                </a:solidFill>
                <a:effectLst/>
                <a:uLnTx/>
                <a:uFillTx/>
                <a:latin typeface="Segoe UI Light" panose="020B0502040204020203" pitchFamily="34" charset="0"/>
                <a:ea typeface="+mn-ea"/>
                <a:cs typeface="Segoe UI Light" panose="020B0502040204020203" pitchFamily="34" charset="0"/>
              </a:rPr>
              <a:t>	ISO 27018</a:t>
            </a:r>
          </a:p>
          <a:p>
            <a:pPr marL="0" marR="0" lvl="0" indent="0" algn="l" defTabSz="951304"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dirty="0">
                <a:ln>
                  <a:noFill/>
                </a:ln>
                <a:solidFill>
                  <a:srgbClr val="E7E6E6">
                    <a:lumMod val="50000"/>
                  </a:srgbClr>
                </a:solidFill>
                <a:effectLst/>
                <a:uLnTx/>
                <a:uFillTx/>
                <a:latin typeface="Segoe UI Light" panose="020B0502040204020203" pitchFamily="34" charset="0"/>
                <a:ea typeface="+mn-ea"/>
                <a:cs typeface="Segoe UI Light" panose="020B0502040204020203" pitchFamily="34" charset="0"/>
              </a:rPr>
              <a:t>	EUMC</a:t>
            </a:r>
          </a:p>
          <a:p>
            <a:pPr marL="0" marR="0" lvl="0" indent="0" algn="l" defTabSz="951304"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dirty="0">
                <a:ln>
                  <a:noFill/>
                </a:ln>
                <a:solidFill>
                  <a:srgbClr val="E7E6E6">
                    <a:lumMod val="50000"/>
                  </a:srgbClr>
                </a:solidFill>
                <a:effectLst/>
                <a:uLnTx/>
                <a:uFillTx/>
                <a:latin typeface="Segoe UI Light" panose="020B0502040204020203" pitchFamily="34" charset="0"/>
                <a:ea typeface="+mn-ea"/>
                <a:cs typeface="Segoe UI Light" panose="020B0502040204020203" pitchFamily="34" charset="0"/>
              </a:rPr>
              <a:t>	HIPAA</a:t>
            </a:r>
          </a:p>
          <a:p>
            <a:pPr marL="0" marR="0" lvl="0" indent="0" algn="l" defTabSz="951304"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dirty="0">
                <a:ln>
                  <a:noFill/>
                </a:ln>
                <a:solidFill>
                  <a:srgbClr val="E7E6E6">
                    <a:lumMod val="50000"/>
                  </a:srgbClr>
                </a:solidFill>
                <a:effectLst/>
                <a:uLnTx/>
                <a:uFillTx/>
                <a:latin typeface="Segoe UI Light" panose="020B0502040204020203" pitchFamily="34" charset="0"/>
                <a:ea typeface="+mn-ea"/>
                <a:cs typeface="Segoe UI Light" panose="020B0502040204020203" pitchFamily="34" charset="0"/>
              </a:rPr>
              <a:t>	PCI</a:t>
            </a:r>
          </a:p>
          <a:p>
            <a:pPr marL="0" marR="0" lvl="0" indent="0" algn="l" defTabSz="951304"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dirty="0">
                <a:ln>
                  <a:noFill/>
                </a:ln>
                <a:solidFill>
                  <a:srgbClr val="E7E6E6">
                    <a:lumMod val="50000"/>
                  </a:srgbClr>
                </a:solidFill>
                <a:effectLst/>
                <a:uLnTx/>
                <a:uFillTx/>
                <a:latin typeface="Segoe UI Light" panose="020B0502040204020203" pitchFamily="34" charset="0"/>
                <a:ea typeface="+mn-ea"/>
                <a:cs typeface="Segoe UI Light" panose="020B0502040204020203" pitchFamily="34" charset="0"/>
              </a:rPr>
              <a:t>	SOC1 and SOC2</a:t>
            </a:r>
          </a:p>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1632" b="0" i="0" u="none" strike="noStrike" kern="1200" cap="none" spc="0" normalizeH="0" baseline="0" noProof="0" dirty="0">
              <a:ln>
                <a:noFill/>
              </a:ln>
              <a:solidFill>
                <a:srgbClr val="505050"/>
              </a:solidFill>
              <a:effectLst/>
              <a:uLnTx/>
              <a:uFillTx/>
              <a:latin typeface="Segoe UI Light" panose="020B0502040204020203" pitchFamily="34" charset="0"/>
              <a:ea typeface="+mn-ea"/>
              <a:cs typeface="Segoe UI Light" panose="020B0502040204020203" pitchFamily="34" charset="0"/>
            </a:endParaRPr>
          </a:p>
        </p:txBody>
      </p:sp>
      <p:pic>
        <p:nvPicPr>
          <p:cNvPr id="1026" name="Picture 2" descr="Image result for microsoft security transparent 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2144" y="2091229"/>
            <a:ext cx="2739522" cy="238008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422D676E-CCA3-494D-AB47-B17B6845E28A}"/>
              </a:ext>
            </a:extLst>
          </p:cNvPr>
          <p:cNvSpPr txBox="1">
            <a:spLocks/>
          </p:cNvSpPr>
          <p:nvPr/>
        </p:nvSpPr>
        <p:spPr>
          <a:xfrm>
            <a:off x="883" y="498"/>
            <a:ext cx="12435592" cy="1289219"/>
          </a:xfrm>
          <a:prstGeom prst="rect">
            <a:avLst/>
          </a:prstGeom>
          <a:solidFill>
            <a:srgbClr val="0078D7"/>
          </a:solidFill>
          <a:effectLst/>
        </p:spPr>
        <p:txBody>
          <a:bodyPr vert="horz" wrap="square" lIns="146304" tIns="91440" rIns="146304" bIns="91440"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0" normalizeH="0" baseline="0" noProof="0" dirty="0" err="1">
                <a:ln/>
                <a:solidFill>
                  <a:srgbClr val="FFFFFF"/>
                </a:solidFill>
                <a:effectLst/>
                <a:uLnTx/>
                <a:uFillTx/>
                <a:latin typeface="Segoe UI Light"/>
                <a:ea typeface="+mn-ea"/>
                <a:cs typeface="Segoe UI" pitchFamily="34" charset="0"/>
              </a:rPr>
              <a:t>CosmosDB</a:t>
            </a:r>
            <a:endParaRPr kumimoji="0" lang="en-US" sz="4800" b="0" i="0" u="none" strike="noStrike" kern="1200" cap="none" spc="0" normalizeH="0" baseline="0" noProof="0" dirty="0">
              <a:ln/>
              <a:solidFill>
                <a:srgbClr val="FFFFFF"/>
              </a:solidFill>
              <a:effectLst/>
              <a:uLnTx/>
              <a:uFillTx/>
              <a:latin typeface="Segoe UI Light"/>
              <a:ea typeface="+mn-ea"/>
              <a:cs typeface="Segoe UI" pitchFamily="34" charset="0"/>
            </a:endParaRPr>
          </a:p>
        </p:txBody>
      </p:sp>
    </p:spTree>
    <p:extLst>
      <p:ext uri="{BB962C8B-B14F-4D97-AF65-F5344CB8AC3E}">
        <p14:creationId xmlns:p14="http://schemas.microsoft.com/office/powerpoint/2010/main" val="2013282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p:cNvCxnSpPr/>
          <p:nvPr/>
        </p:nvCxnSpPr>
        <p:spPr>
          <a:xfrm>
            <a:off x="5676755" y="1619102"/>
            <a:ext cx="0" cy="3562894"/>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5826098" y="1619103"/>
            <a:ext cx="5420391" cy="382308"/>
          </a:xfrm>
          <a:prstGeom prst="rect">
            <a:avLst/>
          </a:prstGeom>
          <a:noFill/>
        </p:spPr>
        <p:txBody>
          <a:bodyPr wrap="square" rtlCol="0">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dirty="0">
                <a:ln>
                  <a:noFill/>
                </a:ln>
                <a:solidFill>
                  <a:srgbClr val="7030A0"/>
                </a:solidFill>
                <a:effectLst/>
                <a:uLnTx/>
                <a:uFillTx/>
                <a:latin typeface="Segoe UI Light" panose="020B0502040204020203" pitchFamily="34" charset="0"/>
                <a:ea typeface="+mn-ea"/>
                <a:cs typeface="Segoe UI Light" panose="020B0502040204020203" pitchFamily="34" charset="0"/>
              </a:rPr>
              <a:t>Lowest Total Cost of Ownership (TCO)</a:t>
            </a:r>
          </a:p>
        </p:txBody>
      </p:sp>
      <p:sp>
        <p:nvSpPr>
          <p:cNvPr id="4" name="TextBox 3"/>
          <p:cNvSpPr txBox="1"/>
          <p:nvPr/>
        </p:nvSpPr>
        <p:spPr>
          <a:xfrm>
            <a:off x="5826097" y="2091228"/>
            <a:ext cx="5420391" cy="2855077"/>
          </a:xfrm>
          <a:prstGeom prst="rect">
            <a:avLst/>
          </a:prstGeom>
          <a:noFill/>
        </p:spPr>
        <p:txBody>
          <a:bodyPr wrap="square" rtlCol="0">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dirty="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rPr>
              <a:t>Deeply exploit cloud core properties and economies of scale</a:t>
            </a:r>
          </a:p>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1200" cap="none" spc="0" normalizeH="0" baseline="0" noProof="0" dirty="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endParaRP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dirty="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rPr>
              <a:t>Significantly cheaper than DynamoDB, Cassandra, Cloud Spanner and MongoDB</a:t>
            </a:r>
          </a:p>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1200" cap="none" spc="0" normalizeH="0" baseline="0" noProof="0" dirty="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endParaRP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dirty="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rPr>
              <a:t>Designed from the ground up as a multi-tenant service with end-to-end resource governance to provide performance isolation.</a:t>
            </a:r>
          </a:p>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1200" cap="none" spc="0" normalizeH="0" baseline="0" noProof="0" dirty="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endParaRP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dirty="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rPr>
              <a:t>Fully managed as a service - no dev/ops expenses needed</a:t>
            </a:r>
          </a:p>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1200" cap="none" spc="0" normalizeH="0" baseline="0" noProof="0" dirty="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endParaRPr>
          </a:p>
        </p:txBody>
      </p:sp>
      <p:grpSp>
        <p:nvGrpSpPr>
          <p:cNvPr id="5" name="Group 4">
            <a:extLst>
              <a:ext uri="{FF2B5EF4-FFF2-40B4-BE49-F238E27FC236}">
                <a16:creationId xmlns:a16="http://schemas.microsoft.com/office/drawing/2014/main" id="{A1FBE7E5-CF3D-4FD4-8384-2092E5431C23}"/>
              </a:ext>
            </a:extLst>
          </p:cNvPr>
          <p:cNvGrpSpPr/>
          <p:nvPr/>
        </p:nvGrpSpPr>
        <p:grpSpPr>
          <a:xfrm>
            <a:off x="6265324" y="5734707"/>
            <a:ext cx="4407111" cy="1014585"/>
            <a:chOff x="6142168" y="4396646"/>
            <a:chExt cx="4321089" cy="994781"/>
          </a:xfrm>
        </p:grpSpPr>
        <p:grpSp>
          <p:nvGrpSpPr>
            <p:cNvPr id="10" name="Group 9"/>
            <p:cNvGrpSpPr/>
            <p:nvPr/>
          </p:nvGrpSpPr>
          <p:grpSpPr>
            <a:xfrm>
              <a:off x="6489823" y="4819932"/>
              <a:ext cx="326293" cy="521835"/>
              <a:chOff x="9870594" y="4096783"/>
              <a:chExt cx="987037" cy="1578550"/>
            </a:xfrm>
          </p:grpSpPr>
          <p:sp>
            <p:nvSpPr>
              <p:cNvPr id="27" name="Rectangle: Rounded Corners 26"/>
              <p:cNvSpPr/>
              <p:nvPr/>
            </p:nvSpPr>
            <p:spPr>
              <a:xfrm>
                <a:off x="9870594" y="4096783"/>
                <a:ext cx="987037" cy="1578550"/>
              </a:xfrm>
              <a:prstGeom prst="roundRect">
                <a:avLst>
                  <a:gd name="adj" fmla="val 7576"/>
                </a:avLst>
              </a:prstGeom>
              <a:solidFill>
                <a:srgbClr val="7777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28" name="Group 27"/>
              <p:cNvGrpSpPr/>
              <p:nvPr/>
            </p:nvGrpSpPr>
            <p:grpSpPr>
              <a:xfrm>
                <a:off x="10040340" y="4272898"/>
                <a:ext cx="647543" cy="188007"/>
                <a:chOff x="10040340" y="4272898"/>
                <a:chExt cx="647543" cy="188007"/>
              </a:xfrm>
            </p:grpSpPr>
            <p:sp>
              <p:nvSpPr>
                <p:cNvPr id="35" name="Rectangle: Rounded Corners 34"/>
                <p:cNvSpPr/>
                <p:nvPr/>
              </p:nvSpPr>
              <p:spPr>
                <a:xfrm>
                  <a:off x="10040340" y="4272898"/>
                  <a:ext cx="647543" cy="188007"/>
                </a:xfrm>
                <a:prstGeom prst="roundRect">
                  <a:avLst>
                    <a:gd name="adj" fmla="val 50000"/>
                  </a:avLst>
                </a:prstGeom>
                <a:solidFill>
                  <a:srgbClr val="1E1E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 name="Oval 35"/>
                <p:cNvSpPr/>
                <p:nvPr/>
              </p:nvSpPr>
              <p:spPr>
                <a:xfrm>
                  <a:off x="10066946" y="4294263"/>
                  <a:ext cx="141005" cy="141005"/>
                </a:xfrm>
                <a:prstGeom prst="ellipse">
                  <a:avLst/>
                </a:prstGeom>
                <a:solidFill>
                  <a:srgbClr val="B8D4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29" name="Group 28"/>
              <p:cNvGrpSpPr/>
              <p:nvPr/>
            </p:nvGrpSpPr>
            <p:grpSpPr>
              <a:xfrm>
                <a:off x="10040340" y="4533545"/>
                <a:ext cx="647543" cy="188007"/>
                <a:chOff x="10040340" y="4272898"/>
                <a:chExt cx="647543" cy="188007"/>
              </a:xfrm>
            </p:grpSpPr>
            <p:sp>
              <p:nvSpPr>
                <p:cNvPr id="33" name="Rectangle: Rounded Corners 32"/>
                <p:cNvSpPr/>
                <p:nvPr/>
              </p:nvSpPr>
              <p:spPr>
                <a:xfrm>
                  <a:off x="10040340" y="4272898"/>
                  <a:ext cx="647543" cy="188007"/>
                </a:xfrm>
                <a:prstGeom prst="roundRect">
                  <a:avLst>
                    <a:gd name="adj" fmla="val 50000"/>
                  </a:avLst>
                </a:prstGeom>
                <a:solidFill>
                  <a:srgbClr val="1E1E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4" name="Oval 33"/>
                <p:cNvSpPr/>
                <p:nvPr/>
              </p:nvSpPr>
              <p:spPr>
                <a:xfrm>
                  <a:off x="10066946" y="4294263"/>
                  <a:ext cx="141005" cy="141005"/>
                </a:xfrm>
                <a:prstGeom prst="ellipse">
                  <a:avLst/>
                </a:prstGeom>
                <a:solidFill>
                  <a:srgbClr val="B8D4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30" name="Group 29"/>
              <p:cNvGrpSpPr/>
              <p:nvPr/>
            </p:nvGrpSpPr>
            <p:grpSpPr>
              <a:xfrm>
                <a:off x="10040340" y="4786108"/>
                <a:ext cx="647543" cy="188007"/>
                <a:chOff x="10040340" y="4272898"/>
                <a:chExt cx="647543" cy="188007"/>
              </a:xfrm>
            </p:grpSpPr>
            <p:sp>
              <p:nvSpPr>
                <p:cNvPr id="31" name="Rectangle: Rounded Corners 30"/>
                <p:cNvSpPr/>
                <p:nvPr/>
              </p:nvSpPr>
              <p:spPr>
                <a:xfrm>
                  <a:off x="10040340" y="4272898"/>
                  <a:ext cx="647543" cy="188007"/>
                </a:xfrm>
                <a:prstGeom prst="roundRect">
                  <a:avLst>
                    <a:gd name="adj" fmla="val 50000"/>
                  </a:avLst>
                </a:prstGeom>
                <a:solidFill>
                  <a:srgbClr val="1E1E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2" name="Oval 31"/>
                <p:cNvSpPr/>
                <p:nvPr/>
              </p:nvSpPr>
              <p:spPr>
                <a:xfrm>
                  <a:off x="10066946" y="4294263"/>
                  <a:ext cx="141005" cy="141005"/>
                </a:xfrm>
                <a:prstGeom prst="ellipse">
                  <a:avLst/>
                </a:prstGeom>
                <a:solidFill>
                  <a:srgbClr val="B8D4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11" name="Group 10"/>
            <p:cNvGrpSpPr/>
            <p:nvPr/>
          </p:nvGrpSpPr>
          <p:grpSpPr>
            <a:xfrm>
              <a:off x="7203632" y="4819932"/>
              <a:ext cx="326293" cy="521835"/>
              <a:chOff x="9870594" y="4096783"/>
              <a:chExt cx="987037" cy="1578550"/>
            </a:xfrm>
          </p:grpSpPr>
          <p:sp>
            <p:nvSpPr>
              <p:cNvPr id="17" name="Rectangle: Rounded Corners 16"/>
              <p:cNvSpPr/>
              <p:nvPr/>
            </p:nvSpPr>
            <p:spPr>
              <a:xfrm>
                <a:off x="9870594" y="4096783"/>
                <a:ext cx="987037" cy="1578550"/>
              </a:xfrm>
              <a:prstGeom prst="roundRect">
                <a:avLst>
                  <a:gd name="adj" fmla="val 7576"/>
                </a:avLst>
              </a:prstGeom>
              <a:solidFill>
                <a:srgbClr val="7777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18" name="Group 17"/>
              <p:cNvGrpSpPr/>
              <p:nvPr/>
            </p:nvGrpSpPr>
            <p:grpSpPr>
              <a:xfrm>
                <a:off x="10040340" y="4272898"/>
                <a:ext cx="647543" cy="188007"/>
                <a:chOff x="10040340" y="4272898"/>
                <a:chExt cx="647543" cy="188007"/>
              </a:xfrm>
            </p:grpSpPr>
            <p:sp>
              <p:nvSpPr>
                <p:cNvPr id="25" name="Rectangle: Rounded Corners 24"/>
                <p:cNvSpPr/>
                <p:nvPr/>
              </p:nvSpPr>
              <p:spPr>
                <a:xfrm>
                  <a:off x="10040340" y="4272898"/>
                  <a:ext cx="647543" cy="188007"/>
                </a:xfrm>
                <a:prstGeom prst="roundRect">
                  <a:avLst>
                    <a:gd name="adj" fmla="val 50000"/>
                  </a:avLst>
                </a:prstGeom>
                <a:solidFill>
                  <a:srgbClr val="1E1E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6" name="Oval 25"/>
                <p:cNvSpPr/>
                <p:nvPr/>
              </p:nvSpPr>
              <p:spPr>
                <a:xfrm>
                  <a:off x="10066946" y="4294263"/>
                  <a:ext cx="141005" cy="141005"/>
                </a:xfrm>
                <a:prstGeom prst="ellipse">
                  <a:avLst/>
                </a:prstGeom>
                <a:solidFill>
                  <a:srgbClr val="B8D4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19" name="Group 18"/>
              <p:cNvGrpSpPr/>
              <p:nvPr/>
            </p:nvGrpSpPr>
            <p:grpSpPr>
              <a:xfrm>
                <a:off x="10040340" y="4533545"/>
                <a:ext cx="647543" cy="188007"/>
                <a:chOff x="10040340" y="4272898"/>
                <a:chExt cx="647543" cy="188007"/>
              </a:xfrm>
            </p:grpSpPr>
            <p:sp>
              <p:nvSpPr>
                <p:cNvPr id="23" name="Rectangle: Rounded Corners 22"/>
                <p:cNvSpPr/>
                <p:nvPr/>
              </p:nvSpPr>
              <p:spPr>
                <a:xfrm>
                  <a:off x="10040340" y="4272898"/>
                  <a:ext cx="647543" cy="188007"/>
                </a:xfrm>
                <a:prstGeom prst="roundRect">
                  <a:avLst>
                    <a:gd name="adj" fmla="val 50000"/>
                  </a:avLst>
                </a:prstGeom>
                <a:solidFill>
                  <a:srgbClr val="1E1E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4" name="Oval 23"/>
                <p:cNvSpPr/>
                <p:nvPr/>
              </p:nvSpPr>
              <p:spPr>
                <a:xfrm>
                  <a:off x="10066946" y="4294263"/>
                  <a:ext cx="141005" cy="141005"/>
                </a:xfrm>
                <a:prstGeom prst="ellipse">
                  <a:avLst/>
                </a:prstGeom>
                <a:solidFill>
                  <a:srgbClr val="B8D4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20" name="Group 19"/>
              <p:cNvGrpSpPr/>
              <p:nvPr/>
            </p:nvGrpSpPr>
            <p:grpSpPr>
              <a:xfrm>
                <a:off x="10040340" y="4786108"/>
                <a:ext cx="647543" cy="188007"/>
                <a:chOff x="10040340" y="4272898"/>
                <a:chExt cx="647543" cy="188007"/>
              </a:xfrm>
            </p:grpSpPr>
            <p:sp>
              <p:nvSpPr>
                <p:cNvPr id="21" name="Rectangle: Rounded Corners 20"/>
                <p:cNvSpPr/>
                <p:nvPr/>
              </p:nvSpPr>
              <p:spPr>
                <a:xfrm>
                  <a:off x="10040340" y="4272898"/>
                  <a:ext cx="647543" cy="188007"/>
                </a:xfrm>
                <a:prstGeom prst="roundRect">
                  <a:avLst>
                    <a:gd name="adj" fmla="val 50000"/>
                  </a:avLst>
                </a:prstGeom>
                <a:solidFill>
                  <a:srgbClr val="1E1E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Oval 21"/>
                <p:cNvSpPr/>
                <p:nvPr/>
              </p:nvSpPr>
              <p:spPr>
                <a:xfrm>
                  <a:off x="10066946" y="4294263"/>
                  <a:ext cx="141005" cy="141005"/>
                </a:xfrm>
                <a:prstGeom prst="ellipse">
                  <a:avLst/>
                </a:prstGeom>
                <a:solidFill>
                  <a:srgbClr val="B8D4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sp>
          <p:nvSpPr>
            <p:cNvPr id="62" name="Freeform 6"/>
            <p:cNvSpPr>
              <a:spLocks/>
            </p:cNvSpPr>
            <p:nvPr/>
          </p:nvSpPr>
          <p:spPr bwMode="auto">
            <a:xfrm>
              <a:off x="6142168" y="4541030"/>
              <a:ext cx="375712" cy="846571"/>
            </a:xfrm>
            <a:custGeom>
              <a:avLst/>
              <a:gdLst>
                <a:gd name="T0" fmla="*/ 306 w 390"/>
                <a:gd name="T1" fmla="*/ 159 h 879"/>
                <a:gd name="T2" fmla="*/ 306 w 390"/>
                <a:gd name="T3" fmla="*/ 159 h 879"/>
                <a:gd name="T4" fmla="*/ 306 w 390"/>
                <a:gd name="T5" fmla="*/ 159 h 879"/>
                <a:gd name="T6" fmla="*/ 222 w 390"/>
                <a:gd name="T7" fmla="*/ 152 h 879"/>
                <a:gd name="T8" fmla="*/ 222 w 390"/>
                <a:gd name="T9" fmla="*/ 139 h 879"/>
                <a:gd name="T10" fmla="*/ 240 w 390"/>
                <a:gd name="T11" fmla="*/ 117 h 879"/>
                <a:gd name="T12" fmla="*/ 240 w 390"/>
                <a:gd name="T13" fmla="*/ 98 h 879"/>
                <a:gd name="T14" fmla="*/ 248 w 390"/>
                <a:gd name="T15" fmla="*/ 90 h 879"/>
                <a:gd name="T16" fmla="*/ 248 w 390"/>
                <a:gd name="T17" fmla="*/ 73 h 879"/>
                <a:gd name="T18" fmla="*/ 243 w 390"/>
                <a:gd name="T19" fmla="*/ 66 h 879"/>
                <a:gd name="T20" fmla="*/ 253 w 390"/>
                <a:gd name="T21" fmla="*/ 43 h 879"/>
                <a:gd name="T22" fmla="*/ 221 w 390"/>
                <a:gd name="T23" fmla="*/ 12 h 879"/>
                <a:gd name="T24" fmla="*/ 220 w 390"/>
                <a:gd name="T25" fmla="*/ 12 h 879"/>
                <a:gd name="T26" fmla="*/ 185 w 390"/>
                <a:gd name="T27" fmla="*/ 0 h 879"/>
                <a:gd name="T28" fmla="*/ 136 w 390"/>
                <a:gd name="T29" fmla="*/ 41 h 879"/>
                <a:gd name="T30" fmla="*/ 146 w 390"/>
                <a:gd name="T31" fmla="*/ 66 h 879"/>
                <a:gd name="T32" fmla="*/ 139 w 390"/>
                <a:gd name="T33" fmla="*/ 73 h 879"/>
                <a:gd name="T34" fmla="*/ 139 w 390"/>
                <a:gd name="T35" fmla="*/ 90 h 879"/>
                <a:gd name="T36" fmla="*/ 147 w 390"/>
                <a:gd name="T37" fmla="*/ 98 h 879"/>
                <a:gd name="T38" fmla="*/ 147 w 390"/>
                <a:gd name="T39" fmla="*/ 117 h 879"/>
                <a:gd name="T40" fmla="*/ 167 w 390"/>
                <a:gd name="T41" fmla="*/ 139 h 879"/>
                <a:gd name="T42" fmla="*/ 167 w 390"/>
                <a:gd name="T43" fmla="*/ 152 h 879"/>
                <a:gd name="T44" fmla="*/ 83 w 390"/>
                <a:gd name="T45" fmla="*/ 159 h 879"/>
                <a:gd name="T46" fmla="*/ 83 w 390"/>
                <a:gd name="T47" fmla="*/ 162 h 879"/>
                <a:gd name="T48" fmla="*/ 0 w 390"/>
                <a:gd name="T49" fmla="*/ 461 h 879"/>
                <a:gd name="T50" fmla="*/ 7 w 390"/>
                <a:gd name="T51" fmla="*/ 461 h 879"/>
                <a:gd name="T52" fmla="*/ 7 w 390"/>
                <a:gd name="T53" fmla="*/ 483 h 879"/>
                <a:gd name="T54" fmla="*/ 24 w 390"/>
                <a:gd name="T55" fmla="*/ 500 h 879"/>
                <a:gd name="T56" fmla="*/ 42 w 390"/>
                <a:gd name="T57" fmla="*/ 483 h 879"/>
                <a:gd name="T58" fmla="*/ 42 w 390"/>
                <a:gd name="T59" fmla="*/ 461 h 879"/>
                <a:gd name="T60" fmla="*/ 48 w 390"/>
                <a:gd name="T61" fmla="*/ 461 h 879"/>
                <a:gd name="T62" fmla="*/ 83 w 390"/>
                <a:gd name="T63" fmla="*/ 294 h 879"/>
                <a:gd name="T64" fmla="*/ 83 w 390"/>
                <a:gd name="T65" fmla="*/ 532 h 879"/>
                <a:gd name="T66" fmla="*/ 112 w 390"/>
                <a:gd name="T67" fmla="*/ 532 h 879"/>
                <a:gd name="T68" fmla="*/ 123 w 390"/>
                <a:gd name="T69" fmla="*/ 851 h 879"/>
                <a:gd name="T70" fmla="*/ 133 w 390"/>
                <a:gd name="T71" fmla="*/ 851 h 879"/>
                <a:gd name="T72" fmla="*/ 118 w 390"/>
                <a:gd name="T73" fmla="*/ 879 h 879"/>
                <a:gd name="T74" fmla="*/ 187 w 390"/>
                <a:gd name="T75" fmla="*/ 879 h 879"/>
                <a:gd name="T76" fmla="*/ 172 w 390"/>
                <a:gd name="T77" fmla="*/ 851 h 879"/>
                <a:gd name="T78" fmla="*/ 182 w 390"/>
                <a:gd name="T79" fmla="*/ 851 h 879"/>
                <a:gd name="T80" fmla="*/ 192 w 390"/>
                <a:gd name="T81" fmla="*/ 532 h 879"/>
                <a:gd name="T82" fmla="*/ 196 w 390"/>
                <a:gd name="T83" fmla="*/ 532 h 879"/>
                <a:gd name="T84" fmla="*/ 207 w 390"/>
                <a:gd name="T85" fmla="*/ 851 h 879"/>
                <a:gd name="T86" fmla="*/ 217 w 390"/>
                <a:gd name="T87" fmla="*/ 851 h 879"/>
                <a:gd name="T88" fmla="*/ 202 w 390"/>
                <a:gd name="T89" fmla="*/ 879 h 879"/>
                <a:gd name="T90" fmla="*/ 271 w 390"/>
                <a:gd name="T91" fmla="*/ 879 h 879"/>
                <a:gd name="T92" fmla="*/ 256 w 390"/>
                <a:gd name="T93" fmla="*/ 851 h 879"/>
                <a:gd name="T94" fmla="*/ 266 w 390"/>
                <a:gd name="T95" fmla="*/ 851 h 879"/>
                <a:gd name="T96" fmla="*/ 276 w 390"/>
                <a:gd name="T97" fmla="*/ 532 h 879"/>
                <a:gd name="T98" fmla="*/ 306 w 390"/>
                <a:gd name="T99" fmla="*/ 532 h 879"/>
                <a:gd name="T100" fmla="*/ 306 w 390"/>
                <a:gd name="T101" fmla="*/ 289 h 879"/>
                <a:gd name="T102" fmla="*/ 342 w 390"/>
                <a:gd name="T103" fmla="*/ 461 h 879"/>
                <a:gd name="T104" fmla="*/ 348 w 390"/>
                <a:gd name="T105" fmla="*/ 461 h 879"/>
                <a:gd name="T106" fmla="*/ 348 w 390"/>
                <a:gd name="T107" fmla="*/ 483 h 879"/>
                <a:gd name="T108" fmla="*/ 366 w 390"/>
                <a:gd name="T109" fmla="*/ 500 h 879"/>
                <a:gd name="T110" fmla="*/ 383 w 390"/>
                <a:gd name="T111" fmla="*/ 483 h 879"/>
                <a:gd name="T112" fmla="*/ 383 w 390"/>
                <a:gd name="T113" fmla="*/ 461 h 879"/>
                <a:gd name="T114" fmla="*/ 390 w 390"/>
                <a:gd name="T115" fmla="*/ 461 h 879"/>
                <a:gd name="T116" fmla="*/ 306 w 390"/>
                <a:gd name="T117" fmla="*/ 159 h 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90" h="879">
                  <a:moveTo>
                    <a:pt x="306" y="159"/>
                  </a:moveTo>
                  <a:cubicBezTo>
                    <a:pt x="306" y="159"/>
                    <a:pt x="306" y="159"/>
                    <a:pt x="306" y="159"/>
                  </a:cubicBezTo>
                  <a:cubicBezTo>
                    <a:pt x="306" y="159"/>
                    <a:pt x="306" y="159"/>
                    <a:pt x="306" y="159"/>
                  </a:cubicBezTo>
                  <a:cubicBezTo>
                    <a:pt x="222" y="152"/>
                    <a:pt x="222" y="152"/>
                    <a:pt x="222" y="152"/>
                  </a:cubicBezTo>
                  <a:cubicBezTo>
                    <a:pt x="222" y="139"/>
                    <a:pt x="222" y="139"/>
                    <a:pt x="222" y="139"/>
                  </a:cubicBezTo>
                  <a:cubicBezTo>
                    <a:pt x="232" y="137"/>
                    <a:pt x="240" y="128"/>
                    <a:pt x="240" y="117"/>
                  </a:cubicBezTo>
                  <a:cubicBezTo>
                    <a:pt x="240" y="98"/>
                    <a:pt x="240" y="98"/>
                    <a:pt x="240" y="98"/>
                  </a:cubicBezTo>
                  <a:cubicBezTo>
                    <a:pt x="244" y="98"/>
                    <a:pt x="248" y="95"/>
                    <a:pt x="248" y="90"/>
                  </a:cubicBezTo>
                  <a:cubicBezTo>
                    <a:pt x="248" y="73"/>
                    <a:pt x="248" y="73"/>
                    <a:pt x="248" y="73"/>
                  </a:cubicBezTo>
                  <a:cubicBezTo>
                    <a:pt x="248" y="70"/>
                    <a:pt x="246" y="67"/>
                    <a:pt x="243" y="66"/>
                  </a:cubicBezTo>
                  <a:cubicBezTo>
                    <a:pt x="249" y="60"/>
                    <a:pt x="253" y="52"/>
                    <a:pt x="253" y="43"/>
                  </a:cubicBezTo>
                  <a:cubicBezTo>
                    <a:pt x="253" y="26"/>
                    <a:pt x="238" y="12"/>
                    <a:pt x="221" y="12"/>
                  </a:cubicBezTo>
                  <a:cubicBezTo>
                    <a:pt x="221" y="12"/>
                    <a:pt x="220" y="12"/>
                    <a:pt x="220" y="12"/>
                  </a:cubicBezTo>
                  <a:cubicBezTo>
                    <a:pt x="211" y="4"/>
                    <a:pt x="199" y="0"/>
                    <a:pt x="185" y="0"/>
                  </a:cubicBezTo>
                  <a:cubicBezTo>
                    <a:pt x="158" y="0"/>
                    <a:pt x="136" y="18"/>
                    <a:pt x="136" y="41"/>
                  </a:cubicBezTo>
                  <a:cubicBezTo>
                    <a:pt x="136" y="50"/>
                    <a:pt x="140" y="59"/>
                    <a:pt x="146" y="66"/>
                  </a:cubicBezTo>
                  <a:cubicBezTo>
                    <a:pt x="142" y="66"/>
                    <a:pt x="139" y="69"/>
                    <a:pt x="139" y="73"/>
                  </a:cubicBezTo>
                  <a:cubicBezTo>
                    <a:pt x="139" y="90"/>
                    <a:pt x="139" y="90"/>
                    <a:pt x="139" y="90"/>
                  </a:cubicBezTo>
                  <a:cubicBezTo>
                    <a:pt x="139" y="95"/>
                    <a:pt x="143" y="98"/>
                    <a:pt x="147" y="98"/>
                  </a:cubicBezTo>
                  <a:cubicBezTo>
                    <a:pt x="147" y="117"/>
                    <a:pt x="147" y="117"/>
                    <a:pt x="147" y="117"/>
                  </a:cubicBezTo>
                  <a:cubicBezTo>
                    <a:pt x="147" y="128"/>
                    <a:pt x="156" y="138"/>
                    <a:pt x="167" y="139"/>
                  </a:cubicBezTo>
                  <a:cubicBezTo>
                    <a:pt x="167" y="152"/>
                    <a:pt x="167" y="152"/>
                    <a:pt x="167" y="152"/>
                  </a:cubicBezTo>
                  <a:cubicBezTo>
                    <a:pt x="83" y="159"/>
                    <a:pt x="83" y="159"/>
                    <a:pt x="83" y="159"/>
                  </a:cubicBezTo>
                  <a:cubicBezTo>
                    <a:pt x="83" y="162"/>
                    <a:pt x="83" y="162"/>
                    <a:pt x="83" y="162"/>
                  </a:cubicBezTo>
                  <a:cubicBezTo>
                    <a:pt x="38" y="258"/>
                    <a:pt x="11" y="355"/>
                    <a:pt x="0" y="461"/>
                  </a:cubicBezTo>
                  <a:cubicBezTo>
                    <a:pt x="7" y="461"/>
                    <a:pt x="7" y="461"/>
                    <a:pt x="7" y="461"/>
                  </a:cubicBezTo>
                  <a:cubicBezTo>
                    <a:pt x="7" y="483"/>
                    <a:pt x="7" y="483"/>
                    <a:pt x="7" y="483"/>
                  </a:cubicBezTo>
                  <a:cubicBezTo>
                    <a:pt x="7" y="492"/>
                    <a:pt x="15" y="500"/>
                    <a:pt x="24" y="500"/>
                  </a:cubicBezTo>
                  <a:cubicBezTo>
                    <a:pt x="34" y="500"/>
                    <a:pt x="42" y="492"/>
                    <a:pt x="42" y="483"/>
                  </a:cubicBezTo>
                  <a:cubicBezTo>
                    <a:pt x="42" y="461"/>
                    <a:pt x="42" y="461"/>
                    <a:pt x="42" y="461"/>
                  </a:cubicBezTo>
                  <a:cubicBezTo>
                    <a:pt x="48" y="461"/>
                    <a:pt x="48" y="461"/>
                    <a:pt x="48" y="461"/>
                  </a:cubicBezTo>
                  <a:cubicBezTo>
                    <a:pt x="54" y="403"/>
                    <a:pt x="66" y="348"/>
                    <a:pt x="83" y="294"/>
                  </a:cubicBezTo>
                  <a:cubicBezTo>
                    <a:pt x="83" y="532"/>
                    <a:pt x="83" y="532"/>
                    <a:pt x="83" y="532"/>
                  </a:cubicBezTo>
                  <a:cubicBezTo>
                    <a:pt x="112" y="532"/>
                    <a:pt x="112" y="532"/>
                    <a:pt x="112" y="532"/>
                  </a:cubicBezTo>
                  <a:cubicBezTo>
                    <a:pt x="123" y="851"/>
                    <a:pt x="123" y="851"/>
                    <a:pt x="123" y="851"/>
                  </a:cubicBezTo>
                  <a:cubicBezTo>
                    <a:pt x="133" y="851"/>
                    <a:pt x="133" y="851"/>
                    <a:pt x="133" y="851"/>
                  </a:cubicBezTo>
                  <a:cubicBezTo>
                    <a:pt x="124" y="857"/>
                    <a:pt x="118" y="867"/>
                    <a:pt x="118" y="879"/>
                  </a:cubicBezTo>
                  <a:cubicBezTo>
                    <a:pt x="187" y="879"/>
                    <a:pt x="187" y="879"/>
                    <a:pt x="187" y="879"/>
                  </a:cubicBezTo>
                  <a:cubicBezTo>
                    <a:pt x="187" y="867"/>
                    <a:pt x="181" y="857"/>
                    <a:pt x="172" y="851"/>
                  </a:cubicBezTo>
                  <a:cubicBezTo>
                    <a:pt x="182" y="851"/>
                    <a:pt x="182" y="851"/>
                    <a:pt x="182" y="851"/>
                  </a:cubicBezTo>
                  <a:cubicBezTo>
                    <a:pt x="192" y="532"/>
                    <a:pt x="192" y="532"/>
                    <a:pt x="192" y="532"/>
                  </a:cubicBezTo>
                  <a:cubicBezTo>
                    <a:pt x="196" y="532"/>
                    <a:pt x="196" y="532"/>
                    <a:pt x="196" y="532"/>
                  </a:cubicBezTo>
                  <a:cubicBezTo>
                    <a:pt x="207" y="851"/>
                    <a:pt x="207" y="851"/>
                    <a:pt x="207" y="851"/>
                  </a:cubicBezTo>
                  <a:cubicBezTo>
                    <a:pt x="217" y="851"/>
                    <a:pt x="217" y="851"/>
                    <a:pt x="217" y="851"/>
                  </a:cubicBezTo>
                  <a:cubicBezTo>
                    <a:pt x="208" y="857"/>
                    <a:pt x="202" y="867"/>
                    <a:pt x="202" y="879"/>
                  </a:cubicBezTo>
                  <a:cubicBezTo>
                    <a:pt x="271" y="879"/>
                    <a:pt x="271" y="879"/>
                    <a:pt x="271" y="879"/>
                  </a:cubicBezTo>
                  <a:cubicBezTo>
                    <a:pt x="271" y="867"/>
                    <a:pt x="265" y="857"/>
                    <a:pt x="256" y="851"/>
                  </a:cubicBezTo>
                  <a:cubicBezTo>
                    <a:pt x="266" y="851"/>
                    <a:pt x="266" y="851"/>
                    <a:pt x="266" y="851"/>
                  </a:cubicBezTo>
                  <a:cubicBezTo>
                    <a:pt x="276" y="532"/>
                    <a:pt x="276" y="532"/>
                    <a:pt x="276" y="532"/>
                  </a:cubicBezTo>
                  <a:cubicBezTo>
                    <a:pt x="306" y="532"/>
                    <a:pt x="306" y="532"/>
                    <a:pt x="306" y="532"/>
                  </a:cubicBezTo>
                  <a:cubicBezTo>
                    <a:pt x="306" y="289"/>
                    <a:pt x="306" y="289"/>
                    <a:pt x="306" y="289"/>
                  </a:cubicBezTo>
                  <a:cubicBezTo>
                    <a:pt x="323" y="345"/>
                    <a:pt x="336" y="401"/>
                    <a:pt x="342" y="461"/>
                  </a:cubicBezTo>
                  <a:cubicBezTo>
                    <a:pt x="348" y="461"/>
                    <a:pt x="348" y="461"/>
                    <a:pt x="348" y="461"/>
                  </a:cubicBezTo>
                  <a:cubicBezTo>
                    <a:pt x="348" y="483"/>
                    <a:pt x="348" y="483"/>
                    <a:pt x="348" y="483"/>
                  </a:cubicBezTo>
                  <a:cubicBezTo>
                    <a:pt x="348" y="492"/>
                    <a:pt x="356" y="500"/>
                    <a:pt x="366" y="500"/>
                  </a:cubicBezTo>
                  <a:cubicBezTo>
                    <a:pt x="375" y="500"/>
                    <a:pt x="383" y="492"/>
                    <a:pt x="383" y="483"/>
                  </a:cubicBezTo>
                  <a:cubicBezTo>
                    <a:pt x="383" y="461"/>
                    <a:pt x="383" y="461"/>
                    <a:pt x="383" y="461"/>
                  </a:cubicBezTo>
                  <a:cubicBezTo>
                    <a:pt x="390" y="461"/>
                    <a:pt x="390" y="461"/>
                    <a:pt x="390" y="461"/>
                  </a:cubicBezTo>
                  <a:cubicBezTo>
                    <a:pt x="380" y="354"/>
                    <a:pt x="351" y="256"/>
                    <a:pt x="306" y="159"/>
                  </a:cubicBezTo>
                  <a:close/>
                </a:path>
              </a:pathLst>
            </a:custGeom>
            <a:solidFill>
              <a:schemeClr val="bg1">
                <a:lumMod val="75000"/>
              </a:schemeClr>
            </a:solid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3" name="Freeform 6"/>
            <p:cNvSpPr>
              <a:spLocks/>
            </p:cNvSpPr>
            <p:nvPr/>
          </p:nvSpPr>
          <p:spPr bwMode="auto">
            <a:xfrm>
              <a:off x="6870962" y="4544856"/>
              <a:ext cx="375712" cy="846571"/>
            </a:xfrm>
            <a:custGeom>
              <a:avLst/>
              <a:gdLst>
                <a:gd name="T0" fmla="*/ 306 w 390"/>
                <a:gd name="T1" fmla="*/ 159 h 879"/>
                <a:gd name="T2" fmla="*/ 306 w 390"/>
                <a:gd name="T3" fmla="*/ 159 h 879"/>
                <a:gd name="T4" fmla="*/ 306 w 390"/>
                <a:gd name="T5" fmla="*/ 159 h 879"/>
                <a:gd name="T6" fmla="*/ 222 w 390"/>
                <a:gd name="T7" fmla="*/ 152 h 879"/>
                <a:gd name="T8" fmla="*/ 222 w 390"/>
                <a:gd name="T9" fmla="*/ 139 h 879"/>
                <a:gd name="T10" fmla="*/ 240 w 390"/>
                <a:gd name="T11" fmla="*/ 117 h 879"/>
                <a:gd name="T12" fmla="*/ 240 w 390"/>
                <a:gd name="T13" fmla="*/ 98 h 879"/>
                <a:gd name="T14" fmla="*/ 248 w 390"/>
                <a:gd name="T15" fmla="*/ 90 h 879"/>
                <a:gd name="T16" fmla="*/ 248 w 390"/>
                <a:gd name="T17" fmla="*/ 73 h 879"/>
                <a:gd name="T18" fmla="*/ 243 w 390"/>
                <a:gd name="T19" fmla="*/ 66 h 879"/>
                <a:gd name="T20" fmla="*/ 253 w 390"/>
                <a:gd name="T21" fmla="*/ 43 h 879"/>
                <a:gd name="T22" fmla="*/ 221 w 390"/>
                <a:gd name="T23" fmla="*/ 12 h 879"/>
                <a:gd name="T24" fmla="*/ 220 w 390"/>
                <a:gd name="T25" fmla="*/ 12 h 879"/>
                <a:gd name="T26" fmla="*/ 185 w 390"/>
                <a:gd name="T27" fmla="*/ 0 h 879"/>
                <a:gd name="T28" fmla="*/ 136 w 390"/>
                <a:gd name="T29" fmla="*/ 41 h 879"/>
                <a:gd name="T30" fmla="*/ 146 w 390"/>
                <a:gd name="T31" fmla="*/ 66 h 879"/>
                <a:gd name="T32" fmla="*/ 139 w 390"/>
                <a:gd name="T33" fmla="*/ 73 h 879"/>
                <a:gd name="T34" fmla="*/ 139 w 390"/>
                <a:gd name="T35" fmla="*/ 90 h 879"/>
                <a:gd name="T36" fmla="*/ 147 w 390"/>
                <a:gd name="T37" fmla="*/ 98 h 879"/>
                <a:gd name="T38" fmla="*/ 147 w 390"/>
                <a:gd name="T39" fmla="*/ 117 h 879"/>
                <a:gd name="T40" fmla="*/ 167 w 390"/>
                <a:gd name="T41" fmla="*/ 139 h 879"/>
                <a:gd name="T42" fmla="*/ 167 w 390"/>
                <a:gd name="T43" fmla="*/ 152 h 879"/>
                <a:gd name="T44" fmla="*/ 83 w 390"/>
                <a:gd name="T45" fmla="*/ 159 h 879"/>
                <a:gd name="T46" fmla="*/ 83 w 390"/>
                <a:gd name="T47" fmla="*/ 162 h 879"/>
                <a:gd name="T48" fmla="*/ 0 w 390"/>
                <a:gd name="T49" fmla="*/ 461 h 879"/>
                <a:gd name="T50" fmla="*/ 7 w 390"/>
                <a:gd name="T51" fmla="*/ 461 h 879"/>
                <a:gd name="T52" fmla="*/ 7 w 390"/>
                <a:gd name="T53" fmla="*/ 483 h 879"/>
                <a:gd name="T54" fmla="*/ 24 w 390"/>
                <a:gd name="T55" fmla="*/ 500 h 879"/>
                <a:gd name="T56" fmla="*/ 42 w 390"/>
                <a:gd name="T57" fmla="*/ 483 h 879"/>
                <a:gd name="T58" fmla="*/ 42 w 390"/>
                <a:gd name="T59" fmla="*/ 461 h 879"/>
                <a:gd name="T60" fmla="*/ 48 w 390"/>
                <a:gd name="T61" fmla="*/ 461 h 879"/>
                <a:gd name="T62" fmla="*/ 83 w 390"/>
                <a:gd name="T63" fmla="*/ 294 h 879"/>
                <a:gd name="T64" fmla="*/ 83 w 390"/>
                <a:gd name="T65" fmla="*/ 532 h 879"/>
                <a:gd name="T66" fmla="*/ 112 w 390"/>
                <a:gd name="T67" fmla="*/ 532 h 879"/>
                <a:gd name="T68" fmla="*/ 123 w 390"/>
                <a:gd name="T69" fmla="*/ 851 h 879"/>
                <a:gd name="T70" fmla="*/ 133 w 390"/>
                <a:gd name="T71" fmla="*/ 851 h 879"/>
                <a:gd name="T72" fmla="*/ 118 w 390"/>
                <a:gd name="T73" fmla="*/ 879 h 879"/>
                <a:gd name="T74" fmla="*/ 187 w 390"/>
                <a:gd name="T75" fmla="*/ 879 h 879"/>
                <a:gd name="T76" fmla="*/ 172 w 390"/>
                <a:gd name="T77" fmla="*/ 851 h 879"/>
                <a:gd name="T78" fmla="*/ 182 w 390"/>
                <a:gd name="T79" fmla="*/ 851 h 879"/>
                <a:gd name="T80" fmla="*/ 192 w 390"/>
                <a:gd name="T81" fmla="*/ 532 h 879"/>
                <a:gd name="T82" fmla="*/ 196 w 390"/>
                <a:gd name="T83" fmla="*/ 532 h 879"/>
                <a:gd name="T84" fmla="*/ 207 w 390"/>
                <a:gd name="T85" fmla="*/ 851 h 879"/>
                <a:gd name="T86" fmla="*/ 217 w 390"/>
                <a:gd name="T87" fmla="*/ 851 h 879"/>
                <a:gd name="T88" fmla="*/ 202 w 390"/>
                <a:gd name="T89" fmla="*/ 879 h 879"/>
                <a:gd name="T90" fmla="*/ 271 w 390"/>
                <a:gd name="T91" fmla="*/ 879 h 879"/>
                <a:gd name="T92" fmla="*/ 256 w 390"/>
                <a:gd name="T93" fmla="*/ 851 h 879"/>
                <a:gd name="T94" fmla="*/ 266 w 390"/>
                <a:gd name="T95" fmla="*/ 851 h 879"/>
                <a:gd name="T96" fmla="*/ 276 w 390"/>
                <a:gd name="T97" fmla="*/ 532 h 879"/>
                <a:gd name="T98" fmla="*/ 306 w 390"/>
                <a:gd name="T99" fmla="*/ 532 h 879"/>
                <a:gd name="T100" fmla="*/ 306 w 390"/>
                <a:gd name="T101" fmla="*/ 289 h 879"/>
                <a:gd name="T102" fmla="*/ 342 w 390"/>
                <a:gd name="T103" fmla="*/ 461 h 879"/>
                <a:gd name="T104" fmla="*/ 348 w 390"/>
                <a:gd name="T105" fmla="*/ 461 h 879"/>
                <a:gd name="T106" fmla="*/ 348 w 390"/>
                <a:gd name="T107" fmla="*/ 483 h 879"/>
                <a:gd name="T108" fmla="*/ 366 w 390"/>
                <a:gd name="T109" fmla="*/ 500 h 879"/>
                <a:gd name="T110" fmla="*/ 383 w 390"/>
                <a:gd name="T111" fmla="*/ 483 h 879"/>
                <a:gd name="T112" fmla="*/ 383 w 390"/>
                <a:gd name="T113" fmla="*/ 461 h 879"/>
                <a:gd name="T114" fmla="*/ 390 w 390"/>
                <a:gd name="T115" fmla="*/ 461 h 879"/>
                <a:gd name="T116" fmla="*/ 306 w 390"/>
                <a:gd name="T117" fmla="*/ 159 h 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90" h="879">
                  <a:moveTo>
                    <a:pt x="306" y="159"/>
                  </a:moveTo>
                  <a:cubicBezTo>
                    <a:pt x="306" y="159"/>
                    <a:pt x="306" y="159"/>
                    <a:pt x="306" y="159"/>
                  </a:cubicBezTo>
                  <a:cubicBezTo>
                    <a:pt x="306" y="159"/>
                    <a:pt x="306" y="159"/>
                    <a:pt x="306" y="159"/>
                  </a:cubicBezTo>
                  <a:cubicBezTo>
                    <a:pt x="222" y="152"/>
                    <a:pt x="222" y="152"/>
                    <a:pt x="222" y="152"/>
                  </a:cubicBezTo>
                  <a:cubicBezTo>
                    <a:pt x="222" y="139"/>
                    <a:pt x="222" y="139"/>
                    <a:pt x="222" y="139"/>
                  </a:cubicBezTo>
                  <a:cubicBezTo>
                    <a:pt x="232" y="137"/>
                    <a:pt x="240" y="128"/>
                    <a:pt x="240" y="117"/>
                  </a:cubicBezTo>
                  <a:cubicBezTo>
                    <a:pt x="240" y="98"/>
                    <a:pt x="240" y="98"/>
                    <a:pt x="240" y="98"/>
                  </a:cubicBezTo>
                  <a:cubicBezTo>
                    <a:pt x="244" y="98"/>
                    <a:pt x="248" y="95"/>
                    <a:pt x="248" y="90"/>
                  </a:cubicBezTo>
                  <a:cubicBezTo>
                    <a:pt x="248" y="73"/>
                    <a:pt x="248" y="73"/>
                    <a:pt x="248" y="73"/>
                  </a:cubicBezTo>
                  <a:cubicBezTo>
                    <a:pt x="248" y="70"/>
                    <a:pt x="246" y="67"/>
                    <a:pt x="243" y="66"/>
                  </a:cubicBezTo>
                  <a:cubicBezTo>
                    <a:pt x="249" y="60"/>
                    <a:pt x="253" y="52"/>
                    <a:pt x="253" y="43"/>
                  </a:cubicBezTo>
                  <a:cubicBezTo>
                    <a:pt x="253" y="26"/>
                    <a:pt x="238" y="12"/>
                    <a:pt x="221" y="12"/>
                  </a:cubicBezTo>
                  <a:cubicBezTo>
                    <a:pt x="221" y="12"/>
                    <a:pt x="220" y="12"/>
                    <a:pt x="220" y="12"/>
                  </a:cubicBezTo>
                  <a:cubicBezTo>
                    <a:pt x="211" y="4"/>
                    <a:pt x="199" y="0"/>
                    <a:pt x="185" y="0"/>
                  </a:cubicBezTo>
                  <a:cubicBezTo>
                    <a:pt x="158" y="0"/>
                    <a:pt x="136" y="18"/>
                    <a:pt x="136" y="41"/>
                  </a:cubicBezTo>
                  <a:cubicBezTo>
                    <a:pt x="136" y="50"/>
                    <a:pt x="140" y="59"/>
                    <a:pt x="146" y="66"/>
                  </a:cubicBezTo>
                  <a:cubicBezTo>
                    <a:pt x="142" y="66"/>
                    <a:pt x="139" y="69"/>
                    <a:pt x="139" y="73"/>
                  </a:cubicBezTo>
                  <a:cubicBezTo>
                    <a:pt x="139" y="90"/>
                    <a:pt x="139" y="90"/>
                    <a:pt x="139" y="90"/>
                  </a:cubicBezTo>
                  <a:cubicBezTo>
                    <a:pt x="139" y="95"/>
                    <a:pt x="143" y="98"/>
                    <a:pt x="147" y="98"/>
                  </a:cubicBezTo>
                  <a:cubicBezTo>
                    <a:pt x="147" y="117"/>
                    <a:pt x="147" y="117"/>
                    <a:pt x="147" y="117"/>
                  </a:cubicBezTo>
                  <a:cubicBezTo>
                    <a:pt x="147" y="128"/>
                    <a:pt x="156" y="138"/>
                    <a:pt x="167" y="139"/>
                  </a:cubicBezTo>
                  <a:cubicBezTo>
                    <a:pt x="167" y="152"/>
                    <a:pt x="167" y="152"/>
                    <a:pt x="167" y="152"/>
                  </a:cubicBezTo>
                  <a:cubicBezTo>
                    <a:pt x="83" y="159"/>
                    <a:pt x="83" y="159"/>
                    <a:pt x="83" y="159"/>
                  </a:cubicBezTo>
                  <a:cubicBezTo>
                    <a:pt x="83" y="162"/>
                    <a:pt x="83" y="162"/>
                    <a:pt x="83" y="162"/>
                  </a:cubicBezTo>
                  <a:cubicBezTo>
                    <a:pt x="38" y="258"/>
                    <a:pt x="11" y="355"/>
                    <a:pt x="0" y="461"/>
                  </a:cubicBezTo>
                  <a:cubicBezTo>
                    <a:pt x="7" y="461"/>
                    <a:pt x="7" y="461"/>
                    <a:pt x="7" y="461"/>
                  </a:cubicBezTo>
                  <a:cubicBezTo>
                    <a:pt x="7" y="483"/>
                    <a:pt x="7" y="483"/>
                    <a:pt x="7" y="483"/>
                  </a:cubicBezTo>
                  <a:cubicBezTo>
                    <a:pt x="7" y="492"/>
                    <a:pt x="15" y="500"/>
                    <a:pt x="24" y="500"/>
                  </a:cubicBezTo>
                  <a:cubicBezTo>
                    <a:pt x="34" y="500"/>
                    <a:pt x="42" y="492"/>
                    <a:pt x="42" y="483"/>
                  </a:cubicBezTo>
                  <a:cubicBezTo>
                    <a:pt x="42" y="461"/>
                    <a:pt x="42" y="461"/>
                    <a:pt x="42" y="461"/>
                  </a:cubicBezTo>
                  <a:cubicBezTo>
                    <a:pt x="48" y="461"/>
                    <a:pt x="48" y="461"/>
                    <a:pt x="48" y="461"/>
                  </a:cubicBezTo>
                  <a:cubicBezTo>
                    <a:pt x="54" y="403"/>
                    <a:pt x="66" y="348"/>
                    <a:pt x="83" y="294"/>
                  </a:cubicBezTo>
                  <a:cubicBezTo>
                    <a:pt x="83" y="532"/>
                    <a:pt x="83" y="532"/>
                    <a:pt x="83" y="532"/>
                  </a:cubicBezTo>
                  <a:cubicBezTo>
                    <a:pt x="112" y="532"/>
                    <a:pt x="112" y="532"/>
                    <a:pt x="112" y="532"/>
                  </a:cubicBezTo>
                  <a:cubicBezTo>
                    <a:pt x="123" y="851"/>
                    <a:pt x="123" y="851"/>
                    <a:pt x="123" y="851"/>
                  </a:cubicBezTo>
                  <a:cubicBezTo>
                    <a:pt x="133" y="851"/>
                    <a:pt x="133" y="851"/>
                    <a:pt x="133" y="851"/>
                  </a:cubicBezTo>
                  <a:cubicBezTo>
                    <a:pt x="124" y="857"/>
                    <a:pt x="118" y="867"/>
                    <a:pt x="118" y="879"/>
                  </a:cubicBezTo>
                  <a:cubicBezTo>
                    <a:pt x="187" y="879"/>
                    <a:pt x="187" y="879"/>
                    <a:pt x="187" y="879"/>
                  </a:cubicBezTo>
                  <a:cubicBezTo>
                    <a:pt x="187" y="867"/>
                    <a:pt x="181" y="857"/>
                    <a:pt x="172" y="851"/>
                  </a:cubicBezTo>
                  <a:cubicBezTo>
                    <a:pt x="182" y="851"/>
                    <a:pt x="182" y="851"/>
                    <a:pt x="182" y="851"/>
                  </a:cubicBezTo>
                  <a:cubicBezTo>
                    <a:pt x="192" y="532"/>
                    <a:pt x="192" y="532"/>
                    <a:pt x="192" y="532"/>
                  </a:cubicBezTo>
                  <a:cubicBezTo>
                    <a:pt x="196" y="532"/>
                    <a:pt x="196" y="532"/>
                    <a:pt x="196" y="532"/>
                  </a:cubicBezTo>
                  <a:cubicBezTo>
                    <a:pt x="207" y="851"/>
                    <a:pt x="207" y="851"/>
                    <a:pt x="207" y="851"/>
                  </a:cubicBezTo>
                  <a:cubicBezTo>
                    <a:pt x="217" y="851"/>
                    <a:pt x="217" y="851"/>
                    <a:pt x="217" y="851"/>
                  </a:cubicBezTo>
                  <a:cubicBezTo>
                    <a:pt x="208" y="857"/>
                    <a:pt x="202" y="867"/>
                    <a:pt x="202" y="879"/>
                  </a:cubicBezTo>
                  <a:cubicBezTo>
                    <a:pt x="271" y="879"/>
                    <a:pt x="271" y="879"/>
                    <a:pt x="271" y="879"/>
                  </a:cubicBezTo>
                  <a:cubicBezTo>
                    <a:pt x="271" y="867"/>
                    <a:pt x="265" y="857"/>
                    <a:pt x="256" y="851"/>
                  </a:cubicBezTo>
                  <a:cubicBezTo>
                    <a:pt x="266" y="851"/>
                    <a:pt x="266" y="851"/>
                    <a:pt x="266" y="851"/>
                  </a:cubicBezTo>
                  <a:cubicBezTo>
                    <a:pt x="276" y="532"/>
                    <a:pt x="276" y="532"/>
                    <a:pt x="276" y="532"/>
                  </a:cubicBezTo>
                  <a:cubicBezTo>
                    <a:pt x="306" y="532"/>
                    <a:pt x="306" y="532"/>
                    <a:pt x="306" y="532"/>
                  </a:cubicBezTo>
                  <a:cubicBezTo>
                    <a:pt x="306" y="289"/>
                    <a:pt x="306" y="289"/>
                    <a:pt x="306" y="289"/>
                  </a:cubicBezTo>
                  <a:cubicBezTo>
                    <a:pt x="323" y="345"/>
                    <a:pt x="336" y="401"/>
                    <a:pt x="342" y="461"/>
                  </a:cubicBezTo>
                  <a:cubicBezTo>
                    <a:pt x="348" y="461"/>
                    <a:pt x="348" y="461"/>
                    <a:pt x="348" y="461"/>
                  </a:cubicBezTo>
                  <a:cubicBezTo>
                    <a:pt x="348" y="483"/>
                    <a:pt x="348" y="483"/>
                    <a:pt x="348" y="483"/>
                  </a:cubicBezTo>
                  <a:cubicBezTo>
                    <a:pt x="348" y="492"/>
                    <a:pt x="356" y="500"/>
                    <a:pt x="366" y="500"/>
                  </a:cubicBezTo>
                  <a:cubicBezTo>
                    <a:pt x="375" y="500"/>
                    <a:pt x="383" y="492"/>
                    <a:pt x="383" y="483"/>
                  </a:cubicBezTo>
                  <a:cubicBezTo>
                    <a:pt x="383" y="461"/>
                    <a:pt x="383" y="461"/>
                    <a:pt x="383" y="461"/>
                  </a:cubicBezTo>
                  <a:cubicBezTo>
                    <a:pt x="390" y="461"/>
                    <a:pt x="390" y="461"/>
                    <a:pt x="390" y="461"/>
                  </a:cubicBezTo>
                  <a:cubicBezTo>
                    <a:pt x="380" y="354"/>
                    <a:pt x="351" y="256"/>
                    <a:pt x="306" y="159"/>
                  </a:cubicBezTo>
                  <a:close/>
                </a:path>
              </a:pathLst>
            </a:custGeom>
            <a:solidFill>
              <a:schemeClr val="bg1">
                <a:lumMod val="75000"/>
              </a:schemeClr>
            </a:solid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6" name="Freeform 6"/>
            <p:cNvSpPr>
              <a:spLocks/>
            </p:cNvSpPr>
            <p:nvPr/>
          </p:nvSpPr>
          <p:spPr bwMode="auto">
            <a:xfrm>
              <a:off x="9598919" y="4396646"/>
              <a:ext cx="375712" cy="846571"/>
            </a:xfrm>
            <a:custGeom>
              <a:avLst/>
              <a:gdLst>
                <a:gd name="T0" fmla="*/ 306 w 390"/>
                <a:gd name="T1" fmla="*/ 159 h 879"/>
                <a:gd name="T2" fmla="*/ 306 w 390"/>
                <a:gd name="T3" fmla="*/ 159 h 879"/>
                <a:gd name="T4" fmla="*/ 306 w 390"/>
                <a:gd name="T5" fmla="*/ 159 h 879"/>
                <a:gd name="T6" fmla="*/ 222 w 390"/>
                <a:gd name="T7" fmla="*/ 152 h 879"/>
                <a:gd name="T8" fmla="*/ 222 w 390"/>
                <a:gd name="T9" fmla="*/ 139 h 879"/>
                <a:gd name="T10" fmla="*/ 240 w 390"/>
                <a:gd name="T11" fmla="*/ 117 h 879"/>
                <a:gd name="T12" fmla="*/ 240 w 390"/>
                <a:gd name="T13" fmla="*/ 98 h 879"/>
                <a:gd name="T14" fmla="*/ 248 w 390"/>
                <a:gd name="T15" fmla="*/ 90 h 879"/>
                <a:gd name="T16" fmla="*/ 248 w 390"/>
                <a:gd name="T17" fmla="*/ 73 h 879"/>
                <a:gd name="T18" fmla="*/ 243 w 390"/>
                <a:gd name="T19" fmla="*/ 66 h 879"/>
                <a:gd name="T20" fmla="*/ 253 w 390"/>
                <a:gd name="T21" fmla="*/ 43 h 879"/>
                <a:gd name="T22" fmla="*/ 221 w 390"/>
                <a:gd name="T23" fmla="*/ 12 h 879"/>
                <a:gd name="T24" fmla="*/ 220 w 390"/>
                <a:gd name="T25" fmla="*/ 12 h 879"/>
                <a:gd name="T26" fmla="*/ 185 w 390"/>
                <a:gd name="T27" fmla="*/ 0 h 879"/>
                <a:gd name="T28" fmla="*/ 136 w 390"/>
                <a:gd name="T29" fmla="*/ 41 h 879"/>
                <a:gd name="T30" fmla="*/ 146 w 390"/>
                <a:gd name="T31" fmla="*/ 66 h 879"/>
                <a:gd name="T32" fmla="*/ 139 w 390"/>
                <a:gd name="T33" fmla="*/ 73 h 879"/>
                <a:gd name="T34" fmla="*/ 139 w 390"/>
                <a:gd name="T35" fmla="*/ 90 h 879"/>
                <a:gd name="T36" fmla="*/ 147 w 390"/>
                <a:gd name="T37" fmla="*/ 98 h 879"/>
                <a:gd name="T38" fmla="*/ 147 w 390"/>
                <a:gd name="T39" fmla="*/ 117 h 879"/>
                <a:gd name="T40" fmla="*/ 167 w 390"/>
                <a:gd name="T41" fmla="*/ 139 h 879"/>
                <a:gd name="T42" fmla="*/ 167 w 390"/>
                <a:gd name="T43" fmla="*/ 152 h 879"/>
                <a:gd name="T44" fmla="*/ 83 w 390"/>
                <a:gd name="T45" fmla="*/ 159 h 879"/>
                <a:gd name="T46" fmla="*/ 83 w 390"/>
                <a:gd name="T47" fmla="*/ 162 h 879"/>
                <a:gd name="T48" fmla="*/ 0 w 390"/>
                <a:gd name="T49" fmla="*/ 461 h 879"/>
                <a:gd name="T50" fmla="*/ 7 w 390"/>
                <a:gd name="T51" fmla="*/ 461 h 879"/>
                <a:gd name="T52" fmla="*/ 7 w 390"/>
                <a:gd name="T53" fmla="*/ 483 h 879"/>
                <a:gd name="T54" fmla="*/ 24 w 390"/>
                <a:gd name="T55" fmla="*/ 500 h 879"/>
                <a:gd name="T56" fmla="*/ 42 w 390"/>
                <a:gd name="T57" fmla="*/ 483 h 879"/>
                <a:gd name="T58" fmla="*/ 42 w 390"/>
                <a:gd name="T59" fmla="*/ 461 h 879"/>
                <a:gd name="T60" fmla="*/ 48 w 390"/>
                <a:gd name="T61" fmla="*/ 461 h 879"/>
                <a:gd name="T62" fmla="*/ 83 w 390"/>
                <a:gd name="T63" fmla="*/ 294 h 879"/>
                <a:gd name="T64" fmla="*/ 83 w 390"/>
                <a:gd name="T65" fmla="*/ 532 h 879"/>
                <a:gd name="T66" fmla="*/ 112 w 390"/>
                <a:gd name="T67" fmla="*/ 532 h 879"/>
                <a:gd name="T68" fmla="*/ 123 w 390"/>
                <a:gd name="T69" fmla="*/ 851 h 879"/>
                <a:gd name="T70" fmla="*/ 133 w 390"/>
                <a:gd name="T71" fmla="*/ 851 h 879"/>
                <a:gd name="T72" fmla="*/ 118 w 390"/>
                <a:gd name="T73" fmla="*/ 879 h 879"/>
                <a:gd name="T74" fmla="*/ 187 w 390"/>
                <a:gd name="T75" fmla="*/ 879 h 879"/>
                <a:gd name="T76" fmla="*/ 172 w 390"/>
                <a:gd name="T77" fmla="*/ 851 h 879"/>
                <a:gd name="T78" fmla="*/ 182 w 390"/>
                <a:gd name="T79" fmla="*/ 851 h 879"/>
                <a:gd name="T80" fmla="*/ 192 w 390"/>
                <a:gd name="T81" fmla="*/ 532 h 879"/>
                <a:gd name="T82" fmla="*/ 196 w 390"/>
                <a:gd name="T83" fmla="*/ 532 h 879"/>
                <a:gd name="T84" fmla="*/ 207 w 390"/>
                <a:gd name="T85" fmla="*/ 851 h 879"/>
                <a:gd name="T86" fmla="*/ 217 w 390"/>
                <a:gd name="T87" fmla="*/ 851 h 879"/>
                <a:gd name="T88" fmla="*/ 202 w 390"/>
                <a:gd name="T89" fmla="*/ 879 h 879"/>
                <a:gd name="T90" fmla="*/ 271 w 390"/>
                <a:gd name="T91" fmla="*/ 879 h 879"/>
                <a:gd name="T92" fmla="*/ 256 w 390"/>
                <a:gd name="T93" fmla="*/ 851 h 879"/>
                <a:gd name="T94" fmla="*/ 266 w 390"/>
                <a:gd name="T95" fmla="*/ 851 h 879"/>
                <a:gd name="T96" fmla="*/ 276 w 390"/>
                <a:gd name="T97" fmla="*/ 532 h 879"/>
                <a:gd name="T98" fmla="*/ 306 w 390"/>
                <a:gd name="T99" fmla="*/ 532 h 879"/>
                <a:gd name="T100" fmla="*/ 306 w 390"/>
                <a:gd name="T101" fmla="*/ 289 h 879"/>
                <a:gd name="T102" fmla="*/ 342 w 390"/>
                <a:gd name="T103" fmla="*/ 461 h 879"/>
                <a:gd name="T104" fmla="*/ 348 w 390"/>
                <a:gd name="T105" fmla="*/ 461 h 879"/>
                <a:gd name="T106" fmla="*/ 348 w 390"/>
                <a:gd name="T107" fmla="*/ 483 h 879"/>
                <a:gd name="T108" fmla="*/ 366 w 390"/>
                <a:gd name="T109" fmla="*/ 500 h 879"/>
                <a:gd name="T110" fmla="*/ 383 w 390"/>
                <a:gd name="T111" fmla="*/ 483 h 879"/>
                <a:gd name="T112" fmla="*/ 383 w 390"/>
                <a:gd name="T113" fmla="*/ 461 h 879"/>
                <a:gd name="T114" fmla="*/ 390 w 390"/>
                <a:gd name="T115" fmla="*/ 461 h 879"/>
                <a:gd name="T116" fmla="*/ 306 w 390"/>
                <a:gd name="T117" fmla="*/ 159 h 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90" h="879">
                  <a:moveTo>
                    <a:pt x="306" y="159"/>
                  </a:moveTo>
                  <a:cubicBezTo>
                    <a:pt x="306" y="159"/>
                    <a:pt x="306" y="159"/>
                    <a:pt x="306" y="159"/>
                  </a:cubicBezTo>
                  <a:cubicBezTo>
                    <a:pt x="306" y="159"/>
                    <a:pt x="306" y="159"/>
                    <a:pt x="306" y="159"/>
                  </a:cubicBezTo>
                  <a:cubicBezTo>
                    <a:pt x="222" y="152"/>
                    <a:pt x="222" y="152"/>
                    <a:pt x="222" y="152"/>
                  </a:cubicBezTo>
                  <a:cubicBezTo>
                    <a:pt x="222" y="139"/>
                    <a:pt x="222" y="139"/>
                    <a:pt x="222" y="139"/>
                  </a:cubicBezTo>
                  <a:cubicBezTo>
                    <a:pt x="232" y="137"/>
                    <a:pt x="240" y="128"/>
                    <a:pt x="240" y="117"/>
                  </a:cubicBezTo>
                  <a:cubicBezTo>
                    <a:pt x="240" y="98"/>
                    <a:pt x="240" y="98"/>
                    <a:pt x="240" y="98"/>
                  </a:cubicBezTo>
                  <a:cubicBezTo>
                    <a:pt x="244" y="98"/>
                    <a:pt x="248" y="95"/>
                    <a:pt x="248" y="90"/>
                  </a:cubicBezTo>
                  <a:cubicBezTo>
                    <a:pt x="248" y="73"/>
                    <a:pt x="248" y="73"/>
                    <a:pt x="248" y="73"/>
                  </a:cubicBezTo>
                  <a:cubicBezTo>
                    <a:pt x="248" y="70"/>
                    <a:pt x="246" y="67"/>
                    <a:pt x="243" y="66"/>
                  </a:cubicBezTo>
                  <a:cubicBezTo>
                    <a:pt x="249" y="60"/>
                    <a:pt x="253" y="52"/>
                    <a:pt x="253" y="43"/>
                  </a:cubicBezTo>
                  <a:cubicBezTo>
                    <a:pt x="253" y="26"/>
                    <a:pt x="238" y="12"/>
                    <a:pt x="221" y="12"/>
                  </a:cubicBezTo>
                  <a:cubicBezTo>
                    <a:pt x="221" y="12"/>
                    <a:pt x="220" y="12"/>
                    <a:pt x="220" y="12"/>
                  </a:cubicBezTo>
                  <a:cubicBezTo>
                    <a:pt x="211" y="4"/>
                    <a:pt x="199" y="0"/>
                    <a:pt x="185" y="0"/>
                  </a:cubicBezTo>
                  <a:cubicBezTo>
                    <a:pt x="158" y="0"/>
                    <a:pt x="136" y="18"/>
                    <a:pt x="136" y="41"/>
                  </a:cubicBezTo>
                  <a:cubicBezTo>
                    <a:pt x="136" y="50"/>
                    <a:pt x="140" y="59"/>
                    <a:pt x="146" y="66"/>
                  </a:cubicBezTo>
                  <a:cubicBezTo>
                    <a:pt x="142" y="66"/>
                    <a:pt x="139" y="69"/>
                    <a:pt x="139" y="73"/>
                  </a:cubicBezTo>
                  <a:cubicBezTo>
                    <a:pt x="139" y="90"/>
                    <a:pt x="139" y="90"/>
                    <a:pt x="139" y="90"/>
                  </a:cubicBezTo>
                  <a:cubicBezTo>
                    <a:pt x="139" y="95"/>
                    <a:pt x="143" y="98"/>
                    <a:pt x="147" y="98"/>
                  </a:cubicBezTo>
                  <a:cubicBezTo>
                    <a:pt x="147" y="117"/>
                    <a:pt x="147" y="117"/>
                    <a:pt x="147" y="117"/>
                  </a:cubicBezTo>
                  <a:cubicBezTo>
                    <a:pt x="147" y="128"/>
                    <a:pt x="156" y="138"/>
                    <a:pt x="167" y="139"/>
                  </a:cubicBezTo>
                  <a:cubicBezTo>
                    <a:pt x="167" y="152"/>
                    <a:pt x="167" y="152"/>
                    <a:pt x="167" y="152"/>
                  </a:cubicBezTo>
                  <a:cubicBezTo>
                    <a:pt x="83" y="159"/>
                    <a:pt x="83" y="159"/>
                    <a:pt x="83" y="159"/>
                  </a:cubicBezTo>
                  <a:cubicBezTo>
                    <a:pt x="83" y="162"/>
                    <a:pt x="83" y="162"/>
                    <a:pt x="83" y="162"/>
                  </a:cubicBezTo>
                  <a:cubicBezTo>
                    <a:pt x="38" y="258"/>
                    <a:pt x="11" y="355"/>
                    <a:pt x="0" y="461"/>
                  </a:cubicBezTo>
                  <a:cubicBezTo>
                    <a:pt x="7" y="461"/>
                    <a:pt x="7" y="461"/>
                    <a:pt x="7" y="461"/>
                  </a:cubicBezTo>
                  <a:cubicBezTo>
                    <a:pt x="7" y="483"/>
                    <a:pt x="7" y="483"/>
                    <a:pt x="7" y="483"/>
                  </a:cubicBezTo>
                  <a:cubicBezTo>
                    <a:pt x="7" y="492"/>
                    <a:pt x="15" y="500"/>
                    <a:pt x="24" y="500"/>
                  </a:cubicBezTo>
                  <a:cubicBezTo>
                    <a:pt x="34" y="500"/>
                    <a:pt x="42" y="492"/>
                    <a:pt x="42" y="483"/>
                  </a:cubicBezTo>
                  <a:cubicBezTo>
                    <a:pt x="42" y="461"/>
                    <a:pt x="42" y="461"/>
                    <a:pt x="42" y="461"/>
                  </a:cubicBezTo>
                  <a:cubicBezTo>
                    <a:pt x="48" y="461"/>
                    <a:pt x="48" y="461"/>
                    <a:pt x="48" y="461"/>
                  </a:cubicBezTo>
                  <a:cubicBezTo>
                    <a:pt x="54" y="403"/>
                    <a:pt x="66" y="348"/>
                    <a:pt x="83" y="294"/>
                  </a:cubicBezTo>
                  <a:cubicBezTo>
                    <a:pt x="83" y="532"/>
                    <a:pt x="83" y="532"/>
                    <a:pt x="83" y="532"/>
                  </a:cubicBezTo>
                  <a:cubicBezTo>
                    <a:pt x="112" y="532"/>
                    <a:pt x="112" y="532"/>
                    <a:pt x="112" y="532"/>
                  </a:cubicBezTo>
                  <a:cubicBezTo>
                    <a:pt x="123" y="851"/>
                    <a:pt x="123" y="851"/>
                    <a:pt x="123" y="851"/>
                  </a:cubicBezTo>
                  <a:cubicBezTo>
                    <a:pt x="133" y="851"/>
                    <a:pt x="133" y="851"/>
                    <a:pt x="133" y="851"/>
                  </a:cubicBezTo>
                  <a:cubicBezTo>
                    <a:pt x="124" y="857"/>
                    <a:pt x="118" y="867"/>
                    <a:pt x="118" y="879"/>
                  </a:cubicBezTo>
                  <a:cubicBezTo>
                    <a:pt x="187" y="879"/>
                    <a:pt x="187" y="879"/>
                    <a:pt x="187" y="879"/>
                  </a:cubicBezTo>
                  <a:cubicBezTo>
                    <a:pt x="187" y="867"/>
                    <a:pt x="181" y="857"/>
                    <a:pt x="172" y="851"/>
                  </a:cubicBezTo>
                  <a:cubicBezTo>
                    <a:pt x="182" y="851"/>
                    <a:pt x="182" y="851"/>
                    <a:pt x="182" y="851"/>
                  </a:cubicBezTo>
                  <a:cubicBezTo>
                    <a:pt x="192" y="532"/>
                    <a:pt x="192" y="532"/>
                    <a:pt x="192" y="532"/>
                  </a:cubicBezTo>
                  <a:cubicBezTo>
                    <a:pt x="196" y="532"/>
                    <a:pt x="196" y="532"/>
                    <a:pt x="196" y="532"/>
                  </a:cubicBezTo>
                  <a:cubicBezTo>
                    <a:pt x="207" y="851"/>
                    <a:pt x="207" y="851"/>
                    <a:pt x="207" y="851"/>
                  </a:cubicBezTo>
                  <a:cubicBezTo>
                    <a:pt x="217" y="851"/>
                    <a:pt x="217" y="851"/>
                    <a:pt x="217" y="851"/>
                  </a:cubicBezTo>
                  <a:cubicBezTo>
                    <a:pt x="208" y="857"/>
                    <a:pt x="202" y="867"/>
                    <a:pt x="202" y="879"/>
                  </a:cubicBezTo>
                  <a:cubicBezTo>
                    <a:pt x="271" y="879"/>
                    <a:pt x="271" y="879"/>
                    <a:pt x="271" y="879"/>
                  </a:cubicBezTo>
                  <a:cubicBezTo>
                    <a:pt x="271" y="867"/>
                    <a:pt x="265" y="857"/>
                    <a:pt x="256" y="851"/>
                  </a:cubicBezTo>
                  <a:cubicBezTo>
                    <a:pt x="266" y="851"/>
                    <a:pt x="266" y="851"/>
                    <a:pt x="266" y="851"/>
                  </a:cubicBezTo>
                  <a:cubicBezTo>
                    <a:pt x="276" y="532"/>
                    <a:pt x="276" y="532"/>
                    <a:pt x="276" y="532"/>
                  </a:cubicBezTo>
                  <a:cubicBezTo>
                    <a:pt x="306" y="532"/>
                    <a:pt x="306" y="532"/>
                    <a:pt x="306" y="532"/>
                  </a:cubicBezTo>
                  <a:cubicBezTo>
                    <a:pt x="306" y="289"/>
                    <a:pt x="306" y="289"/>
                    <a:pt x="306" y="289"/>
                  </a:cubicBezTo>
                  <a:cubicBezTo>
                    <a:pt x="323" y="345"/>
                    <a:pt x="336" y="401"/>
                    <a:pt x="342" y="461"/>
                  </a:cubicBezTo>
                  <a:cubicBezTo>
                    <a:pt x="348" y="461"/>
                    <a:pt x="348" y="461"/>
                    <a:pt x="348" y="461"/>
                  </a:cubicBezTo>
                  <a:cubicBezTo>
                    <a:pt x="348" y="483"/>
                    <a:pt x="348" y="483"/>
                    <a:pt x="348" y="483"/>
                  </a:cubicBezTo>
                  <a:cubicBezTo>
                    <a:pt x="348" y="492"/>
                    <a:pt x="356" y="500"/>
                    <a:pt x="366" y="500"/>
                  </a:cubicBezTo>
                  <a:cubicBezTo>
                    <a:pt x="375" y="500"/>
                    <a:pt x="383" y="492"/>
                    <a:pt x="383" y="483"/>
                  </a:cubicBezTo>
                  <a:cubicBezTo>
                    <a:pt x="383" y="461"/>
                    <a:pt x="383" y="461"/>
                    <a:pt x="383" y="461"/>
                  </a:cubicBezTo>
                  <a:cubicBezTo>
                    <a:pt x="390" y="461"/>
                    <a:pt x="390" y="461"/>
                    <a:pt x="390" y="461"/>
                  </a:cubicBezTo>
                  <a:cubicBezTo>
                    <a:pt x="380" y="354"/>
                    <a:pt x="351" y="256"/>
                    <a:pt x="306" y="159"/>
                  </a:cubicBezTo>
                  <a:close/>
                </a:path>
              </a:pathLst>
            </a:custGeom>
            <a:solidFill>
              <a:schemeClr val="tx1">
                <a:lumMod val="75000"/>
                <a:lumOff val="25000"/>
              </a:schemeClr>
            </a:solid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8" name="Freeform 6"/>
            <p:cNvSpPr>
              <a:spLocks/>
            </p:cNvSpPr>
            <p:nvPr/>
          </p:nvSpPr>
          <p:spPr bwMode="auto">
            <a:xfrm>
              <a:off x="9127198" y="4396646"/>
              <a:ext cx="375712" cy="846571"/>
            </a:xfrm>
            <a:custGeom>
              <a:avLst/>
              <a:gdLst>
                <a:gd name="T0" fmla="*/ 306 w 390"/>
                <a:gd name="T1" fmla="*/ 159 h 879"/>
                <a:gd name="T2" fmla="*/ 306 w 390"/>
                <a:gd name="T3" fmla="*/ 159 h 879"/>
                <a:gd name="T4" fmla="*/ 306 w 390"/>
                <a:gd name="T5" fmla="*/ 159 h 879"/>
                <a:gd name="T6" fmla="*/ 222 w 390"/>
                <a:gd name="T7" fmla="*/ 152 h 879"/>
                <a:gd name="T8" fmla="*/ 222 w 390"/>
                <a:gd name="T9" fmla="*/ 139 h 879"/>
                <a:gd name="T10" fmla="*/ 240 w 390"/>
                <a:gd name="T11" fmla="*/ 117 h 879"/>
                <a:gd name="T12" fmla="*/ 240 w 390"/>
                <a:gd name="T13" fmla="*/ 98 h 879"/>
                <a:gd name="T14" fmla="*/ 248 w 390"/>
                <a:gd name="T15" fmla="*/ 90 h 879"/>
                <a:gd name="T16" fmla="*/ 248 w 390"/>
                <a:gd name="T17" fmla="*/ 73 h 879"/>
                <a:gd name="T18" fmla="*/ 243 w 390"/>
                <a:gd name="T19" fmla="*/ 66 h 879"/>
                <a:gd name="T20" fmla="*/ 253 w 390"/>
                <a:gd name="T21" fmla="*/ 43 h 879"/>
                <a:gd name="T22" fmla="*/ 221 w 390"/>
                <a:gd name="T23" fmla="*/ 12 h 879"/>
                <a:gd name="T24" fmla="*/ 220 w 390"/>
                <a:gd name="T25" fmla="*/ 12 h 879"/>
                <a:gd name="T26" fmla="*/ 185 w 390"/>
                <a:gd name="T27" fmla="*/ 0 h 879"/>
                <a:gd name="T28" fmla="*/ 136 w 390"/>
                <a:gd name="T29" fmla="*/ 41 h 879"/>
                <a:gd name="T30" fmla="*/ 146 w 390"/>
                <a:gd name="T31" fmla="*/ 66 h 879"/>
                <a:gd name="T32" fmla="*/ 139 w 390"/>
                <a:gd name="T33" fmla="*/ 73 h 879"/>
                <a:gd name="T34" fmla="*/ 139 w 390"/>
                <a:gd name="T35" fmla="*/ 90 h 879"/>
                <a:gd name="T36" fmla="*/ 147 w 390"/>
                <a:gd name="T37" fmla="*/ 98 h 879"/>
                <a:gd name="T38" fmla="*/ 147 w 390"/>
                <a:gd name="T39" fmla="*/ 117 h 879"/>
                <a:gd name="T40" fmla="*/ 167 w 390"/>
                <a:gd name="T41" fmla="*/ 139 h 879"/>
                <a:gd name="T42" fmla="*/ 167 w 390"/>
                <a:gd name="T43" fmla="*/ 152 h 879"/>
                <a:gd name="T44" fmla="*/ 83 w 390"/>
                <a:gd name="T45" fmla="*/ 159 h 879"/>
                <a:gd name="T46" fmla="*/ 83 w 390"/>
                <a:gd name="T47" fmla="*/ 162 h 879"/>
                <a:gd name="T48" fmla="*/ 0 w 390"/>
                <a:gd name="T49" fmla="*/ 461 h 879"/>
                <a:gd name="T50" fmla="*/ 7 w 390"/>
                <a:gd name="T51" fmla="*/ 461 h 879"/>
                <a:gd name="T52" fmla="*/ 7 w 390"/>
                <a:gd name="T53" fmla="*/ 483 h 879"/>
                <a:gd name="T54" fmla="*/ 24 w 390"/>
                <a:gd name="T55" fmla="*/ 500 h 879"/>
                <a:gd name="T56" fmla="*/ 42 w 390"/>
                <a:gd name="T57" fmla="*/ 483 h 879"/>
                <a:gd name="T58" fmla="*/ 42 w 390"/>
                <a:gd name="T59" fmla="*/ 461 h 879"/>
                <a:gd name="T60" fmla="*/ 48 w 390"/>
                <a:gd name="T61" fmla="*/ 461 h 879"/>
                <a:gd name="T62" fmla="*/ 83 w 390"/>
                <a:gd name="T63" fmla="*/ 294 h 879"/>
                <a:gd name="T64" fmla="*/ 83 w 390"/>
                <a:gd name="T65" fmla="*/ 532 h 879"/>
                <a:gd name="T66" fmla="*/ 112 w 390"/>
                <a:gd name="T67" fmla="*/ 532 h 879"/>
                <a:gd name="T68" fmla="*/ 123 w 390"/>
                <a:gd name="T69" fmla="*/ 851 h 879"/>
                <a:gd name="T70" fmla="*/ 133 w 390"/>
                <a:gd name="T71" fmla="*/ 851 h 879"/>
                <a:gd name="T72" fmla="*/ 118 w 390"/>
                <a:gd name="T73" fmla="*/ 879 h 879"/>
                <a:gd name="T74" fmla="*/ 187 w 390"/>
                <a:gd name="T75" fmla="*/ 879 h 879"/>
                <a:gd name="T76" fmla="*/ 172 w 390"/>
                <a:gd name="T77" fmla="*/ 851 h 879"/>
                <a:gd name="T78" fmla="*/ 182 w 390"/>
                <a:gd name="T79" fmla="*/ 851 h 879"/>
                <a:gd name="T80" fmla="*/ 192 w 390"/>
                <a:gd name="T81" fmla="*/ 532 h 879"/>
                <a:gd name="T82" fmla="*/ 196 w 390"/>
                <a:gd name="T83" fmla="*/ 532 h 879"/>
                <a:gd name="T84" fmla="*/ 207 w 390"/>
                <a:gd name="T85" fmla="*/ 851 h 879"/>
                <a:gd name="T86" fmla="*/ 217 w 390"/>
                <a:gd name="T87" fmla="*/ 851 h 879"/>
                <a:gd name="T88" fmla="*/ 202 w 390"/>
                <a:gd name="T89" fmla="*/ 879 h 879"/>
                <a:gd name="T90" fmla="*/ 271 w 390"/>
                <a:gd name="T91" fmla="*/ 879 h 879"/>
                <a:gd name="T92" fmla="*/ 256 w 390"/>
                <a:gd name="T93" fmla="*/ 851 h 879"/>
                <a:gd name="T94" fmla="*/ 266 w 390"/>
                <a:gd name="T95" fmla="*/ 851 h 879"/>
                <a:gd name="T96" fmla="*/ 276 w 390"/>
                <a:gd name="T97" fmla="*/ 532 h 879"/>
                <a:gd name="T98" fmla="*/ 306 w 390"/>
                <a:gd name="T99" fmla="*/ 532 h 879"/>
                <a:gd name="T100" fmla="*/ 306 w 390"/>
                <a:gd name="T101" fmla="*/ 289 h 879"/>
                <a:gd name="T102" fmla="*/ 342 w 390"/>
                <a:gd name="T103" fmla="*/ 461 h 879"/>
                <a:gd name="T104" fmla="*/ 348 w 390"/>
                <a:gd name="T105" fmla="*/ 461 h 879"/>
                <a:gd name="T106" fmla="*/ 348 w 390"/>
                <a:gd name="T107" fmla="*/ 483 h 879"/>
                <a:gd name="T108" fmla="*/ 366 w 390"/>
                <a:gd name="T109" fmla="*/ 500 h 879"/>
                <a:gd name="T110" fmla="*/ 383 w 390"/>
                <a:gd name="T111" fmla="*/ 483 h 879"/>
                <a:gd name="T112" fmla="*/ 383 w 390"/>
                <a:gd name="T113" fmla="*/ 461 h 879"/>
                <a:gd name="T114" fmla="*/ 390 w 390"/>
                <a:gd name="T115" fmla="*/ 461 h 879"/>
                <a:gd name="T116" fmla="*/ 306 w 390"/>
                <a:gd name="T117" fmla="*/ 159 h 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90" h="879">
                  <a:moveTo>
                    <a:pt x="306" y="159"/>
                  </a:moveTo>
                  <a:cubicBezTo>
                    <a:pt x="306" y="159"/>
                    <a:pt x="306" y="159"/>
                    <a:pt x="306" y="159"/>
                  </a:cubicBezTo>
                  <a:cubicBezTo>
                    <a:pt x="306" y="159"/>
                    <a:pt x="306" y="159"/>
                    <a:pt x="306" y="159"/>
                  </a:cubicBezTo>
                  <a:cubicBezTo>
                    <a:pt x="222" y="152"/>
                    <a:pt x="222" y="152"/>
                    <a:pt x="222" y="152"/>
                  </a:cubicBezTo>
                  <a:cubicBezTo>
                    <a:pt x="222" y="139"/>
                    <a:pt x="222" y="139"/>
                    <a:pt x="222" y="139"/>
                  </a:cubicBezTo>
                  <a:cubicBezTo>
                    <a:pt x="232" y="137"/>
                    <a:pt x="240" y="128"/>
                    <a:pt x="240" y="117"/>
                  </a:cubicBezTo>
                  <a:cubicBezTo>
                    <a:pt x="240" y="98"/>
                    <a:pt x="240" y="98"/>
                    <a:pt x="240" y="98"/>
                  </a:cubicBezTo>
                  <a:cubicBezTo>
                    <a:pt x="244" y="98"/>
                    <a:pt x="248" y="95"/>
                    <a:pt x="248" y="90"/>
                  </a:cubicBezTo>
                  <a:cubicBezTo>
                    <a:pt x="248" y="73"/>
                    <a:pt x="248" y="73"/>
                    <a:pt x="248" y="73"/>
                  </a:cubicBezTo>
                  <a:cubicBezTo>
                    <a:pt x="248" y="70"/>
                    <a:pt x="246" y="67"/>
                    <a:pt x="243" y="66"/>
                  </a:cubicBezTo>
                  <a:cubicBezTo>
                    <a:pt x="249" y="60"/>
                    <a:pt x="253" y="52"/>
                    <a:pt x="253" y="43"/>
                  </a:cubicBezTo>
                  <a:cubicBezTo>
                    <a:pt x="253" y="26"/>
                    <a:pt x="238" y="12"/>
                    <a:pt x="221" y="12"/>
                  </a:cubicBezTo>
                  <a:cubicBezTo>
                    <a:pt x="221" y="12"/>
                    <a:pt x="220" y="12"/>
                    <a:pt x="220" y="12"/>
                  </a:cubicBezTo>
                  <a:cubicBezTo>
                    <a:pt x="211" y="4"/>
                    <a:pt x="199" y="0"/>
                    <a:pt x="185" y="0"/>
                  </a:cubicBezTo>
                  <a:cubicBezTo>
                    <a:pt x="158" y="0"/>
                    <a:pt x="136" y="18"/>
                    <a:pt x="136" y="41"/>
                  </a:cubicBezTo>
                  <a:cubicBezTo>
                    <a:pt x="136" y="50"/>
                    <a:pt x="140" y="59"/>
                    <a:pt x="146" y="66"/>
                  </a:cubicBezTo>
                  <a:cubicBezTo>
                    <a:pt x="142" y="66"/>
                    <a:pt x="139" y="69"/>
                    <a:pt x="139" y="73"/>
                  </a:cubicBezTo>
                  <a:cubicBezTo>
                    <a:pt x="139" y="90"/>
                    <a:pt x="139" y="90"/>
                    <a:pt x="139" y="90"/>
                  </a:cubicBezTo>
                  <a:cubicBezTo>
                    <a:pt x="139" y="95"/>
                    <a:pt x="143" y="98"/>
                    <a:pt x="147" y="98"/>
                  </a:cubicBezTo>
                  <a:cubicBezTo>
                    <a:pt x="147" y="117"/>
                    <a:pt x="147" y="117"/>
                    <a:pt x="147" y="117"/>
                  </a:cubicBezTo>
                  <a:cubicBezTo>
                    <a:pt x="147" y="128"/>
                    <a:pt x="156" y="138"/>
                    <a:pt x="167" y="139"/>
                  </a:cubicBezTo>
                  <a:cubicBezTo>
                    <a:pt x="167" y="152"/>
                    <a:pt x="167" y="152"/>
                    <a:pt x="167" y="152"/>
                  </a:cubicBezTo>
                  <a:cubicBezTo>
                    <a:pt x="83" y="159"/>
                    <a:pt x="83" y="159"/>
                    <a:pt x="83" y="159"/>
                  </a:cubicBezTo>
                  <a:cubicBezTo>
                    <a:pt x="83" y="162"/>
                    <a:pt x="83" y="162"/>
                    <a:pt x="83" y="162"/>
                  </a:cubicBezTo>
                  <a:cubicBezTo>
                    <a:pt x="38" y="258"/>
                    <a:pt x="11" y="355"/>
                    <a:pt x="0" y="461"/>
                  </a:cubicBezTo>
                  <a:cubicBezTo>
                    <a:pt x="7" y="461"/>
                    <a:pt x="7" y="461"/>
                    <a:pt x="7" y="461"/>
                  </a:cubicBezTo>
                  <a:cubicBezTo>
                    <a:pt x="7" y="483"/>
                    <a:pt x="7" y="483"/>
                    <a:pt x="7" y="483"/>
                  </a:cubicBezTo>
                  <a:cubicBezTo>
                    <a:pt x="7" y="492"/>
                    <a:pt x="15" y="500"/>
                    <a:pt x="24" y="500"/>
                  </a:cubicBezTo>
                  <a:cubicBezTo>
                    <a:pt x="34" y="500"/>
                    <a:pt x="42" y="492"/>
                    <a:pt x="42" y="483"/>
                  </a:cubicBezTo>
                  <a:cubicBezTo>
                    <a:pt x="42" y="461"/>
                    <a:pt x="42" y="461"/>
                    <a:pt x="42" y="461"/>
                  </a:cubicBezTo>
                  <a:cubicBezTo>
                    <a:pt x="48" y="461"/>
                    <a:pt x="48" y="461"/>
                    <a:pt x="48" y="461"/>
                  </a:cubicBezTo>
                  <a:cubicBezTo>
                    <a:pt x="54" y="403"/>
                    <a:pt x="66" y="348"/>
                    <a:pt x="83" y="294"/>
                  </a:cubicBezTo>
                  <a:cubicBezTo>
                    <a:pt x="83" y="532"/>
                    <a:pt x="83" y="532"/>
                    <a:pt x="83" y="532"/>
                  </a:cubicBezTo>
                  <a:cubicBezTo>
                    <a:pt x="112" y="532"/>
                    <a:pt x="112" y="532"/>
                    <a:pt x="112" y="532"/>
                  </a:cubicBezTo>
                  <a:cubicBezTo>
                    <a:pt x="123" y="851"/>
                    <a:pt x="123" y="851"/>
                    <a:pt x="123" y="851"/>
                  </a:cubicBezTo>
                  <a:cubicBezTo>
                    <a:pt x="133" y="851"/>
                    <a:pt x="133" y="851"/>
                    <a:pt x="133" y="851"/>
                  </a:cubicBezTo>
                  <a:cubicBezTo>
                    <a:pt x="124" y="857"/>
                    <a:pt x="118" y="867"/>
                    <a:pt x="118" y="879"/>
                  </a:cubicBezTo>
                  <a:cubicBezTo>
                    <a:pt x="187" y="879"/>
                    <a:pt x="187" y="879"/>
                    <a:pt x="187" y="879"/>
                  </a:cubicBezTo>
                  <a:cubicBezTo>
                    <a:pt x="187" y="867"/>
                    <a:pt x="181" y="857"/>
                    <a:pt x="172" y="851"/>
                  </a:cubicBezTo>
                  <a:cubicBezTo>
                    <a:pt x="182" y="851"/>
                    <a:pt x="182" y="851"/>
                    <a:pt x="182" y="851"/>
                  </a:cubicBezTo>
                  <a:cubicBezTo>
                    <a:pt x="192" y="532"/>
                    <a:pt x="192" y="532"/>
                    <a:pt x="192" y="532"/>
                  </a:cubicBezTo>
                  <a:cubicBezTo>
                    <a:pt x="196" y="532"/>
                    <a:pt x="196" y="532"/>
                    <a:pt x="196" y="532"/>
                  </a:cubicBezTo>
                  <a:cubicBezTo>
                    <a:pt x="207" y="851"/>
                    <a:pt x="207" y="851"/>
                    <a:pt x="207" y="851"/>
                  </a:cubicBezTo>
                  <a:cubicBezTo>
                    <a:pt x="217" y="851"/>
                    <a:pt x="217" y="851"/>
                    <a:pt x="217" y="851"/>
                  </a:cubicBezTo>
                  <a:cubicBezTo>
                    <a:pt x="208" y="857"/>
                    <a:pt x="202" y="867"/>
                    <a:pt x="202" y="879"/>
                  </a:cubicBezTo>
                  <a:cubicBezTo>
                    <a:pt x="271" y="879"/>
                    <a:pt x="271" y="879"/>
                    <a:pt x="271" y="879"/>
                  </a:cubicBezTo>
                  <a:cubicBezTo>
                    <a:pt x="271" y="867"/>
                    <a:pt x="265" y="857"/>
                    <a:pt x="256" y="851"/>
                  </a:cubicBezTo>
                  <a:cubicBezTo>
                    <a:pt x="266" y="851"/>
                    <a:pt x="266" y="851"/>
                    <a:pt x="266" y="851"/>
                  </a:cubicBezTo>
                  <a:cubicBezTo>
                    <a:pt x="276" y="532"/>
                    <a:pt x="276" y="532"/>
                    <a:pt x="276" y="532"/>
                  </a:cubicBezTo>
                  <a:cubicBezTo>
                    <a:pt x="306" y="532"/>
                    <a:pt x="306" y="532"/>
                    <a:pt x="306" y="532"/>
                  </a:cubicBezTo>
                  <a:cubicBezTo>
                    <a:pt x="306" y="289"/>
                    <a:pt x="306" y="289"/>
                    <a:pt x="306" y="289"/>
                  </a:cubicBezTo>
                  <a:cubicBezTo>
                    <a:pt x="323" y="345"/>
                    <a:pt x="336" y="401"/>
                    <a:pt x="342" y="461"/>
                  </a:cubicBezTo>
                  <a:cubicBezTo>
                    <a:pt x="348" y="461"/>
                    <a:pt x="348" y="461"/>
                    <a:pt x="348" y="461"/>
                  </a:cubicBezTo>
                  <a:cubicBezTo>
                    <a:pt x="348" y="483"/>
                    <a:pt x="348" y="483"/>
                    <a:pt x="348" y="483"/>
                  </a:cubicBezTo>
                  <a:cubicBezTo>
                    <a:pt x="348" y="492"/>
                    <a:pt x="356" y="500"/>
                    <a:pt x="366" y="500"/>
                  </a:cubicBezTo>
                  <a:cubicBezTo>
                    <a:pt x="375" y="500"/>
                    <a:pt x="383" y="492"/>
                    <a:pt x="383" y="483"/>
                  </a:cubicBezTo>
                  <a:cubicBezTo>
                    <a:pt x="383" y="461"/>
                    <a:pt x="383" y="461"/>
                    <a:pt x="383" y="461"/>
                  </a:cubicBezTo>
                  <a:cubicBezTo>
                    <a:pt x="390" y="461"/>
                    <a:pt x="390" y="461"/>
                    <a:pt x="390" y="461"/>
                  </a:cubicBezTo>
                  <a:cubicBezTo>
                    <a:pt x="380" y="354"/>
                    <a:pt x="351" y="256"/>
                    <a:pt x="306" y="159"/>
                  </a:cubicBezTo>
                  <a:close/>
                </a:path>
              </a:pathLst>
            </a:custGeom>
            <a:solidFill>
              <a:schemeClr val="tx1">
                <a:lumMod val="75000"/>
                <a:lumOff val="25000"/>
              </a:schemeClr>
            </a:solid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9" name="Freeform 6"/>
            <p:cNvSpPr>
              <a:spLocks/>
            </p:cNvSpPr>
            <p:nvPr/>
          </p:nvSpPr>
          <p:spPr bwMode="auto">
            <a:xfrm>
              <a:off x="10087545" y="4396646"/>
              <a:ext cx="375712" cy="846571"/>
            </a:xfrm>
            <a:custGeom>
              <a:avLst/>
              <a:gdLst>
                <a:gd name="T0" fmla="*/ 306 w 390"/>
                <a:gd name="T1" fmla="*/ 159 h 879"/>
                <a:gd name="T2" fmla="*/ 306 w 390"/>
                <a:gd name="T3" fmla="*/ 159 h 879"/>
                <a:gd name="T4" fmla="*/ 306 w 390"/>
                <a:gd name="T5" fmla="*/ 159 h 879"/>
                <a:gd name="T6" fmla="*/ 222 w 390"/>
                <a:gd name="T7" fmla="*/ 152 h 879"/>
                <a:gd name="T8" fmla="*/ 222 w 390"/>
                <a:gd name="T9" fmla="*/ 139 h 879"/>
                <a:gd name="T10" fmla="*/ 240 w 390"/>
                <a:gd name="T11" fmla="*/ 117 h 879"/>
                <a:gd name="T12" fmla="*/ 240 w 390"/>
                <a:gd name="T13" fmla="*/ 98 h 879"/>
                <a:gd name="T14" fmla="*/ 248 w 390"/>
                <a:gd name="T15" fmla="*/ 90 h 879"/>
                <a:gd name="T16" fmla="*/ 248 w 390"/>
                <a:gd name="T17" fmla="*/ 73 h 879"/>
                <a:gd name="T18" fmla="*/ 243 w 390"/>
                <a:gd name="T19" fmla="*/ 66 h 879"/>
                <a:gd name="T20" fmla="*/ 253 w 390"/>
                <a:gd name="T21" fmla="*/ 43 h 879"/>
                <a:gd name="T22" fmla="*/ 221 w 390"/>
                <a:gd name="T23" fmla="*/ 12 h 879"/>
                <a:gd name="T24" fmla="*/ 220 w 390"/>
                <a:gd name="T25" fmla="*/ 12 h 879"/>
                <a:gd name="T26" fmla="*/ 185 w 390"/>
                <a:gd name="T27" fmla="*/ 0 h 879"/>
                <a:gd name="T28" fmla="*/ 136 w 390"/>
                <a:gd name="T29" fmla="*/ 41 h 879"/>
                <a:gd name="T30" fmla="*/ 146 w 390"/>
                <a:gd name="T31" fmla="*/ 66 h 879"/>
                <a:gd name="T32" fmla="*/ 139 w 390"/>
                <a:gd name="T33" fmla="*/ 73 h 879"/>
                <a:gd name="T34" fmla="*/ 139 w 390"/>
                <a:gd name="T35" fmla="*/ 90 h 879"/>
                <a:gd name="T36" fmla="*/ 147 w 390"/>
                <a:gd name="T37" fmla="*/ 98 h 879"/>
                <a:gd name="T38" fmla="*/ 147 w 390"/>
                <a:gd name="T39" fmla="*/ 117 h 879"/>
                <a:gd name="T40" fmla="*/ 167 w 390"/>
                <a:gd name="T41" fmla="*/ 139 h 879"/>
                <a:gd name="T42" fmla="*/ 167 w 390"/>
                <a:gd name="T43" fmla="*/ 152 h 879"/>
                <a:gd name="T44" fmla="*/ 83 w 390"/>
                <a:gd name="T45" fmla="*/ 159 h 879"/>
                <a:gd name="T46" fmla="*/ 83 w 390"/>
                <a:gd name="T47" fmla="*/ 162 h 879"/>
                <a:gd name="T48" fmla="*/ 0 w 390"/>
                <a:gd name="T49" fmla="*/ 461 h 879"/>
                <a:gd name="T50" fmla="*/ 7 w 390"/>
                <a:gd name="T51" fmla="*/ 461 h 879"/>
                <a:gd name="T52" fmla="*/ 7 w 390"/>
                <a:gd name="T53" fmla="*/ 483 h 879"/>
                <a:gd name="T54" fmla="*/ 24 w 390"/>
                <a:gd name="T55" fmla="*/ 500 h 879"/>
                <a:gd name="T56" fmla="*/ 42 w 390"/>
                <a:gd name="T57" fmla="*/ 483 h 879"/>
                <a:gd name="T58" fmla="*/ 42 w 390"/>
                <a:gd name="T59" fmla="*/ 461 h 879"/>
                <a:gd name="T60" fmla="*/ 48 w 390"/>
                <a:gd name="T61" fmla="*/ 461 h 879"/>
                <a:gd name="T62" fmla="*/ 83 w 390"/>
                <a:gd name="T63" fmla="*/ 294 h 879"/>
                <a:gd name="T64" fmla="*/ 83 w 390"/>
                <a:gd name="T65" fmla="*/ 532 h 879"/>
                <a:gd name="T66" fmla="*/ 112 w 390"/>
                <a:gd name="T67" fmla="*/ 532 h 879"/>
                <a:gd name="T68" fmla="*/ 123 w 390"/>
                <a:gd name="T69" fmla="*/ 851 h 879"/>
                <a:gd name="T70" fmla="*/ 133 w 390"/>
                <a:gd name="T71" fmla="*/ 851 h 879"/>
                <a:gd name="T72" fmla="*/ 118 w 390"/>
                <a:gd name="T73" fmla="*/ 879 h 879"/>
                <a:gd name="T74" fmla="*/ 187 w 390"/>
                <a:gd name="T75" fmla="*/ 879 h 879"/>
                <a:gd name="T76" fmla="*/ 172 w 390"/>
                <a:gd name="T77" fmla="*/ 851 h 879"/>
                <a:gd name="T78" fmla="*/ 182 w 390"/>
                <a:gd name="T79" fmla="*/ 851 h 879"/>
                <a:gd name="T80" fmla="*/ 192 w 390"/>
                <a:gd name="T81" fmla="*/ 532 h 879"/>
                <a:gd name="T82" fmla="*/ 196 w 390"/>
                <a:gd name="T83" fmla="*/ 532 h 879"/>
                <a:gd name="T84" fmla="*/ 207 w 390"/>
                <a:gd name="T85" fmla="*/ 851 h 879"/>
                <a:gd name="T86" fmla="*/ 217 w 390"/>
                <a:gd name="T87" fmla="*/ 851 h 879"/>
                <a:gd name="T88" fmla="*/ 202 w 390"/>
                <a:gd name="T89" fmla="*/ 879 h 879"/>
                <a:gd name="T90" fmla="*/ 271 w 390"/>
                <a:gd name="T91" fmla="*/ 879 h 879"/>
                <a:gd name="T92" fmla="*/ 256 w 390"/>
                <a:gd name="T93" fmla="*/ 851 h 879"/>
                <a:gd name="T94" fmla="*/ 266 w 390"/>
                <a:gd name="T95" fmla="*/ 851 h 879"/>
                <a:gd name="T96" fmla="*/ 276 w 390"/>
                <a:gd name="T97" fmla="*/ 532 h 879"/>
                <a:gd name="T98" fmla="*/ 306 w 390"/>
                <a:gd name="T99" fmla="*/ 532 h 879"/>
                <a:gd name="T100" fmla="*/ 306 w 390"/>
                <a:gd name="T101" fmla="*/ 289 h 879"/>
                <a:gd name="T102" fmla="*/ 342 w 390"/>
                <a:gd name="T103" fmla="*/ 461 h 879"/>
                <a:gd name="T104" fmla="*/ 348 w 390"/>
                <a:gd name="T105" fmla="*/ 461 h 879"/>
                <a:gd name="T106" fmla="*/ 348 w 390"/>
                <a:gd name="T107" fmla="*/ 483 h 879"/>
                <a:gd name="T108" fmla="*/ 366 w 390"/>
                <a:gd name="T109" fmla="*/ 500 h 879"/>
                <a:gd name="T110" fmla="*/ 383 w 390"/>
                <a:gd name="T111" fmla="*/ 483 h 879"/>
                <a:gd name="T112" fmla="*/ 383 w 390"/>
                <a:gd name="T113" fmla="*/ 461 h 879"/>
                <a:gd name="T114" fmla="*/ 390 w 390"/>
                <a:gd name="T115" fmla="*/ 461 h 879"/>
                <a:gd name="T116" fmla="*/ 306 w 390"/>
                <a:gd name="T117" fmla="*/ 159 h 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90" h="879">
                  <a:moveTo>
                    <a:pt x="306" y="159"/>
                  </a:moveTo>
                  <a:cubicBezTo>
                    <a:pt x="306" y="159"/>
                    <a:pt x="306" y="159"/>
                    <a:pt x="306" y="159"/>
                  </a:cubicBezTo>
                  <a:cubicBezTo>
                    <a:pt x="306" y="159"/>
                    <a:pt x="306" y="159"/>
                    <a:pt x="306" y="159"/>
                  </a:cubicBezTo>
                  <a:cubicBezTo>
                    <a:pt x="222" y="152"/>
                    <a:pt x="222" y="152"/>
                    <a:pt x="222" y="152"/>
                  </a:cubicBezTo>
                  <a:cubicBezTo>
                    <a:pt x="222" y="139"/>
                    <a:pt x="222" y="139"/>
                    <a:pt x="222" y="139"/>
                  </a:cubicBezTo>
                  <a:cubicBezTo>
                    <a:pt x="232" y="137"/>
                    <a:pt x="240" y="128"/>
                    <a:pt x="240" y="117"/>
                  </a:cubicBezTo>
                  <a:cubicBezTo>
                    <a:pt x="240" y="98"/>
                    <a:pt x="240" y="98"/>
                    <a:pt x="240" y="98"/>
                  </a:cubicBezTo>
                  <a:cubicBezTo>
                    <a:pt x="244" y="98"/>
                    <a:pt x="248" y="95"/>
                    <a:pt x="248" y="90"/>
                  </a:cubicBezTo>
                  <a:cubicBezTo>
                    <a:pt x="248" y="73"/>
                    <a:pt x="248" y="73"/>
                    <a:pt x="248" y="73"/>
                  </a:cubicBezTo>
                  <a:cubicBezTo>
                    <a:pt x="248" y="70"/>
                    <a:pt x="246" y="67"/>
                    <a:pt x="243" y="66"/>
                  </a:cubicBezTo>
                  <a:cubicBezTo>
                    <a:pt x="249" y="60"/>
                    <a:pt x="253" y="52"/>
                    <a:pt x="253" y="43"/>
                  </a:cubicBezTo>
                  <a:cubicBezTo>
                    <a:pt x="253" y="26"/>
                    <a:pt x="238" y="12"/>
                    <a:pt x="221" y="12"/>
                  </a:cubicBezTo>
                  <a:cubicBezTo>
                    <a:pt x="221" y="12"/>
                    <a:pt x="220" y="12"/>
                    <a:pt x="220" y="12"/>
                  </a:cubicBezTo>
                  <a:cubicBezTo>
                    <a:pt x="211" y="4"/>
                    <a:pt x="199" y="0"/>
                    <a:pt x="185" y="0"/>
                  </a:cubicBezTo>
                  <a:cubicBezTo>
                    <a:pt x="158" y="0"/>
                    <a:pt x="136" y="18"/>
                    <a:pt x="136" y="41"/>
                  </a:cubicBezTo>
                  <a:cubicBezTo>
                    <a:pt x="136" y="50"/>
                    <a:pt x="140" y="59"/>
                    <a:pt x="146" y="66"/>
                  </a:cubicBezTo>
                  <a:cubicBezTo>
                    <a:pt x="142" y="66"/>
                    <a:pt x="139" y="69"/>
                    <a:pt x="139" y="73"/>
                  </a:cubicBezTo>
                  <a:cubicBezTo>
                    <a:pt x="139" y="90"/>
                    <a:pt x="139" y="90"/>
                    <a:pt x="139" y="90"/>
                  </a:cubicBezTo>
                  <a:cubicBezTo>
                    <a:pt x="139" y="95"/>
                    <a:pt x="143" y="98"/>
                    <a:pt x="147" y="98"/>
                  </a:cubicBezTo>
                  <a:cubicBezTo>
                    <a:pt x="147" y="117"/>
                    <a:pt x="147" y="117"/>
                    <a:pt x="147" y="117"/>
                  </a:cubicBezTo>
                  <a:cubicBezTo>
                    <a:pt x="147" y="128"/>
                    <a:pt x="156" y="138"/>
                    <a:pt x="167" y="139"/>
                  </a:cubicBezTo>
                  <a:cubicBezTo>
                    <a:pt x="167" y="152"/>
                    <a:pt x="167" y="152"/>
                    <a:pt x="167" y="152"/>
                  </a:cubicBezTo>
                  <a:cubicBezTo>
                    <a:pt x="83" y="159"/>
                    <a:pt x="83" y="159"/>
                    <a:pt x="83" y="159"/>
                  </a:cubicBezTo>
                  <a:cubicBezTo>
                    <a:pt x="83" y="162"/>
                    <a:pt x="83" y="162"/>
                    <a:pt x="83" y="162"/>
                  </a:cubicBezTo>
                  <a:cubicBezTo>
                    <a:pt x="38" y="258"/>
                    <a:pt x="11" y="355"/>
                    <a:pt x="0" y="461"/>
                  </a:cubicBezTo>
                  <a:cubicBezTo>
                    <a:pt x="7" y="461"/>
                    <a:pt x="7" y="461"/>
                    <a:pt x="7" y="461"/>
                  </a:cubicBezTo>
                  <a:cubicBezTo>
                    <a:pt x="7" y="483"/>
                    <a:pt x="7" y="483"/>
                    <a:pt x="7" y="483"/>
                  </a:cubicBezTo>
                  <a:cubicBezTo>
                    <a:pt x="7" y="492"/>
                    <a:pt x="15" y="500"/>
                    <a:pt x="24" y="500"/>
                  </a:cubicBezTo>
                  <a:cubicBezTo>
                    <a:pt x="34" y="500"/>
                    <a:pt x="42" y="492"/>
                    <a:pt x="42" y="483"/>
                  </a:cubicBezTo>
                  <a:cubicBezTo>
                    <a:pt x="42" y="461"/>
                    <a:pt x="42" y="461"/>
                    <a:pt x="42" y="461"/>
                  </a:cubicBezTo>
                  <a:cubicBezTo>
                    <a:pt x="48" y="461"/>
                    <a:pt x="48" y="461"/>
                    <a:pt x="48" y="461"/>
                  </a:cubicBezTo>
                  <a:cubicBezTo>
                    <a:pt x="54" y="403"/>
                    <a:pt x="66" y="348"/>
                    <a:pt x="83" y="294"/>
                  </a:cubicBezTo>
                  <a:cubicBezTo>
                    <a:pt x="83" y="532"/>
                    <a:pt x="83" y="532"/>
                    <a:pt x="83" y="532"/>
                  </a:cubicBezTo>
                  <a:cubicBezTo>
                    <a:pt x="112" y="532"/>
                    <a:pt x="112" y="532"/>
                    <a:pt x="112" y="532"/>
                  </a:cubicBezTo>
                  <a:cubicBezTo>
                    <a:pt x="123" y="851"/>
                    <a:pt x="123" y="851"/>
                    <a:pt x="123" y="851"/>
                  </a:cubicBezTo>
                  <a:cubicBezTo>
                    <a:pt x="133" y="851"/>
                    <a:pt x="133" y="851"/>
                    <a:pt x="133" y="851"/>
                  </a:cubicBezTo>
                  <a:cubicBezTo>
                    <a:pt x="124" y="857"/>
                    <a:pt x="118" y="867"/>
                    <a:pt x="118" y="879"/>
                  </a:cubicBezTo>
                  <a:cubicBezTo>
                    <a:pt x="187" y="879"/>
                    <a:pt x="187" y="879"/>
                    <a:pt x="187" y="879"/>
                  </a:cubicBezTo>
                  <a:cubicBezTo>
                    <a:pt x="187" y="867"/>
                    <a:pt x="181" y="857"/>
                    <a:pt x="172" y="851"/>
                  </a:cubicBezTo>
                  <a:cubicBezTo>
                    <a:pt x="182" y="851"/>
                    <a:pt x="182" y="851"/>
                    <a:pt x="182" y="851"/>
                  </a:cubicBezTo>
                  <a:cubicBezTo>
                    <a:pt x="192" y="532"/>
                    <a:pt x="192" y="532"/>
                    <a:pt x="192" y="532"/>
                  </a:cubicBezTo>
                  <a:cubicBezTo>
                    <a:pt x="196" y="532"/>
                    <a:pt x="196" y="532"/>
                    <a:pt x="196" y="532"/>
                  </a:cubicBezTo>
                  <a:cubicBezTo>
                    <a:pt x="207" y="851"/>
                    <a:pt x="207" y="851"/>
                    <a:pt x="207" y="851"/>
                  </a:cubicBezTo>
                  <a:cubicBezTo>
                    <a:pt x="217" y="851"/>
                    <a:pt x="217" y="851"/>
                    <a:pt x="217" y="851"/>
                  </a:cubicBezTo>
                  <a:cubicBezTo>
                    <a:pt x="208" y="857"/>
                    <a:pt x="202" y="867"/>
                    <a:pt x="202" y="879"/>
                  </a:cubicBezTo>
                  <a:cubicBezTo>
                    <a:pt x="271" y="879"/>
                    <a:pt x="271" y="879"/>
                    <a:pt x="271" y="879"/>
                  </a:cubicBezTo>
                  <a:cubicBezTo>
                    <a:pt x="271" y="867"/>
                    <a:pt x="265" y="857"/>
                    <a:pt x="256" y="851"/>
                  </a:cubicBezTo>
                  <a:cubicBezTo>
                    <a:pt x="266" y="851"/>
                    <a:pt x="266" y="851"/>
                    <a:pt x="266" y="851"/>
                  </a:cubicBezTo>
                  <a:cubicBezTo>
                    <a:pt x="276" y="532"/>
                    <a:pt x="276" y="532"/>
                    <a:pt x="276" y="532"/>
                  </a:cubicBezTo>
                  <a:cubicBezTo>
                    <a:pt x="306" y="532"/>
                    <a:pt x="306" y="532"/>
                    <a:pt x="306" y="532"/>
                  </a:cubicBezTo>
                  <a:cubicBezTo>
                    <a:pt x="306" y="289"/>
                    <a:pt x="306" y="289"/>
                    <a:pt x="306" y="289"/>
                  </a:cubicBezTo>
                  <a:cubicBezTo>
                    <a:pt x="323" y="345"/>
                    <a:pt x="336" y="401"/>
                    <a:pt x="342" y="461"/>
                  </a:cubicBezTo>
                  <a:cubicBezTo>
                    <a:pt x="348" y="461"/>
                    <a:pt x="348" y="461"/>
                    <a:pt x="348" y="461"/>
                  </a:cubicBezTo>
                  <a:cubicBezTo>
                    <a:pt x="348" y="483"/>
                    <a:pt x="348" y="483"/>
                    <a:pt x="348" y="483"/>
                  </a:cubicBezTo>
                  <a:cubicBezTo>
                    <a:pt x="348" y="492"/>
                    <a:pt x="356" y="500"/>
                    <a:pt x="366" y="500"/>
                  </a:cubicBezTo>
                  <a:cubicBezTo>
                    <a:pt x="375" y="500"/>
                    <a:pt x="383" y="492"/>
                    <a:pt x="383" y="483"/>
                  </a:cubicBezTo>
                  <a:cubicBezTo>
                    <a:pt x="383" y="461"/>
                    <a:pt x="383" y="461"/>
                    <a:pt x="383" y="461"/>
                  </a:cubicBezTo>
                  <a:cubicBezTo>
                    <a:pt x="390" y="461"/>
                    <a:pt x="390" y="461"/>
                    <a:pt x="390" y="461"/>
                  </a:cubicBezTo>
                  <a:cubicBezTo>
                    <a:pt x="380" y="354"/>
                    <a:pt x="351" y="256"/>
                    <a:pt x="306" y="159"/>
                  </a:cubicBezTo>
                  <a:close/>
                </a:path>
              </a:pathLst>
            </a:custGeom>
            <a:solidFill>
              <a:schemeClr val="tx1">
                <a:lumMod val="75000"/>
                <a:lumOff val="25000"/>
              </a:schemeClr>
            </a:solid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4" name="Freeform 6"/>
            <p:cNvSpPr>
              <a:spLocks/>
            </p:cNvSpPr>
            <p:nvPr/>
          </p:nvSpPr>
          <p:spPr bwMode="auto">
            <a:xfrm>
              <a:off x="9359162" y="4544856"/>
              <a:ext cx="375712" cy="846571"/>
            </a:xfrm>
            <a:custGeom>
              <a:avLst/>
              <a:gdLst>
                <a:gd name="T0" fmla="*/ 306 w 390"/>
                <a:gd name="T1" fmla="*/ 159 h 879"/>
                <a:gd name="T2" fmla="*/ 306 w 390"/>
                <a:gd name="T3" fmla="*/ 159 h 879"/>
                <a:gd name="T4" fmla="*/ 306 w 390"/>
                <a:gd name="T5" fmla="*/ 159 h 879"/>
                <a:gd name="T6" fmla="*/ 222 w 390"/>
                <a:gd name="T7" fmla="*/ 152 h 879"/>
                <a:gd name="T8" fmla="*/ 222 w 390"/>
                <a:gd name="T9" fmla="*/ 139 h 879"/>
                <a:gd name="T10" fmla="*/ 240 w 390"/>
                <a:gd name="T11" fmla="*/ 117 h 879"/>
                <a:gd name="T12" fmla="*/ 240 w 390"/>
                <a:gd name="T13" fmla="*/ 98 h 879"/>
                <a:gd name="T14" fmla="*/ 248 w 390"/>
                <a:gd name="T15" fmla="*/ 90 h 879"/>
                <a:gd name="T16" fmla="*/ 248 w 390"/>
                <a:gd name="T17" fmla="*/ 73 h 879"/>
                <a:gd name="T18" fmla="*/ 243 w 390"/>
                <a:gd name="T19" fmla="*/ 66 h 879"/>
                <a:gd name="T20" fmla="*/ 253 w 390"/>
                <a:gd name="T21" fmla="*/ 43 h 879"/>
                <a:gd name="T22" fmla="*/ 221 w 390"/>
                <a:gd name="T23" fmla="*/ 12 h 879"/>
                <a:gd name="T24" fmla="*/ 220 w 390"/>
                <a:gd name="T25" fmla="*/ 12 h 879"/>
                <a:gd name="T26" fmla="*/ 185 w 390"/>
                <a:gd name="T27" fmla="*/ 0 h 879"/>
                <a:gd name="T28" fmla="*/ 136 w 390"/>
                <a:gd name="T29" fmla="*/ 41 h 879"/>
                <a:gd name="T30" fmla="*/ 146 w 390"/>
                <a:gd name="T31" fmla="*/ 66 h 879"/>
                <a:gd name="T32" fmla="*/ 139 w 390"/>
                <a:gd name="T33" fmla="*/ 73 h 879"/>
                <a:gd name="T34" fmla="*/ 139 w 390"/>
                <a:gd name="T35" fmla="*/ 90 h 879"/>
                <a:gd name="T36" fmla="*/ 147 w 390"/>
                <a:gd name="T37" fmla="*/ 98 h 879"/>
                <a:gd name="T38" fmla="*/ 147 w 390"/>
                <a:gd name="T39" fmla="*/ 117 h 879"/>
                <a:gd name="T40" fmla="*/ 167 w 390"/>
                <a:gd name="T41" fmla="*/ 139 h 879"/>
                <a:gd name="T42" fmla="*/ 167 w 390"/>
                <a:gd name="T43" fmla="*/ 152 h 879"/>
                <a:gd name="T44" fmla="*/ 83 w 390"/>
                <a:gd name="T45" fmla="*/ 159 h 879"/>
                <a:gd name="T46" fmla="*/ 83 w 390"/>
                <a:gd name="T47" fmla="*/ 162 h 879"/>
                <a:gd name="T48" fmla="*/ 0 w 390"/>
                <a:gd name="T49" fmla="*/ 461 h 879"/>
                <a:gd name="T50" fmla="*/ 7 w 390"/>
                <a:gd name="T51" fmla="*/ 461 h 879"/>
                <a:gd name="T52" fmla="*/ 7 w 390"/>
                <a:gd name="T53" fmla="*/ 483 h 879"/>
                <a:gd name="T54" fmla="*/ 24 w 390"/>
                <a:gd name="T55" fmla="*/ 500 h 879"/>
                <a:gd name="T56" fmla="*/ 42 w 390"/>
                <a:gd name="T57" fmla="*/ 483 h 879"/>
                <a:gd name="T58" fmla="*/ 42 w 390"/>
                <a:gd name="T59" fmla="*/ 461 h 879"/>
                <a:gd name="T60" fmla="*/ 48 w 390"/>
                <a:gd name="T61" fmla="*/ 461 h 879"/>
                <a:gd name="T62" fmla="*/ 83 w 390"/>
                <a:gd name="T63" fmla="*/ 294 h 879"/>
                <a:gd name="T64" fmla="*/ 83 w 390"/>
                <a:gd name="T65" fmla="*/ 532 h 879"/>
                <a:gd name="T66" fmla="*/ 112 w 390"/>
                <a:gd name="T67" fmla="*/ 532 h 879"/>
                <a:gd name="T68" fmla="*/ 123 w 390"/>
                <a:gd name="T69" fmla="*/ 851 h 879"/>
                <a:gd name="T70" fmla="*/ 133 w 390"/>
                <a:gd name="T71" fmla="*/ 851 h 879"/>
                <a:gd name="T72" fmla="*/ 118 w 390"/>
                <a:gd name="T73" fmla="*/ 879 h 879"/>
                <a:gd name="T74" fmla="*/ 187 w 390"/>
                <a:gd name="T75" fmla="*/ 879 h 879"/>
                <a:gd name="T76" fmla="*/ 172 w 390"/>
                <a:gd name="T77" fmla="*/ 851 h 879"/>
                <a:gd name="T78" fmla="*/ 182 w 390"/>
                <a:gd name="T79" fmla="*/ 851 h 879"/>
                <a:gd name="T80" fmla="*/ 192 w 390"/>
                <a:gd name="T81" fmla="*/ 532 h 879"/>
                <a:gd name="T82" fmla="*/ 196 w 390"/>
                <a:gd name="T83" fmla="*/ 532 h 879"/>
                <a:gd name="T84" fmla="*/ 207 w 390"/>
                <a:gd name="T85" fmla="*/ 851 h 879"/>
                <a:gd name="T86" fmla="*/ 217 w 390"/>
                <a:gd name="T87" fmla="*/ 851 h 879"/>
                <a:gd name="T88" fmla="*/ 202 w 390"/>
                <a:gd name="T89" fmla="*/ 879 h 879"/>
                <a:gd name="T90" fmla="*/ 271 w 390"/>
                <a:gd name="T91" fmla="*/ 879 h 879"/>
                <a:gd name="T92" fmla="*/ 256 w 390"/>
                <a:gd name="T93" fmla="*/ 851 h 879"/>
                <a:gd name="T94" fmla="*/ 266 w 390"/>
                <a:gd name="T95" fmla="*/ 851 h 879"/>
                <a:gd name="T96" fmla="*/ 276 w 390"/>
                <a:gd name="T97" fmla="*/ 532 h 879"/>
                <a:gd name="T98" fmla="*/ 306 w 390"/>
                <a:gd name="T99" fmla="*/ 532 h 879"/>
                <a:gd name="T100" fmla="*/ 306 w 390"/>
                <a:gd name="T101" fmla="*/ 289 h 879"/>
                <a:gd name="T102" fmla="*/ 342 w 390"/>
                <a:gd name="T103" fmla="*/ 461 h 879"/>
                <a:gd name="T104" fmla="*/ 348 w 390"/>
                <a:gd name="T105" fmla="*/ 461 h 879"/>
                <a:gd name="T106" fmla="*/ 348 w 390"/>
                <a:gd name="T107" fmla="*/ 483 h 879"/>
                <a:gd name="T108" fmla="*/ 366 w 390"/>
                <a:gd name="T109" fmla="*/ 500 h 879"/>
                <a:gd name="T110" fmla="*/ 383 w 390"/>
                <a:gd name="T111" fmla="*/ 483 h 879"/>
                <a:gd name="T112" fmla="*/ 383 w 390"/>
                <a:gd name="T113" fmla="*/ 461 h 879"/>
                <a:gd name="T114" fmla="*/ 390 w 390"/>
                <a:gd name="T115" fmla="*/ 461 h 879"/>
                <a:gd name="T116" fmla="*/ 306 w 390"/>
                <a:gd name="T117" fmla="*/ 159 h 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90" h="879">
                  <a:moveTo>
                    <a:pt x="306" y="159"/>
                  </a:moveTo>
                  <a:cubicBezTo>
                    <a:pt x="306" y="159"/>
                    <a:pt x="306" y="159"/>
                    <a:pt x="306" y="159"/>
                  </a:cubicBezTo>
                  <a:cubicBezTo>
                    <a:pt x="306" y="159"/>
                    <a:pt x="306" y="159"/>
                    <a:pt x="306" y="159"/>
                  </a:cubicBezTo>
                  <a:cubicBezTo>
                    <a:pt x="222" y="152"/>
                    <a:pt x="222" y="152"/>
                    <a:pt x="222" y="152"/>
                  </a:cubicBezTo>
                  <a:cubicBezTo>
                    <a:pt x="222" y="139"/>
                    <a:pt x="222" y="139"/>
                    <a:pt x="222" y="139"/>
                  </a:cubicBezTo>
                  <a:cubicBezTo>
                    <a:pt x="232" y="137"/>
                    <a:pt x="240" y="128"/>
                    <a:pt x="240" y="117"/>
                  </a:cubicBezTo>
                  <a:cubicBezTo>
                    <a:pt x="240" y="98"/>
                    <a:pt x="240" y="98"/>
                    <a:pt x="240" y="98"/>
                  </a:cubicBezTo>
                  <a:cubicBezTo>
                    <a:pt x="244" y="98"/>
                    <a:pt x="248" y="95"/>
                    <a:pt x="248" y="90"/>
                  </a:cubicBezTo>
                  <a:cubicBezTo>
                    <a:pt x="248" y="73"/>
                    <a:pt x="248" y="73"/>
                    <a:pt x="248" y="73"/>
                  </a:cubicBezTo>
                  <a:cubicBezTo>
                    <a:pt x="248" y="70"/>
                    <a:pt x="246" y="67"/>
                    <a:pt x="243" y="66"/>
                  </a:cubicBezTo>
                  <a:cubicBezTo>
                    <a:pt x="249" y="60"/>
                    <a:pt x="253" y="52"/>
                    <a:pt x="253" y="43"/>
                  </a:cubicBezTo>
                  <a:cubicBezTo>
                    <a:pt x="253" y="26"/>
                    <a:pt x="238" y="12"/>
                    <a:pt x="221" y="12"/>
                  </a:cubicBezTo>
                  <a:cubicBezTo>
                    <a:pt x="221" y="12"/>
                    <a:pt x="220" y="12"/>
                    <a:pt x="220" y="12"/>
                  </a:cubicBezTo>
                  <a:cubicBezTo>
                    <a:pt x="211" y="4"/>
                    <a:pt x="199" y="0"/>
                    <a:pt x="185" y="0"/>
                  </a:cubicBezTo>
                  <a:cubicBezTo>
                    <a:pt x="158" y="0"/>
                    <a:pt x="136" y="18"/>
                    <a:pt x="136" y="41"/>
                  </a:cubicBezTo>
                  <a:cubicBezTo>
                    <a:pt x="136" y="50"/>
                    <a:pt x="140" y="59"/>
                    <a:pt x="146" y="66"/>
                  </a:cubicBezTo>
                  <a:cubicBezTo>
                    <a:pt x="142" y="66"/>
                    <a:pt x="139" y="69"/>
                    <a:pt x="139" y="73"/>
                  </a:cubicBezTo>
                  <a:cubicBezTo>
                    <a:pt x="139" y="90"/>
                    <a:pt x="139" y="90"/>
                    <a:pt x="139" y="90"/>
                  </a:cubicBezTo>
                  <a:cubicBezTo>
                    <a:pt x="139" y="95"/>
                    <a:pt x="143" y="98"/>
                    <a:pt x="147" y="98"/>
                  </a:cubicBezTo>
                  <a:cubicBezTo>
                    <a:pt x="147" y="117"/>
                    <a:pt x="147" y="117"/>
                    <a:pt x="147" y="117"/>
                  </a:cubicBezTo>
                  <a:cubicBezTo>
                    <a:pt x="147" y="128"/>
                    <a:pt x="156" y="138"/>
                    <a:pt x="167" y="139"/>
                  </a:cubicBezTo>
                  <a:cubicBezTo>
                    <a:pt x="167" y="152"/>
                    <a:pt x="167" y="152"/>
                    <a:pt x="167" y="152"/>
                  </a:cubicBezTo>
                  <a:cubicBezTo>
                    <a:pt x="83" y="159"/>
                    <a:pt x="83" y="159"/>
                    <a:pt x="83" y="159"/>
                  </a:cubicBezTo>
                  <a:cubicBezTo>
                    <a:pt x="83" y="162"/>
                    <a:pt x="83" y="162"/>
                    <a:pt x="83" y="162"/>
                  </a:cubicBezTo>
                  <a:cubicBezTo>
                    <a:pt x="38" y="258"/>
                    <a:pt x="11" y="355"/>
                    <a:pt x="0" y="461"/>
                  </a:cubicBezTo>
                  <a:cubicBezTo>
                    <a:pt x="7" y="461"/>
                    <a:pt x="7" y="461"/>
                    <a:pt x="7" y="461"/>
                  </a:cubicBezTo>
                  <a:cubicBezTo>
                    <a:pt x="7" y="483"/>
                    <a:pt x="7" y="483"/>
                    <a:pt x="7" y="483"/>
                  </a:cubicBezTo>
                  <a:cubicBezTo>
                    <a:pt x="7" y="492"/>
                    <a:pt x="15" y="500"/>
                    <a:pt x="24" y="500"/>
                  </a:cubicBezTo>
                  <a:cubicBezTo>
                    <a:pt x="34" y="500"/>
                    <a:pt x="42" y="492"/>
                    <a:pt x="42" y="483"/>
                  </a:cubicBezTo>
                  <a:cubicBezTo>
                    <a:pt x="42" y="461"/>
                    <a:pt x="42" y="461"/>
                    <a:pt x="42" y="461"/>
                  </a:cubicBezTo>
                  <a:cubicBezTo>
                    <a:pt x="48" y="461"/>
                    <a:pt x="48" y="461"/>
                    <a:pt x="48" y="461"/>
                  </a:cubicBezTo>
                  <a:cubicBezTo>
                    <a:pt x="54" y="403"/>
                    <a:pt x="66" y="348"/>
                    <a:pt x="83" y="294"/>
                  </a:cubicBezTo>
                  <a:cubicBezTo>
                    <a:pt x="83" y="532"/>
                    <a:pt x="83" y="532"/>
                    <a:pt x="83" y="532"/>
                  </a:cubicBezTo>
                  <a:cubicBezTo>
                    <a:pt x="112" y="532"/>
                    <a:pt x="112" y="532"/>
                    <a:pt x="112" y="532"/>
                  </a:cubicBezTo>
                  <a:cubicBezTo>
                    <a:pt x="123" y="851"/>
                    <a:pt x="123" y="851"/>
                    <a:pt x="123" y="851"/>
                  </a:cubicBezTo>
                  <a:cubicBezTo>
                    <a:pt x="133" y="851"/>
                    <a:pt x="133" y="851"/>
                    <a:pt x="133" y="851"/>
                  </a:cubicBezTo>
                  <a:cubicBezTo>
                    <a:pt x="124" y="857"/>
                    <a:pt x="118" y="867"/>
                    <a:pt x="118" y="879"/>
                  </a:cubicBezTo>
                  <a:cubicBezTo>
                    <a:pt x="187" y="879"/>
                    <a:pt x="187" y="879"/>
                    <a:pt x="187" y="879"/>
                  </a:cubicBezTo>
                  <a:cubicBezTo>
                    <a:pt x="187" y="867"/>
                    <a:pt x="181" y="857"/>
                    <a:pt x="172" y="851"/>
                  </a:cubicBezTo>
                  <a:cubicBezTo>
                    <a:pt x="182" y="851"/>
                    <a:pt x="182" y="851"/>
                    <a:pt x="182" y="851"/>
                  </a:cubicBezTo>
                  <a:cubicBezTo>
                    <a:pt x="192" y="532"/>
                    <a:pt x="192" y="532"/>
                    <a:pt x="192" y="532"/>
                  </a:cubicBezTo>
                  <a:cubicBezTo>
                    <a:pt x="196" y="532"/>
                    <a:pt x="196" y="532"/>
                    <a:pt x="196" y="532"/>
                  </a:cubicBezTo>
                  <a:cubicBezTo>
                    <a:pt x="207" y="851"/>
                    <a:pt x="207" y="851"/>
                    <a:pt x="207" y="851"/>
                  </a:cubicBezTo>
                  <a:cubicBezTo>
                    <a:pt x="217" y="851"/>
                    <a:pt x="217" y="851"/>
                    <a:pt x="217" y="851"/>
                  </a:cubicBezTo>
                  <a:cubicBezTo>
                    <a:pt x="208" y="857"/>
                    <a:pt x="202" y="867"/>
                    <a:pt x="202" y="879"/>
                  </a:cubicBezTo>
                  <a:cubicBezTo>
                    <a:pt x="271" y="879"/>
                    <a:pt x="271" y="879"/>
                    <a:pt x="271" y="879"/>
                  </a:cubicBezTo>
                  <a:cubicBezTo>
                    <a:pt x="271" y="867"/>
                    <a:pt x="265" y="857"/>
                    <a:pt x="256" y="851"/>
                  </a:cubicBezTo>
                  <a:cubicBezTo>
                    <a:pt x="266" y="851"/>
                    <a:pt x="266" y="851"/>
                    <a:pt x="266" y="851"/>
                  </a:cubicBezTo>
                  <a:cubicBezTo>
                    <a:pt x="276" y="532"/>
                    <a:pt x="276" y="532"/>
                    <a:pt x="276" y="532"/>
                  </a:cubicBezTo>
                  <a:cubicBezTo>
                    <a:pt x="306" y="532"/>
                    <a:pt x="306" y="532"/>
                    <a:pt x="306" y="532"/>
                  </a:cubicBezTo>
                  <a:cubicBezTo>
                    <a:pt x="306" y="289"/>
                    <a:pt x="306" y="289"/>
                    <a:pt x="306" y="289"/>
                  </a:cubicBezTo>
                  <a:cubicBezTo>
                    <a:pt x="323" y="345"/>
                    <a:pt x="336" y="401"/>
                    <a:pt x="342" y="461"/>
                  </a:cubicBezTo>
                  <a:cubicBezTo>
                    <a:pt x="348" y="461"/>
                    <a:pt x="348" y="461"/>
                    <a:pt x="348" y="461"/>
                  </a:cubicBezTo>
                  <a:cubicBezTo>
                    <a:pt x="348" y="483"/>
                    <a:pt x="348" y="483"/>
                    <a:pt x="348" y="483"/>
                  </a:cubicBezTo>
                  <a:cubicBezTo>
                    <a:pt x="348" y="492"/>
                    <a:pt x="356" y="500"/>
                    <a:pt x="366" y="500"/>
                  </a:cubicBezTo>
                  <a:cubicBezTo>
                    <a:pt x="375" y="500"/>
                    <a:pt x="383" y="492"/>
                    <a:pt x="383" y="483"/>
                  </a:cubicBezTo>
                  <a:cubicBezTo>
                    <a:pt x="383" y="461"/>
                    <a:pt x="383" y="461"/>
                    <a:pt x="383" y="461"/>
                  </a:cubicBezTo>
                  <a:cubicBezTo>
                    <a:pt x="390" y="461"/>
                    <a:pt x="390" y="461"/>
                    <a:pt x="390" y="461"/>
                  </a:cubicBezTo>
                  <a:cubicBezTo>
                    <a:pt x="380" y="354"/>
                    <a:pt x="351" y="256"/>
                    <a:pt x="306" y="159"/>
                  </a:cubicBezTo>
                  <a:close/>
                </a:path>
              </a:pathLst>
            </a:custGeom>
            <a:solidFill>
              <a:schemeClr val="bg1">
                <a:lumMod val="75000"/>
              </a:schemeClr>
            </a:solid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5" name="Freeform 6"/>
            <p:cNvSpPr>
              <a:spLocks/>
            </p:cNvSpPr>
            <p:nvPr/>
          </p:nvSpPr>
          <p:spPr bwMode="auto">
            <a:xfrm>
              <a:off x="9888078" y="4544856"/>
              <a:ext cx="375712" cy="846571"/>
            </a:xfrm>
            <a:custGeom>
              <a:avLst/>
              <a:gdLst>
                <a:gd name="T0" fmla="*/ 306 w 390"/>
                <a:gd name="T1" fmla="*/ 159 h 879"/>
                <a:gd name="T2" fmla="*/ 306 w 390"/>
                <a:gd name="T3" fmla="*/ 159 h 879"/>
                <a:gd name="T4" fmla="*/ 306 w 390"/>
                <a:gd name="T5" fmla="*/ 159 h 879"/>
                <a:gd name="T6" fmla="*/ 222 w 390"/>
                <a:gd name="T7" fmla="*/ 152 h 879"/>
                <a:gd name="T8" fmla="*/ 222 w 390"/>
                <a:gd name="T9" fmla="*/ 139 h 879"/>
                <a:gd name="T10" fmla="*/ 240 w 390"/>
                <a:gd name="T11" fmla="*/ 117 h 879"/>
                <a:gd name="T12" fmla="*/ 240 w 390"/>
                <a:gd name="T13" fmla="*/ 98 h 879"/>
                <a:gd name="T14" fmla="*/ 248 w 390"/>
                <a:gd name="T15" fmla="*/ 90 h 879"/>
                <a:gd name="T16" fmla="*/ 248 w 390"/>
                <a:gd name="T17" fmla="*/ 73 h 879"/>
                <a:gd name="T18" fmla="*/ 243 w 390"/>
                <a:gd name="T19" fmla="*/ 66 h 879"/>
                <a:gd name="T20" fmla="*/ 253 w 390"/>
                <a:gd name="T21" fmla="*/ 43 h 879"/>
                <a:gd name="T22" fmla="*/ 221 w 390"/>
                <a:gd name="T23" fmla="*/ 12 h 879"/>
                <a:gd name="T24" fmla="*/ 220 w 390"/>
                <a:gd name="T25" fmla="*/ 12 h 879"/>
                <a:gd name="T26" fmla="*/ 185 w 390"/>
                <a:gd name="T27" fmla="*/ 0 h 879"/>
                <a:gd name="T28" fmla="*/ 136 w 390"/>
                <a:gd name="T29" fmla="*/ 41 h 879"/>
                <a:gd name="T30" fmla="*/ 146 w 390"/>
                <a:gd name="T31" fmla="*/ 66 h 879"/>
                <a:gd name="T32" fmla="*/ 139 w 390"/>
                <a:gd name="T33" fmla="*/ 73 h 879"/>
                <a:gd name="T34" fmla="*/ 139 w 390"/>
                <a:gd name="T35" fmla="*/ 90 h 879"/>
                <a:gd name="T36" fmla="*/ 147 w 390"/>
                <a:gd name="T37" fmla="*/ 98 h 879"/>
                <a:gd name="T38" fmla="*/ 147 w 390"/>
                <a:gd name="T39" fmla="*/ 117 h 879"/>
                <a:gd name="T40" fmla="*/ 167 w 390"/>
                <a:gd name="T41" fmla="*/ 139 h 879"/>
                <a:gd name="T42" fmla="*/ 167 w 390"/>
                <a:gd name="T43" fmla="*/ 152 h 879"/>
                <a:gd name="T44" fmla="*/ 83 w 390"/>
                <a:gd name="T45" fmla="*/ 159 h 879"/>
                <a:gd name="T46" fmla="*/ 83 w 390"/>
                <a:gd name="T47" fmla="*/ 162 h 879"/>
                <a:gd name="T48" fmla="*/ 0 w 390"/>
                <a:gd name="T49" fmla="*/ 461 h 879"/>
                <a:gd name="T50" fmla="*/ 7 w 390"/>
                <a:gd name="T51" fmla="*/ 461 h 879"/>
                <a:gd name="T52" fmla="*/ 7 w 390"/>
                <a:gd name="T53" fmla="*/ 483 h 879"/>
                <a:gd name="T54" fmla="*/ 24 w 390"/>
                <a:gd name="T55" fmla="*/ 500 h 879"/>
                <a:gd name="T56" fmla="*/ 42 w 390"/>
                <a:gd name="T57" fmla="*/ 483 h 879"/>
                <a:gd name="T58" fmla="*/ 42 w 390"/>
                <a:gd name="T59" fmla="*/ 461 h 879"/>
                <a:gd name="T60" fmla="*/ 48 w 390"/>
                <a:gd name="T61" fmla="*/ 461 h 879"/>
                <a:gd name="T62" fmla="*/ 83 w 390"/>
                <a:gd name="T63" fmla="*/ 294 h 879"/>
                <a:gd name="T64" fmla="*/ 83 w 390"/>
                <a:gd name="T65" fmla="*/ 532 h 879"/>
                <a:gd name="T66" fmla="*/ 112 w 390"/>
                <a:gd name="T67" fmla="*/ 532 h 879"/>
                <a:gd name="T68" fmla="*/ 123 w 390"/>
                <a:gd name="T69" fmla="*/ 851 h 879"/>
                <a:gd name="T70" fmla="*/ 133 w 390"/>
                <a:gd name="T71" fmla="*/ 851 h 879"/>
                <a:gd name="T72" fmla="*/ 118 w 390"/>
                <a:gd name="T73" fmla="*/ 879 h 879"/>
                <a:gd name="T74" fmla="*/ 187 w 390"/>
                <a:gd name="T75" fmla="*/ 879 h 879"/>
                <a:gd name="T76" fmla="*/ 172 w 390"/>
                <a:gd name="T77" fmla="*/ 851 h 879"/>
                <a:gd name="T78" fmla="*/ 182 w 390"/>
                <a:gd name="T79" fmla="*/ 851 h 879"/>
                <a:gd name="T80" fmla="*/ 192 w 390"/>
                <a:gd name="T81" fmla="*/ 532 h 879"/>
                <a:gd name="T82" fmla="*/ 196 w 390"/>
                <a:gd name="T83" fmla="*/ 532 h 879"/>
                <a:gd name="T84" fmla="*/ 207 w 390"/>
                <a:gd name="T85" fmla="*/ 851 h 879"/>
                <a:gd name="T86" fmla="*/ 217 w 390"/>
                <a:gd name="T87" fmla="*/ 851 h 879"/>
                <a:gd name="T88" fmla="*/ 202 w 390"/>
                <a:gd name="T89" fmla="*/ 879 h 879"/>
                <a:gd name="T90" fmla="*/ 271 w 390"/>
                <a:gd name="T91" fmla="*/ 879 h 879"/>
                <a:gd name="T92" fmla="*/ 256 w 390"/>
                <a:gd name="T93" fmla="*/ 851 h 879"/>
                <a:gd name="T94" fmla="*/ 266 w 390"/>
                <a:gd name="T95" fmla="*/ 851 h 879"/>
                <a:gd name="T96" fmla="*/ 276 w 390"/>
                <a:gd name="T97" fmla="*/ 532 h 879"/>
                <a:gd name="T98" fmla="*/ 306 w 390"/>
                <a:gd name="T99" fmla="*/ 532 h 879"/>
                <a:gd name="T100" fmla="*/ 306 w 390"/>
                <a:gd name="T101" fmla="*/ 289 h 879"/>
                <a:gd name="T102" fmla="*/ 342 w 390"/>
                <a:gd name="T103" fmla="*/ 461 h 879"/>
                <a:gd name="T104" fmla="*/ 348 w 390"/>
                <a:gd name="T105" fmla="*/ 461 h 879"/>
                <a:gd name="T106" fmla="*/ 348 w 390"/>
                <a:gd name="T107" fmla="*/ 483 h 879"/>
                <a:gd name="T108" fmla="*/ 366 w 390"/>
                <a:gd name="T109" fmla="*/ 500 h 879"/>
                <a:gd name="T110" fmla="*/ 383 w 390"/>
                <a:gd name="T111" fmla="*/ 483 h 879"/>
                <a:gd name="T112" fmla="*/ 383 w 390"/>
                <a:gd name="T113" fmla="*/ 461 h 879"/>
                <a:gd name="T114" fmla="*/ 390 w 390"/>
                <a:gd name="T115" fmla="*/ 461 h 879"/>
                <a:gd name="T116" fmla="*/ 306 w 390"/>
                <a:gd name="T117" fmla="*/ 159 h 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90" h="879">
                  <a:moveTo>
                    <a:pt x="306" y="159"/>
                  </a:moveTo>
                  <a:cubicBezTo>
                    <a:pt x="306" y="159"/>
                    <a:pt x="306" y="159"/>
                    <a:pt x="306" y="159"/>
                  </a:cubicBezTo>
                  <a:cubicBezTo>
                    <a:pt x="306" y="159"/>
                    <a:pt x="306" y="159"/>
                    <a:pt x="306" y="159"/>
                  </a:cubicBezTo>
                  <a:cubicBezTo>
                    <a:pt x="222" y="152"/>
                    <a:pt x="222" y="152"/>
                    <a:pt x="222" y="152"/>
                  </a:cubicBezTo>
                  <a:cubicBezTo>
                    <a:pt x="222" y="139"/>
                    <a:pt x="222" y="139"/>
                    <a:pt x="222" y="139"/>
                  </a:cubicBezTo>
                  <a:cubicBezTo>
                    <a:pt x="232" y="137"/>
                    <a:pt x="240" y="128"/>
                    <a:pt x="240" y="117"/>
                  </a:cubicBezTo>
                  <a:cubicBezTo>
                    <a:pt x="240" y="98"/>
                    <a:pt x="240" y="98"/>
                    <a:pt x="240" y="98"/>
                  </a:cubicBezTo>
                  <a:cubicBezTo>
                    <a:pt x="244" y="98"/>
                    <a:pt x="248" y="95"/>
                    <a:pt x="248" y="90"/>
                  </a:cubicBezTo>
                  <a:cubicBezTo>
                    <a:pt x="248" y="73"/>
                    <a:pt x="248" y="73"/>
                    <a:pt x="248" y="73"/>
                  </a:cubicBezTo>
                  <a:cubicBezTo>
                    <a:pt x="248" y="70"/>
                    <a:pt x="246" y="67"/>
                    <a:pt x="243" y="66"/>
                  </a:cubicBezTo>
                  <a:cubicBezTo>
                    <a:pt x="249" y="60"/>
                    <a:pt x="253" y="52"/>
                    <a:pt x="253" y="43"/>
                  </a:cubicBezTo>
                  <a:cubicBezTo>
                    <a:pt x="253" y="26"/>
                    <a:pt x="238" y="12"/>
                    <a:pt x="221" y="12"/>
                  </a:cubicBezTo>
                  <a:cubicBezTo>
                    <a:pt x="221" y="12"/>
                    <a:pt x="220" y="12"/>
                    <a:pt x="220" y="12"/>
                  </a:cubicBezTo>
                  <a:cubicBezTo>
                    <a:pt x="211" y="4"/>
                    <a:pt x="199" y="0"/>
                    <a:pt x="185" y="0"/>
                  </a:cubicBezTo>
                  <a:cubicBezTo>
                    <a:pt x="158" y="0"/>
                    <a:pt x="136" y="18"/>
                    <a:pt x="136" y="41"/>
                  </a:cubicBezTo>
                  <a:cubicBezTo>
                    <a:pt x="136" y="50"/>
                    <a:pt x="140" y="59"/>
                    <a:pt x="146" y="66"/>
                  </a:cubicBezTo>
                  <a:cubicBezTo>
                    <a:pt x="142" y="66"/>
                    <a:pt x="139" y="69"/>
                    <a:pt x="139" y="73"/>
                  </a:cubicBezTo>
                  <a:cubicBezTo>
                    <a:pt x="139" y="90"/>
                    <a:pt x="139" y="90"/>
                    <a:pt x="139" y="90"/>
                  </a:cubicBezTo>
                  <a:cubicBezTo>
                    <a:pt x="139" y="95"/>
                    <a:pt x="143" y="98"/>
                    <a:pt x="147" y="98"/>
                  </a:cubicBezTo>
                  <a:cubicBezTo>
                    <a:pt x="147" y="117"/>
                    <a:pt x="147" y="117"/>
                    <a:pt x="147" y="117"/>
                  </a:cubicBezTo>
                  <a:cubicBezTo>
                    <a:pt x="147" y="128"/>
                    <a:pt x="156" y="138"/>
                    <a:pt x="167" y="139"/>
                  </a:cubicBezTo>
                  <a:cubicBezTo>
                    <a:pt x="167" y="152"/>
                    <a:pt x="167" y="152"/>
                    <a:pt x="167" y="152"/>
                  </a:cubicBezTo>
                  <a:cubicBezTo>
                    <a:pt x="83" y="159"/>
                    <a:pt x="83" y="159"/>
                    <a:pt x="83" y="159"/>
                  </a:cubicBezTo>
                  <a:cubicBezTo>
                    <a:pt x="83" y="162"/>
                    <a:pt x="83" y="162"/>
                    <a:pt x="83" y="162"/>
                  </a:cubicBezTo>
                  <a:cubicBezTo>
                    <a:pt x="38" y="258"/>
                    <a:pt x="11" y="355"/>
                    <a:pt x="0" y="461"/>
                  </a:cubicBezTo>
                  <a:cubicBezTo>
                    <a:pt x="7" y="461"/>
                    <a:pt x="7" y="461"/>
                    <a:pt x="7" y="461"/>
                  </a:cubicBezTo>
                  <a:cubicBezTo>
                    <a:pt x="7" y="483"/>
                    <a:pt x="7" y="483"/>
                    <a:pt x="7" y="483"/>
                  </a:cubicBezTo>
                  <a:cubicBezTo>
                    <a:pt x="7" y="492"/>
                    <a:pt x="15" y="500"/>
                    <a:pt x="24" y="500"/>
                  </a:cubicBezTo>
                  <a:cubicBezTo>
                    <a:pt x="34" y="500"/>
                    <a:pt x="42" y="492"/>
                    <a:pt x="42" y="483"/>
                  </a:cubicBezTo>
                  <a:cubicBezTo>
                    <a:pt x="42" y="461"/>
                    <a:pt x="42" y="461"/>
                    <a:pt x="42" y="461"/>
                  </a:cubicBezTo>
                  <a:cubicBezTo>
                    <a:pt x="48" y="461"/>
                    <a:pt x="48" y="461"/>
                    <a:pt x="48" y="461"/>
                  </a:cubicBezTo>
                  <a:cubicBezTo>
                    <a:pt x="54" y="403"/>
                    <a:pt x="66" y="348"/>
                    <a:pt x="83" y="294"/>
                  </a:cubicBezTo>
                  <a:cubicBezTo>
                    <a:pt x="83" y="532"/>
                    <a:pt x="83" y="532"/>
                    <a:pt x="83" y="532"/>
                  </a:cubicBezTo>
                  <a:cubicBezTo>
                    <a:pt x="112" y="532"/>
                    <a:pt x="112" y="532"/>
                    <a:pt x="112" y="532"/>
                  </a:cubicBezTo>
                  <a:cubicBezTo>
                    <a:pt x="123" y="851"/>
                    <a:pt x="123" y="851"/>
                    <a:pt x="123" y="851"/>
                  </a:cubicBezTo>
                  <a:cubicBezTo>
                    <a:pt x="133" y="851"/>
                    <a:pt x="133" y="851"/>
                    <a:pt x="133" y="851"/>
                  </a:cubicBezTo>
                  <a:cubicBezTo>
                    <a:pt x="124" y="857"/>
                    <a:pt x="118" y="867"/>
                    <a:pt x="118" y="879"/>
                  </a:cubicBezTo>
                  <a:cubicBezTo>
                    <a:pt x="187" y="879"/>
                    <a:pt x="187" y="879"/>
                    <a:pt x="187" y="879"/>
                  </a:cubicBezTo>
                  <a:cubicBezTo>
                    <a:pt x="187" y="867"/>
                    <a:pt x="181" y="857"/>
                    <a:pt x="172" y="851"/>
                  </a:cubicBezTo>
                  <a:cubicBezTo>
                    <a:pt x="182" y="851"/>
                    <a:pt x="182" y="851"/>
                    <a:pt x="182" y="851"/>
                  </a:cubicBezTo>
                  <a:cubicBezTo>
                    <a:pt x="192" y="532"/>
                    <a:pt x="192" y="532"/>
                    <a:pt x="192" y="532"/>
                  </a:cubicBezTo>
                  <a:cubicBezTo>
                    <a:pt x="196" y="532"/>
                    <a:pt x="196" y="532"/>
                    <a:pt x="196" y="532"/>
                  </a:cubicBezTo>
                  <a:cubicBezTo>
                    <a:pt x="207" y="851"/>
                    <a:pt x="207" y="851"/>
                    <a:pt x="207" y="851"/>
                  </a:cubicBezTo>
                  <a:cubicBezTo>
                    <a:pt x="217" y="851"/>
                    <a:pt x="217" y="851"/>
                    <a:pt x="217" y="851"/>
                  </a:cubicBezTo>
                  <a:cubicBezTo>
                    <a:pt x="208" y="857"/>
                    <a:pt x="202" y="867"/>
                    <a:pt x="202" y="879"/>
                  </a:cubicBezTo>
                  <a:cubicBezTo>
                    <a:pt x="271" y="879"/>
                    <a:pt x="271" y="879"/>
                    <a:pt x="271" y="879"/>
                  </a:cubicBezTo>
                  <a:cubicBezTo>
                    <a:pt x="271" y="867"/>
                    <a:pt x="265" y="857"/>
                    <a:pt x="256" y="851"/>
                  </a:cubicBezTo>
                  <a:cubicBezTo>
                    <a:pt x="266" y="851"/>
                    <a:pt x="266" y="851"/>
                    <a:pt x="266" y="851"/>
                  </a:cubicBezTo>
                  <a:cubicBezTo>
                    <a:pt x="276" y="532"/>
                    <a:pt x="276" y="532"/>
                    <a:pt x="276" y="532"/>
                  </a:cubicBezTo>
                  <a:cubicBezTo>
                    <a:pt x="306" y="532"/>
                    <a:pt x="306" y="532"/>
                    <a:pt x="306" y="532"/>
                  </a:cubicBezTo>
                  <a:cubicBezTo>
                    <a:pt x="306" y="289"/>
                    <a:pt x="306" y="289"/>
                    <a:pt x="306" y="289"/>
                  </a:cubicBezTo>
                  <a:cubicBezTo>
                    <a:pt x="323" y="345"/>
                    <a:pt x="336" y="401"/>
                    <a:pt x="342" y="461"/>
                  </a:cubicBezTo>
                  <a:cubicBezTo>
                    <a:pt x="348" y="461"/>
                    <a:pt x="348" y="461"/>
                    <a:pt x="348" y="461"/>
                  </a:cubicBezTo>
                  <a:cubicBezTo>
                    <a:pt x="348" y="483"/>
                    <a:pt x="348" y="483"/>
                    <a:pt x="348" y="483"/>
                  </a:cubicBezTo>
                  <a:cubicBezTo>
                    <a:pt x="348" y="492"/>
                    <a:pt x="356" y="500"/>
                    <a:pt x="366" y="500"/>
                  </a:cubicBezTo>
                  <a:cubicBezTo>
                    <a:pt x="375" y="500"/>
                    <a:pt x="383" y="492"/>
                    <a:pt x="383" y="483"/>
                  </a:cubicBezTo>
                  <a:cubicBezTo>
                    <a:pt x="383" y="461"/>
                    <a:pt x="383" y="461"/>
                    <a:pt x="383" y="461"/>
                  </a:cubicBezTo>
                  <a:cubicBezTo>
                    <a:pt x="390" y="461"/>
                    <a:pt x="390" y="461"/>
                    <a:pt x="390" y="461"/>
                  </a:cubicBezTo>
                  <a:cubicBezTo>
                    <a:pt x="380" y="354"/>
                    <a:pt x="351" y="256"/>
                    <a:pt x="306" y="159"/>
                  </a:cubicBezTo>
                  <a:close/>
                </a:path>
              </a:pathLst>
            </a:custGeom>
            <a:solidFill>
              <a:schemeClr val="bg1">
                <a:lumMod val="75000"/>
              </a:schemeClr>
            </a:solid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51" name="Group 50"/>
            <p:cNvGrpSpPr/>
            <p:nvPr/>
          </p:nvGrpSpPr>
          <p:grpSpPr>
            <a:xfrm>
              <a:off x="9646658" y="4819932"/>
              <a:ext cx="326294" cy="521835"/>
              <a:chOff x="9870594" y="4096783"/>
              <a:chExt cx="987037" cy="1578550"/>
            </a:xfrm>
          </p:grpSpPr>
          <p:sp>
            <p:nvSpPr>
              <p:cNvPr id="52" name="Rectangle: Rounded Corners 51"/>
              <p:cNvSpPr/>
              <p:nvPr/>
            </p:nvSpPr>
            <p:spPr>
              <a:xfrm>
                <a:off x="9870594" y="4096783"/>
                <a:ext cx="987037" cy="1578550"/>
              </a:xfrm>
              <a:prstGeom prst="roundRect">
                <a:avLst>
                  <a:gd name="adj" fmla="val 7576"/>
                </a:avLst>
              </a:prstGeom>
              <a:solidFill>
                <a:srgbClr val="7777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53" name="Group 52"/>
              <p:cNvGrpSpPr/>
              <p:nvPr/>
            </p:nvGrpSpPr>
            <p:grpSpPr>
              <a:xfrm>
                <a:off x="10040340" y="4272898"/>
                <a:ext cx="647543" cy="188007"/>
                <a:chOff x="10040340" y="4272898"/>
                <a:chExt cx="647543" cy="188007"/>
              </a:xfrm>
            </p:grpSpPr>
            <p:sp>
              <p:nvSpPr>
                <p:cNvPr id="60" name="Rectangle: Rounded Corners 59"/>
                <p:cNvSpPr/>
                <p:nvPr/>
              </p:nvSpPr>
              <p:spPr>
                <a:xfrm>
                  <a:off x="10040340" y="4272898"/>
                  <a:ext cx="647543" cy="188007"/>
                </a:xfrm>
                <a:prstGeom prst="roundRect">
                  <a:avLst>
                    <a:gd name="adj" fmla="val 50000"/>
                  </a:avLst>
                </a:prstGeom>
                <a:solidFill>
                  <a:srgbClr val="1E1E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1" name="Oval 60"/>
                <p:cNvSpPr/>
                <p:nvPr/>
              </p:nvSpPr>
              <p:spPr>
                <a:xfrm>
                  <a:off x="10066946" y="4294263"/>
                  <a:ext cx="141005" cy="141005"/>
                </a:xfrm>
                <a:prstGeom prst="ellipse">
                  <a:avLst/>
                </a:prstGeom>
                <a:solidFill>
                  <a:srgbClr val="B8D4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54" name="Group 53"/>
              <p:cNvGrpSpPr/>
              <p:nvPr/>
            </p:nvGrpSpPr>
            <p:grpSpPr>
              <a:xfrm>
                <a:off x="10040340" y="4533545"/>
                <a:ext cx="647543" cy="188007"/>
                <a:chOff x="10040340" y="4272898"/>
                <a:chExt cx="647543" cy="188007"/>
              </a:xfrm>
            </p:grpSpPr>
            <p:sp>
              <p:nvSpPr>
                <p:cNvPr id="58" name="Rectangle: Rounded Corners 57"/>
                <p:cNvSpPr/>
                <p:nvPr/>
              </p:nvSpPr>
              <p:spPr>
                <a:xfrm>
                  <a:off x="10040340" y="4272898"/>
                  <a:ext cx="647543" cy="188007"/>
                </a:xfrm>
                <a:prstGeom prst="roundRect">
                  <a:avLst>
                    <a:gd name="adj" fmla="val 50000"/>
                  </a:avLst>
                </a:prstGeom>
                <a:solidFill>
                  <a:srgbClr val="1E1E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9" name="Oval 58"/>
                <p:cNvSpPr/>
                <p:nvPr/>
              </p:nvSpPr>
              <p:spPr>
                <a:xfrm>
                  <a:off x="10066946" y="4294263"/>
                  <a:ext cx="141005" cy="141005"/>
                </a:xfrm>
                <a:prstGeom prst="ellipse">
                  <a:avLst/>
                </a:prstGeom>
                <a:solidFill>
                  <a:srgbClr val="B8D4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55" name="Group 54"/>
              <p:cNvGrpSpPr/>
              <p:nvPr/>
            </p:nvGrpSpPr>
            <p:grpSpPr>
              <a:xfrm>
                <a:off x="10040340" y="4786108"/>
                <a:ext cx="647543" cy="188007"/>
                <a:chOff x="10040340" y="4272898"/>
                <a:chExt cx="647543" cy="188007"/>
              </a:xfrm>
            </p:grpSpPr>
            <p:sp>
              <p:nvSpPr>
                <p:cNvPr id="56" name="Rectangle: Rounded Corners 55"/>
                <p:cNvSpPr/>
                <p:nvPr/>
              </p:nvSpPr>
              <p:spPr>
                <a:xfrm>
                  <a:off x="10040340" y="4272898"/>
                  <a:ext cx="647543" cy="188007"/>
                </a:xfrm>
                <a:prstGeom prst="roundRect">
                  <a:avLst>
                    <a:gd name="adj" fmla="val 50000"/>
                  </a:avLst>
                </a:prstGeom>
                <a:solidFill>
                  <a:srgbClr val="1E1E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7" name="Oval 56"/>
                <p:cNvSpPr/>
                <p:nvPr/>
              </p:nvSpPr>
              <p:spPr>
                <a:xfrm>
                  <a:off x="10066946" y="4294263"/>
                  <a:ext cx="141005" cy="141005"/>
                </a:xfrm>
                <a:prstGeom prst="ellipse">
                  <a:avLst/>
                </a:prstGeom>
                <a:solidFill>
                  <a:srgbClr val="B8D4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sp>
        <p:nvSpPr>
          <p:cNvPr id="87" name="TextBox 86"/>
          <p:cNvSpPr txBox="1"/>
          <p:nvPr/>
        </p:nvSpPr>
        <p:spPr>
          <a:xfrm rot="16200000">
            <a:off x="389835" y="3063576"/>
            <a:ext cx="487532" cy="286306"/>
          </a:xfrm>
          <a:prstGeom prst="rect">
            <a:avLst/>
          </a:prstGeom>
          <a:noFill/>
        </p:spPr>
        <p:txBody>
          <a:bodyPr wrap="none" rtlCol="0">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Cost</a:t>
            </a:r>
          </a:p>
        </p:txBody>
      </p:sp>
      <p:cxnSp>
        <p:nvCxnSpPr>
          <p:cNvPr id="88" name="Straight Connector 87"/>
          <p:cNvCxnSpPr/>
          <p:nvPr/>
        </p:nvCxnSpPr>
        <p:spPr>
          <a:xfrm>
            <a:off x="849528" y="1800713"/>
            <a:ext cx="0" cy="2934041"/>
          </a:xfrm>
          <a:prstGeom prst="line">
            <a:avLst/>
          </a:prstGeom>
          <a:ln w="12700">
            <a:solidFill>
              <a:srgbClr val="0B8172"/>
            </a:solidFill>
          </a:ln>
        </p:spPr>
        <p:style>
          <a:lnRef idx="1">
            <a:schemeClr val="accent1"/>
          </a:lnRef>
          <a:fillRef idx="0">
            <a:schemeClr val="accent1"/>
          </a:fillRef>
          <a:effectRef idx="0">
            <a:schemeClr val="accent1"/>
          </a:effectRef>
          <a:fontRef idx="minor">
            <a:schemeClr val="tx1"/>
          </a:fontRef>
        </p:style>
      </p:cxnSp>
      <p:sp>
        <p:nvSpPr>
          <p:cNvPr id="93" name="Rectangle 92"/>
          <p:cNvSpPr/>
          <p:nvPr/>
        </p:nvSpPr>
        <p:spPr>
          <a:xfrm>
            <a:off x="933485" y="4569653"/>
            <a:ext cx="1171733" cy="155434"/>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4" name="Rectangle 93"/>
          <p:cNvSpPr/>
          <p:nvPr/>
        </p:nvSpPr>
        <p:spPr>
          <a:xfrm>
            <a:off x="2203138" y="4099367"/>
            <a:ext cx="1171733" cy="62572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5" name="Rectangle 94"/>
          <p:cNvSpPr/>
          <p:nvPr/>
        </p:nvSpPr>
        <p:spPr>
          <a:xfrm>
            <a:off x="3472791" y="2373653"/>
            <a:ext cx="1171733" cy="235143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6" name="Arrow: Right 95"/>
          <p:cNvSpPr/>
          <p:nvPr/>
        </p:nvSpPr>
        <p:spPr>
          <a:xfrm rot="16200000">
            <a:off x="2160545" y="3438057"/>
            <a:ext cx="472558" cy="758948"/>
          </a:xfrm>
          <a:prstGeom prst="right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7" name="Arrow: Right 96"/>
          <p:cNvSpPr/>
          <p:nvPr/>
        </p:nvSpPr>
        <p:spPr>
          <a:xfrm rot="16200000">
            <a:off x="3427525" y="1710058"/>
            <a:ext cx="472558" cy="758948"/>
          </a:xfrm>
          <a:prstGeom prst="right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8" name="TextBox 97"/>
          <p:cNvSpPr txBox="1"/>
          <p:nvPr/>
        </p:nvSpPr>
        <p:spPr>
          <a:xfrm>
            <a:off x="3504237" y="1929199"/>
            <a:ext cx="322405" cy="382308"/>
          </a:xfrm>
          <a:prstGeom prst="rect">
            <a:avLst/>
          </a:prstGeom>
          <a:noFill/>
        </p:spPr>
        <p:txBody>
          <a:bodyPr wrap="none" rtlCol="0">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836" b="1"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a:t>
            </a:r>
          </a:p>
        </p:txBody>
      </p:sp>
      <p:sp>
        <p:nvSpPr>
          <p:cNvPr id="99" name="TextBox 98"/>
          <p:cNvSpPr txBox="1"/>
          <p:nvPr/>
        </p:nvSpPr>
        <p:spPr>
          <a:xfrm>
            <a:off x="2229060" y="3677126"/>
            <a:ext cx="322405" cy="382308"/>
          </a:xfrm>
          <a:prstGeom prst="rect">
            <a:avLst/>
          </a:prstGeom>
          <a:noFill/>
        </p:spPr>
        <p:txBody>
          <a:bodyPr wrap="none" rtlCol="0">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836" b="1"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a:t>
            </a:r>
          </a:p>
        </p:txBody>
      </p:sp>
      <p:sp>
        <p:nvSpPr>
          <p:cNvPr id="100" name="TextBox 99"/>
          <p:cNvSpPr txBox="1"/>
          <p:nvPr/>
        </p:nvSpPr>
        <p:spPr>
          <a:xfrm>
            <a:off x="3997408" y="1996968"/>
            <a:ext cx="539849" cy="382308"/>
          </a:xfrm>
          <a:prstGeom prst="rect">
            <a:avLst/>
          </a:prstGeom>
          <a:noFill/>
        </p:spPr>
        <p:txBody>
          <a:bodyPr wrap="none" rtlCol="0">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dirty="0">
                <a:ln>
                  <a:noFill/>
                </a:ln>
                <a:solidFill>
                  <a:prstClr val="black"/>
                </a:solidFill>
                <a:effectLst/>
                <a:uLnTx/>
                <a:uFillTx/>
                <a:latin typeface="Segoe UI Semibold" panose="020B0702040204020203" pitchFamily="34" charset="0"/>
                <a:ea typeface="+mn-ea"/>
                <a:cs typeface="Segoe UI Semibold" panose="020B0702040204020203" pitchFamily="34" charset="0"/>
              </a:rPr>
              <a:t>10x</a:t>
            </a:r>
          </a:p>
        </p:txBody>
      </p:sp>
      <p:sp>
        <p:nvSpPr>
          <p:cNvPr id="101" name="TextBox 100"/>
          <p:cNvSpPr txBox="1"/>
          <p:nvPr/>
        </p:nvSpPr>
        <p:spPr>
          <a:xfrm>
            <a:off x="2738252" y="3746705"/>
            <a:ext cx="443388" cy="382308"/>
          </a:xfrm>
          <a:prstGeom prst="rect">
            <a:avLst/>
          </a:prstGeom>
          <a:noFill/>
        </p:spPr>
        <p:txBody>
          <a:bodyPr wrap="none" rtlCol="0">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dirty="0">
                <a:ln>
                  <a:noFill/>
                </a:ln>
                <a:solidFill>
                  <a:prstClr val="black"/>
                </a:solidFill>
                <a:effectLst/>
                <a:uLnTx/>
                <a:uFillTx/>
                <a:latin typeface="Segoe UI Semibold" panose="020B0702040204020203" pitchFamily="34" charset="0"/>
                <a:ea typeface="+mn-ea"/>
                <a:cs typeface="Segoe UI Semibold" panose="020B0702040204020203" pitchFamily="34" charset="0"/>
              </a:rPr>
              <a:t>3x</a:t>
            </a:r>
          </a:p>
        </p:txBody>
      </p:sp>
      <p:sp>
        <p:nvSpPr>
          <p:cNvPr id="102" name="TextBox 101"/>
          <p:cNvSpPr txBox="1"/>
          <p:nvPr/>
        </p:nvSpPr>
        <p:spPr>
          <a:xfrm>
            <a:off x="977441" y="4810954"/>
            <a:ext cx="961657" cy="286306"/>
          </a:xfrm>
          <a:prstGeom prst="rect">
            <a:avLst/>
          </a:prstGeom>
          <a:noFill/>
        </p:spPr>
        <p:txBody>
          <a:bodyPr wrap="none" rtlCol="0">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Cosmos DB</a:t>
            </a:r>
          </a:p>
        </p:txBody>
      </p:sp>
      <p:sp>
        <p:nvSpPr>
          <p:cNvPr id="103" name="TextBox 102"/>
          <p:cNvSpPr txBox="1"/>
          <p:nvPr/>
        </p:nvSpPr>
        <p:spPr>
          <a:xfrm>
            <a:off x="2280315" y="4810954"/>
            <a:ext cx="946942" cy="286306"/>
          </a:xfrm>
          <a:prstGeom prst="rect">
            <a:avLst/>
          </a:prstGeom>
          <a:noFill/>
        </p:spPr>
        <p:txBody>
          <a:bodyPr wrap="none" rtlCol="0">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DynamoDB</a:t>
            </a:r>
          </a:p>
        </p:txBody>
      </p:sp>
      <p:sp>
        <p:nvSpPr>
          <p:cNvPr id="104" name="TextBox 103"/>
          <p:cNvSpPr txBox="1"/>
          <p:nvPr/>
        </p:nvSpPr>
        <p:spPr>
          <a:xfrm>
            <a:off x="3544523" y="4810954"/>
            <a:ext cx="1090881" cy="670577"/>
          </a:xfrm>
          <a:prstGeom prst="rect">
            <a:avLst/>
          </a:prstGeom>
          <a:noFill/>
        </p:spPr>
        <p:txBody>
          <a:bodyPr wrap="none"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On-premises </a:t>
            </a:r>
          </a:p>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MongoDB/</a:t>
            </a:r>
          </a:p>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Cassandra</a:t>
            </a:r>
          </a:p>
        </p:txBody>
      </p:sp>
      <p:cxnSp>
        <p:nvCxnSpPr>
          <p:cNvPr id="105" name="Straight Connector 104"/>
          <p:cNvCxnSpPr/>
          <p:nvPr/>
        </p:nvCxnSpPr>
        <p:spPr>
          <a:xfrm flipV="1">
            <a:off x="849529" y="4732949"/>
            <a:ext cx="3968481" cy="1"/>
          </a:xfrm>
          <a:prstGeom prst="line">
            <a:avLst/>
          </a:prstGeom>
          <a:ln w="12700">
            <a:solidFill>
              <a:srgbClr val="0B8172"/>
            </a:solidFill>
          </a:ln>
        </p:spPr>
        <p:style>
          <a:lnRef idx="1">
            <a:schemeClr val="accent1"/>
          </a:lnRef>
          <a:fillRef idx="0">
            <a:schemeClr val="accent1"/>
          </a:fillRef>
          <a:effectRef idx="0">
            <a:schemeClr val="accent1"/>
          </a:effectRef>
          <a:fontRef idx="minor">
            <a:schemeClr val="tx1"/>
          </a:fontRef>
        </p:style>
      </p:cxnSp>
      <p:sp>
        <p:nvSpPr>
          <p:cNvPr id="67" name="Title 1">
            <a:extLst>
              <a:ext uri="{FF2B5EF4-FFF2-40B4-BE49-F238E27FC236}">
                <a16:creationId xmlns:a16="http://schemas.microsoft.com/office/drawing/2014/main" id="{71D27FFF-0ED0-4D89-8DA9-592DF4550319}"/>
              </a:ext>
            </a:extLst>
          </p:cNvPr>
          <p:cNvSpPr txBox="1">
            <a:spLocks/>
          </p:cNvSpPr>
          <p:nvPr/>
        </p:nvSpPr>
        <p:spPr>
          <a:xfrm>
            <a:off x="883" y="498"/>
            <a:ext cx="12435592" cy="1289219"/>
          </a:xfrm>
          <a:prstGeom prst="rect">
            <a:avLst/>
          </a:prstGeom>
          <a:solidFill>
            <a:srgbClr val="0078D7"/>
          </a:solidFill>
          <a:effectLst/>
        </p:spPr>
        <p:txBody>
          <a:bodyPr vert="horz" wrap="square" lIns="146304" tIns="91440" rIns="146304" bIns="91440"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0" normalizeH="0" baseline="0" noProof="0" dirty="0" err="1">
                <a:ln/>
                <a:solidFill>
                  <a:srgbClr val="FFFFFF"/>
                </a:solidFill>
                <a:effectLst/>
                <a:uLnTx/>
                <a:uFillTx/>
                <a:latin typeface="Segoe UI Light"/>
                <a:ea typeface="+mn-ea"/>
                <a:cs typeface="Segoe UI" pitchFamily="34" charset="0"/>
              </a:rPr>
              <a:t>CosmosDB</a:t>
            </a:r>
            <a:endParaRPr kumimoji="0" lang="en-US" sz="4800" b="0" i="0" u="none" strike="noStrike" kern="1200" cap="none" spc="0" normalizeH="0" baseline="0" noProof="0" dirty="0">
              <a:ln/>
              <a:solidFill>
                <a:srgbClr val="FFFFFF"/>
              </a:solidFill>
              <a:effectLst/>
              <a:uLnTx/>
              <a:uFillTx/>
              <a:latin typeface="Segoe UI Light"/>
              <a:ea typeface="+mn-ea"/>
              <a:cs typeface="Segoe UI" pitchFamily="34" charset="0"/>
            </a:endParaRPr>
          </a:p>
        </p:txBody>
      </p:sp>
    </p:spTree>
    <p:extLst>
      <p:ext uri="{BB962C8B-B14F-4D97-AF65-F5344CB8AC3E}">
        <p14:creationId xmlns:p14="http://schemas.microsoft.com/office/powerpoint/2010/main" val="586840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1181862"/>
          </a:xfrm>
        </p:spPr>
        <p:txBody>
          <a:bodyPr/>
          <a:lstStyle/>
          <a:p>
            <a:r>
              <a:rPr lang="en-US" dirty="0"/>
              <a:t>Design for Azure Data Services</a:t>
            </a:r>
          </a:p>
        </p:txBody>
      </p:sp>
    </p:spTree>
    <p:extLst>
      <p:ext uri="{BB962C8B-B14F-4D97-AF65-F5344CB8AC3E}">
        <p14:creationId xmlns:p14="http://schemas.microsoft.com/office/powerpoint/2010/main" val="3771808637"/>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07A14BA-BF2B-4DB4-8A4E-EFEC29CFB75E}"/>
              </a:ext>
            </a:extLst>
          </p:cNvPr>
          <p:cNvSpPr txBox="1">
            <a:spLocks/>
          </p:cNvSpPr>
          <p:nvPr/>
        </p:nvSpPr>
        <p:spPr>
          <a:xfrm>
            <a:off x="883" y="498"/>
            <a:ext cx="12435592" cy="1289219"/>
          </a:xfrm>
          <a:prstGeom prst="rect">
            <a:avLst/>
          </a:prstGeom>
          <a:solidFill>
            <a:schemeClr val="accent1"/>
          </a:solidFill>
          <a:effectLst/>
        </p:spPr>
        <p:txBody>
          <a:bodyPr vert="horz" wrap="square" lIns="146304" tIns="91440" rIns="146304" bIns="91440"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lang="en-US" spc="0" dirty="0">
                <a:ln/>
                <a:solidFill>
                  <a:srgbClr val="FFFFFF"/>
                </a:solidFill>
                <a:latin typeface="Segoe UI Light"/>
              </a:rPr>
              <a:t>Azure Storage Service Profiles</a:t>
            </a:r>
            <a:endParaRPr kumimoji="0" lang="en-US" sz="4800" i="0" u="none" strike="noStrike" kern="1200" cap="none" spc="0" normalizeH="0" baseline="0" noProof="0" dirty="0">
              <a:ln/>
              <a:solidFill>
                <a:srgbClr val="FFFFFF"/>
              </a:solidFill>
              <a:uLnTx/>
              <a:uFillTx/>
              <a:latin typeface="Segoe UI Light"/>
              <a:ea typeface="+mn-ea"/>
              <a:cs typeface="Segoe UI" pitchFamily="34" charset="0"/>
            </a:endParaRPr>
          </a:p>
        </p:txBody>
      </p:sp>
      <p:pic>
        <p:nvPicPr>
          <p:cNvPr id="3" name="Picture 6" descr="Storage Blob Hierarchy">
            <a:extLst>
              <a:ext uri="{FF2B5EF4-FFF2-40B4-BE49-F238E27FC236}">
                <a16:creationId xmlns:a16="http://schemas.microsoft.com/office/drawing/2014/main" id="{DAAE19D6-B351-4059-8319-D0DDF99469F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667" t="9172" r="16667" b="8475"/>
          <a:stretch/>
        </p:blipFill>
        <p:spPr bwMode="auto">
          <a:xfrm>
            <a:off x="398869" y="1393297"/>
            <a:ext cx="5457334" cy="196380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Queue service components">
            <a:extLst>
              <a:ext uri="{FF2B5EF4-FFF2-40B4-BE49-F238E27FC236}">
                <a16:creationId xmlns:a16="http://schemas.microsoft.com/office/drawing/2014/main" id="{39666EEB-FE88-40C6-BD75-EB4BF66C4EC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19738" y="3965045"/>
            <a:ext cx="5295835" cy="245096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0" descr="Storage table components">
            <a:extLst>
              <a:ext uri="{FF2B5EF4-FFF2-40B4-BE49-F238E27FC236}">
                <a16:creationId xmlns:a16="http://schemas.microsoft.com/office/drawing/2014/main" id="{13F1E26B-0ED1-47F9-99F3-0046D2362FD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453" r="8075"/>
          <a:stretch/>
        </p:blipFill>
        <p:spPr bwMode="auto">
          <a:xfrm>
            <a:off x="6389538" y="1393297"/>
            <a:ext cx="5226035" cy="196380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4" descr="File Service components">
            <a:extLst>
              <a:ext uri="{FF2B5EF4-FFF2-40B4-BE49-F238E27FC236}">
                <a16:creationId xmlns:a16="http://schemas.microsoft.com/office/drawing/2014/main" id="{F4ADAD59-8C05-4BD1-9E51-A96063B707D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8869" y="3965046"/>
            <a:ext cx="5388002" cy="2606204"/>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299CD71E-167E-4AA1-8B9F-269BE6E8A63F}"/>
              </a:ext>
            </a:extLst>
          </p:cNvPr>
          <p:cNvSpPr txBox="1"/>
          <p:nvPr/>
        </p:nvSpPr>
        <p:spPr>
          <a:xfrm>
            <a:off x="2502468" y="3357105"/>
            <a:ext cx="1787296" cy="369332"/>
          </a:xfrm>
          <a:prstGeom prst="rect">
            <a:avLst/>
          </a:prstGeom>
          <a:noFill/>
        </p:spPr>
        <p:txBody>
          <a:bodyPr wrap="square" rtlCol="0">
            <a:spAutoFit/>
          </a:bodyPr>
          <a:lstStyle/>
          <a:p>
            <a:r>
              <a:rPr lang="en-US" b="1" dirty="0"/>
              <a:t>Blob Storage</a:t>
            </a:r>
          </a:p>
        </p:txBody>
      </p:sp>
      <p:sp>
        <p:nvSpPr>
          <p:cNvPr id="9" name="TextBox 8">
            <a:extLst>
              <a:ext uri="{FF2B5EF4-FFF2-40B4-BE49-F238E27FC236}">
                <a16:creationId xmlns:a16="http://schemas.microsoft.com/office/drawing/2014/main" id="{C79F10B0-EAC3-4214-94A0-F327EBE84127}"/>
              </a:ext>
            </a:extLst>
          </p:cNvPr>
          <p:cNvSpPr txBox="1"/>
          <p:nvPr/>
        </p:nvSpPr>
        <p:spPr>
          <a:xfrm>
            <a:off x="2148682" y="6625193"/>
            <a:ext cx="1518557" cy="369332"/>
          </a:xfrm>
          <a:prstGeom prst="rect">
            <a:avLst/>
          </a:prstGeom>
          <a:noFill/>
        </p:spPr>
        <p:txBody>
          <a:bodyPr wrap="square" rtlCol="0">
            <a:spAutoFit/>
          </a:bodyPr>
          <a:lstStyle/>
          <a:p>
            <a:r>
              <a:rPr lang="en-US" b="1" dirty="0"/>
              <a:t>File Storage</a:t>
            </a:r>
          </a:p>
        </p:txBody>
      </p:sp>
      <p:sp>
        <p:nvSpPr>
          <p:cNvPr id="10" name="TextBox 9">
            <a:extLst>
              <a:ext uri="{FF2B5EF4-FFF2-40B4-BE49-F238E27FC236}">
                <a16:creationId xmlns:a16="http://schemas.microsoft.com/office/drawing/2014/main" id="{7111592F-C78C-4483-B50C-C80BADB663C8}"/>
              </a:ext>
            </a:extLst>
          </p:cNvPr>
          <p:cNvSpPr txBox="1"/>
          <p:nvPr/>
        </p:nvSpPr>
        <p:spPr>
          <a:xfrm>
            <a:off x="8146711" y="3399891"/>
            <a:ext cx="1518557" cy="369332"/>
          </a:xfrm>
          <a:prstGeom prst="rect">
            <a:avLst/>
          </a:prstGeom>
          <a:noFill/>
        </p:spPr>
        <p:txBody>
          <a:bodyPr wrap="square" rtlCol="0">
            <a:spAutoFit/>
          </a:bodyPr>
          <a:lstStyle/>
          <a:p>
            <a:r>
              <a:rPr lang="en-US" b="1" dirty="0"/>
              <a:t>Azure Table</a:t>
            </a:r>
          </a:p>
        </p:txBody>
      </p:sp>
      <p:sp>
        <p:nvSpPr>
          <p:cNvPr id="11" name="TextBox 10">
            <a:extLst>
              <a:ext uri="{FF2B5EF4-FFF2-40B4-BE49-F238E27FC236}">
                <a16:creationId xmlns:a16="http://schemas.microsoft.com/office/drawing/2014/main" id="{02A0CCE7-A0CE-4952-8F45-499930562E67}"/>
              </a:ext>
            </a:extLst>
          </p:cNvPr>
          <p:cNvSpPr txBox="1"/>
          <p:nvPr/>
        </p:nvSpPr>
        <p:spPr>
          <a:xfrm>
            <a:off x="8249261" y="6571250"/>
            <a:ext cx="1689498" cy="369332"/>
          </a:xfrm>
          <a:prstGeom prst="rect">
            <a:avLst/>
          </a:prstGeom>
          <a:noFill/>
        </p:spPr>
        <p:txBody>
          <a:bodyPr wrap="square" rtlCol="0">
            <a:spAutoFit/>
          </a:bodyPr>
          <a:lstStyle/>
          <a:p>
            <a:r>
              <a:rPr lang="en-US" b="1" dirty="0"/>
              <a:t>Azure Queue</a:t>
            </a:r>
          </a:p>
        </p:txBody>
      </p:sp>
    </p:spTree>
    <p:extLst>
      <p:ext uri="{BB962C8B-B14F-4D97-AF65-F5344CB8AC3E}">
        <p14:creationId xmlns:p14="http://schemas.microsoft.com/office/powerpoint/2010/main" val="74687238"/>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07A14BA-BF2B-4DB4-8A4E-EFEC29CFB75E}"/>
              </a:ext>
            </a:extLst>
          </p:cNvPr>
          <p:cNvSpPr txBox="1">
            <a:spLocks/>
          </p:cNvSpPr>
          <p:nvPr/>
        </p:nvSpPr>
        <p:spPr>
          <a:xfrm>
            <a:off x="883" y="498"/>
            <a:ext cx="12435592" cy="1289219"/>
          </a:xfrm>
          <a:prstGeom prst="rect">
            <a:avLst/>
          </a:prstGeom>
          <a:solidFill>
            <a:schemeClr val="accent1"/>
          </a:solidFill>
          <a:effectLst/>
        </p:spPr>
        <p:txBody>
          <a:bodyPr vert="horz" wrap="square" lIns="146304" tIns="91440" rIns="146304" bIns="91440"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lang="en-US" spc="0" dirty="0">
                <a:ln/>
                <a:solidFill>
                  <a:srgbClr val="FFFFFF"/>
                </a:solidFill>
                <a:latin typeface="Segoe UI Light"/>
              </a:rPr>
              <a:t>Additional Azure Services Included</a:t>
            </a:r>
            <a:endParaRPr kumimoji="0" lang="en-US" sz="4800" i="0" u="none" strike="noStrike" kern="1200" cap="none" spc="0" normalizeH="0" baseline="0" noProof="0" dirty="0">
              <a:ln/>
              <a:solidFill>
                <a:srgbClr val="FFFFFF"/>
              </a:solidFill>
              <a:uLnTx/>
              <a:uFillTx/>
              <a:latin typeface="Segoe UI Light"/>
              <a:ea typeface="+mn-ea"/>
              <a:cs typeface="Segoe UI" pitchFamily="34" charset="0"/>
            </a:endParaRPr>
          </a:p>
        </p:txBody>
      </p:sp>
      <p:sp>
        <p:nvSpPr>
          <p:cNvPr id="2" name="TextBox 1">
            <a:extLst>
              <a:ext uri="{FF2B5EF4-FFF2-40B4-BE49-F238E27FC236}">
                <a16:creationId xmlns:a16="http://schemas.microsoft.com/office/drawing/2014/main" id="{6BB8BC35-CBDB-4E8D-82C5-45DBC9836994}"/>
              </a:ext>
            </a:extLst>
          </p:cNvPr>
          <p:cNvSpPr txBox="1"/>
          <p:nvPr/>
        </p:nvSpPr>
        <p:spPr>
          <a:xfrm>
            <a:off x="410198" y="1538243"/>
            <a:ext cx="10955709" cy="2674578"/>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hlinkClick r:id="rId3"/>
              </a:rPr>
              <a:t>Data Catalog</a:t>
            </a:r>
            <a:endParaRPr lang="en-US" sz="24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hlinkClick r:id="rId4"/>
              </a:rPr>
              <a:t>Azure Data Factory</a:t>
            </a:r>
            <a:endParaRPr lang="en-US" sz="24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hlinkClick r:id="rId5"/>
              </a:rPr>
              <a:t>SQL Data Warehouse</a:t>
            </a:r>
            <a:endParaRPr lang="en-US" sz="24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hlinkClick r:id="rId6"/>
              </a:rPr>
              <a:t>Azure Data Lake Analytics</a:t>
            </a:r>
            <a:endParaRPr lang="en-US" sz="24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hlinkClick r:id="rId7"/>
              </a:rPr>
              <a:t>Azure Analysis Services</a:t>
            </a:r>
            <a:endParaRPr lang="en-US" sz="24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hlinkClick r:id="rId8"/>
              </a:rPr>
              <a:t>Azure HDInsight</a:t>
            </a: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302423267"/>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07A14BA-BF2B-4DB4-8A4E-EFEC29CFB75E}"/>
              </a:ext>
            </a:extLst>
          </p:cNvPr>
          <p:cNvSpPr txBox="1">
            <a:spLocks/>
          </p:cNvSpPr>
          <p:nvPr/>
        </p:nvSpPr>
        <p:spPr>
          <a:xfrm>
            <a:off x="883" y="498"/>
            <a:ext cx="12435592" cy="1289219"/>
          </a:xfrm>
          <a:prstGeom prst="rect">
            <a:avLst/>
          </a:prstGeom>
          <a:solidFill>
            <a:schemeClr val="accent1"/>
          </a:solidFill>
          <a:effectLst/>
        </p:spPr>
        <p:txBody>
          <a:bodyPr vert="horz" wrap="square" lIns="146304" tIns="91440" rIns="146304" bIns="91440"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lang="en-US" spc="0" dirty="0">
                <a:ln/>
                <a:solidFill>
                  <a:srgbClr val="FFFFFF"/>
                </a:solidFill>
                <a:latin typeface="Segoe UI Light"/>
              </a:rPr>
              <a:t>Azure Data Catalog</a:t>
            </a:r>
            <a:endParaRPr kumimoji="0" lang="en-US" sz="4800" i="0" u="none" strike="noStrike" kern="1200" cap="none" spc="0" normalizeH="0" baseline="0" noProof="0" dirty="0">
              <a:ln/>
              <a:solidFill>
                <a:srgbClr val="FFFFFF"/>
              </a:solidFill>
              <a:uLnTx/>
              <a:uFillTx/>
              <a:latin typeface="Segoe UI Light"/>
              <a:ea typeface="+mn-ea"/>
              <a:cs typeface="Segoe UI" pitchFamily="34" charset="0"/>
            </a:endParaRPr>
          </a:p>
        </p:txBody>
      </p:sp>
      <p:pic>
        <p:nvPicPr>
          <p:cNvPr id="6" name="Graphic 5">
            <a:extLst>
              <a:ext uri="{FF2B5EF4-FFF2-40B4-BE49-F238E27FC236}">
                <a16:creationId xmlns:a16="http://schemas.microsoft.com/office/drawing/2014/main" id="{35AE5AAE-9FAC-4E67-8463-122E5D4C149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643393" y="3071714"/>
            <a:ext cx="1988230" cy="1988230"/>
          </a:xfrm>
          <a:prstGeom prst="rect">
            <a:avLst/>
          </a:prstGeom>
        </p:spPr>
      </p:pic>
      <p:sp>
        <p:nvSpPr>
          <p:cNvPr id="7" name="TextBox 6">
            <a:extLst>
              <a:ext uri="{FF2B5EF4-FFF2-40B4-BE49-F238E27FC236}">
                <a16:creationId xmlns:a16="http://schemas.microsoft.com/office/drawing/2014/main" id="{A756806A-1A05-4AFA-8699-A2996D6856FD}"/>
              </a:ext>
            </a:extLst>
          </p:cNvPr>
          <p:cNvSpPr txBox="1"/>
          <p:nvPr/>
        </p:nvSpPr>
        <p:spPr>
          <a:xfrm>
            <a:off x="-1" y="1289717"/>
            <a:ext cx="9524527" cy="5863144"/>
          </a:xfrm>
          <a:prstGeom prst="rect">
            <a:avLst/>
          </a:prstGeom>
          <a:noFill/>
        </p:spPr>
        <p:txBody>
          <a:bodyPr wrap="square" lIns="182880" tIns="146304" rIns="182880" bIns="146304" rtlCol="0">
            <a:spAutoFit/>
          </a:bodyPr>
          <a:lstStyle/>
          <a:p>
            <a:pPr>
              <a:lnSpc>
                <a:spcPct val="90000"/>
              </a:lnSpc>
              <a:spcAft>
                <a:spcPts val="600"/>
              </a:spcAft>
            </a:pPr>
            <a:r>
              <a:rPr lang="en-US" sz="3200" dirty="0">
                <a:gradFill>
                  <a:gsLst>
                    <a:gs pos="2917">
                      <a:schemeClr val="tx1"/>
                    </a:gs>
                    <a:gs pos="30000">
                      <a:schemeClr val="tx1"/>
                    </a:gs>
                  </a:gsLst>
                  <a:lin ang="5400000" scaled="0"/>
                </a:gradFill>
              </a:rPr>
              <a:t>Metadata repository. Helps:</a:t>
            </a:r>
          </a:p>
          <a:p>
            <a:pPr marL="457200" indent="-457200">
              <a:lnSpc>
                <a:spcPct val="90000"/>
              </a:lnSpc>
              <a:spcAft>
                <a:spcPts val="600"/>
              </a:spcAft>
              <a:buFont typeface="Arial" panose="020B0604020202020204" pitchFamily="34" charset="0"/>
              <a:buChar char="•"/>
            </a:pPr>
            <a:r>
              <a:rPr lang="en-US" sz="3200" dirty="0">
                <a:gradFill>
                  <a:gsLst>
                    <a:gs pos="2917">
                      <a:schemeClr val="tx1"/>
                    </a:gs>
                    <a:gs pos="30000">
                      <a:schemeClr val="tx1"/>
                    </a:gs>
                  </a:gsLst>
                  <a:lin ang="5400000" scaled="0"/>
                </a:gradFill>
              </a:rPr>
              <a:t>Describe</a:t>
            </a:r>
          </a:p>
          <a:p>
            <a:pPr marL="457200" indent="-457200">
              <a:lnSpc>
                <a:spcPct val="90000"/>
              </a:lnSpc>
              <a:spcAft>
                <a:spcPts val="600"/>
              </a:spcAft>
              <a:buFont typeface="Arial" panose="020B0604020202020204" pitchFamily="34" charset="0"/>
              <a:buChar char="•"/>
            </a:pPr>
            <a:r>
              <a:rPr lang="en-US" sz="3200" dirty="0">
                <a:gradFill>
                  <a:gsLst>
                    <a:gs pos="2917">
                      <a:schemeClr val="tx1"/>
                    </a:gs>
                    <a:gs pos="30000">
                      <a:schemeClr val="tx1"/>
                    </a:gs>
                  </a:gsLst>
                  <a:lin ang="5400000" scaled="0"/>
                </a:gradFill>
              </a:rPr>
              <a:t>Search and find</a:t>
            </a:r>
          </a:p>
          <a:p>
            <a:pPr marL="457200" indent="-457200">
              <a:lnSpc>
                <a:spcPct val="90000"/>
              </a:lnSpc>
              <a:spcAft>
                <a:spcPts val="600"/>
              </a:spcAft>
              <a:buFont typeface="Arial" panose="020B0604020202020204" pitchFamily="34" charset="0"/>
              <a:buChar char="•"/>
            </a:pPr>
            <a:r>
              <a:rPr lang="en-US" sz="3200" dirty="0">
                <a:gradFill>
                  <a:gsLst>
                    <a:gs pos="2917">
                      <a:schemeClr val="tx1"/>
                    </a:gs>
                    <a:gs pos="30000">
                      <a:schemeClr val="tx1"/>
                    </a:gs>
                  </a:gsLst>
                  <a:lin ang="5400000" scaled="0"/>
                </a:gradFill>
              </a:rPr>
              <a:t>Tag and annotate</a:t>
            </a:r>
          </a:p>
          <a:p>
            <a:pPr>
              <a:lnSpc>
                <a:spcPct val="90000"/>
              </a:lnSpc>
              <a:spcAft>
                <a:spcPts val="600"/>
              </a:spcAft>
            </a:pPr>
            <a:r>
              <a:rPr lang="en-US" sz="3200" dirty="0">
                <a:gradFill>
                  <a:gsLst>
                    <a:gs pos="2917">
                      <a:schemeClr val="tx1"/>
                    </a:gs>
                    <a:gs pos="30000">
                      <a:schemeClr val="tx1"/>
                    </a:gs>
                  </a:gsLst>
                  <a:lin ang="5400000" scaled="0"/>
                </a:gradFill>
              </a:rPr>
              <a:t>data resources in the enterprise data estate.</a:t>
            </a:r>
          </a:p>
          <a:p>
            <a:pPr marL="457200" indent="-457200">
              <a:lnSpc>
                <a:spcPct val="90000"/>
              </a:lnSpc>
              <a:spcAft>
                <a:spcPts val="600"/>
              </a:spcAft>
              <a:buFont typeface="Arial" panose="020B0604020202020204" pitchFamily="34" charset="0"/>
              <a:buChar char="•"/>
            </a:pPr>
            <a:endParaRPr lang="en-US" sz="3200" dirty="0">
              <a:gradFill>
                <a:gsLst>
                  <a:gs pos="2917">
                    <a:schemeClr val="tx1"/>
                  </a:gs>
                  <a:gs pos="30000">
                    <a:schemeClr val="tx1"/>
                  </a:gs>
                </a:gsLst>
                <a:lin ang="5400000" scaled="0"/>
              </a:gradFill>
            </a:endParaRPr>
          </a:p>
          <a:p>
            <a:pPr marL="457200" indent="-457200">
              <a:lnSpc>
                <a:spcPct val="90000"/>
              </a:lnSpc>
              <a:spcAft>
                <a:spcPts val="600"/>
              </a:spcAft>
              <a:buFont typeface="Arial" panose="020B0604020202020204" pitchFamily="34" charset="0"/>
              <a:buChar char="•"/>
            </a:pPr>
            <a:r>
              <a:rPr lang="en-US" sz="3200" dirty="0">
                <a:gradFill>
                  <a:gsLst>
                    <a:gs pos="2917">
                      <a:schemeClr val="tx1"/>
                    </a:gs>
                    <a:gs pos="30000">
                      <a:schemeClr val="tx1"/>
                    </a:gs>
                  </a:gsLst>
                  <a:lin ang="5400000" scaled="0"/>
                </a:gradFill>
              </a:rPr>
              <a:t>Fully managed</a:t>
            </a:r>
          </a:p>
          <a:p>
            <a:pPr marL="457200" indent="-457200">
              <a:lnSpc>
                <a:spcPct val="90000"/>
              </a:lnSpc>
              <a:spcAft>
                <a:spcPts val="600"/>
              </a:spcAft>
              <a:buFont typeface="Arial" panose="020B0604020202020204" pitchFamily="34" charset="0"/>
              <a:buChar char="•"/>
            </a:pPr>
            <a:r>
              <a:rPr lang="en-US" sz="3200" dirty="0">
                <a:gradFill>
                  <a:gsLst>
                    <a:gs pos="2917">
                      <a:schemeClr val="tx1"/>
                    </a:gs>
                    <a:gs pos="30000">
                      <a:schemeClr val="tx1"/>
                    </a:gs>
                  </a:gsLst>
                  <a:lin ang="5400000" scaled="0"/>
                </a:gradFill>
              </a:rPr>
              <a:t>Secure – no data or credentials stored</a:t>
            </a:r>
          </a:p>
          <a:p>
            <a:pPr marL="923571" lvl="1" indent="-457200">
              <a:lnSpc>
                <a:spcPct val="90000"/>
              </a:lnSpc>
              <a:spcAft>
                <a:spcPts val="600"/>
              </a:spcAft>
              <a:buFont typeface="Arial" panose="020B0604020202020204" pitchFamily="34" charset="0"/>
              <a:buChar char="•"/>
            </a:pPr>
            <a:r>
              <a:rPr lang="en-US" sz="3200" dirty="0">
                <a:gradFill>
                  <a:gsLst>
                    <a:gs pos="2917">
                      <a:schemeClr val="tx1"/>
                    </a:gs>
                    <a:gs pos="30000">
                      <a:schemeClr val="tx1"/>
                    </a:gs>
                  </a:gsLst>
                  <a:lin ang="5400000" scaled="0"/>
                </a:gradFill>
              </a:rPr>
              <a:t>Unless you opt in to store data preview and/or descriptive statistics</a:t>
            </a:r>
          </a:p>
          <a:p>
            <a:pPr marL="457200" indent="-457200">
              <a:lnSpc>
                <a:spcPct val="90000"/>
              </a:lnSpc>
              <a:spcAft>
                <a:spcPts val="600"/>
              </a:spcAft>
              <a:buFont typeface="Arial" panose="020B0604020202020204" pitchFamily="34" charset="0"/>
              <a:buChar char="•"/>
            </a:pPr>
            <a:r>
              <a:rPr lang="en-US" sz="3200" dirty="0">
                <a:gradFill>
                  <a:gsLst>
                    <a:gs pos="2917">
                      <a:schemeClr val="tx1"/>
                    </a:gs>
                    <a:gs pos="30000">
                      <a:schemeClr val="tx1"/>
                    </a:gs>
                  </a:gsLst>
                  <a:lin ang="5400000" scaled="0"/>
                </a:gradFill>
              </a:rPr>
              <a:t>Web portal and API</a:t>
            </a:r>
          </a:p>
        </p:txBody>
      </p:sp>
    </p:spTree>
    <p:extLst>
      <p:ext uri="{BB962C8B-B14F-4D97-AF65-F5344CB8AC3E}">
        <p14:creationId xmlns:p14="http://schemas.microsoft.com/office/powerpoint/2010/main" val="2153287129"/>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07A14BA-BF2B-4DB4-8A4E-EFEC29CFB75E}"/>
              </a:ext>
            </a:extLst>
          </p:cNvPr>
          <p:cNvSpPr txBox="1">
            <a:spLocks/>
          </p:cNvSpPr>
          <p:nvPr/>
        </p:nvSpPr>
        <p:spPr>
          <a:xfrm>
            <a:off x="883" y="498"/>
            <a:ext cx="12435592" cy="1289219"/>
          </a:xfrm>
          <a:prstGeom prst="rect">
            <a:avLst/>
          </a:prstGeom>
          <a:solidFill>
            <a:schemeClr val="accent1"/>
          </a:solidFill>
          <a:effectLst/>
        </p:spPr>
        <p:txBody>
          <a:bodyPr vert="horz" wrap="square" lIns="146304" tIns="91440" rIns="146304" bIns="91440"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lang="en-US" spc="0" dirty="0">
                <a:ln/>
                <a:solidFill>
                  <a:srgbClr val="FFFFFF"/>
                </a:solidFill>
                <a:latin typeface="Segoe UI Light"/>
              </a:rPr>
              <a:t>Azure Data Factory</a:t>
            </a:r>
            <a:endParaRPr kumimoji="0" lang="en-US" sz="4800" i="0" u="none" strike="noStrike" kern="1200" cap="none" spc="0" normalizeH="0" baseline="0" noProof="0" dirty="0">
              <a:ln/>
              <a:solidFill>
                <a:srgbClr val="FFFFFF"/>
              </a:solidFill>
              <a:uLnTx/>
              <a:uFillTx/>
              <a:latin typeface="Segoe UI Light"/>
              <a:ea typeface="+mn-ea"/>
              <a:cs typeface="Segoe UI" pitchFamily="34" charset="0"/>
            </a:endParaRPr>
          </a:p>
        </p:txBody>
      </p:sp>
      <p:sp>
        <p:nvSpPr>
          <p:cNvPr id="7" name="TextBox 6">
            <a:extLst>
              <a:ext uri="{FF2B5EF4-FFF2-40B4-BE49-F238E27FC236}">
                <a16:creationId xmlns:a16="http://schemas.microsoft.com/office/drawing/2014/main" id="{A756806A-1A05-4AFA-8699-A2996D6856FD}"/>
              </a:ext>
            </a:extLst>
          </p:cNvPr>
          <p:cNvSpPr txBox="1"/>
          <p:nvPr/>
        </p:nvSpPr>
        <p:spPr>
          <a:xfrm>
            <a:off x="-1" y="1289717"/>
            <a:ext cx="11563740" cy="5419945"/>
          </a:xfrm>
          <a:prstGeom prst="rect">
            <a:avLst/>
          </a:prstGeom>
          <a:noFill/>
        </p:spPr>
        <p:txBody>
          <a:bodyPr wrap="square" lIns="182880" tIns="146304" rIns="182880" bIns="146304" rtlCol="0">
            <a:spAutoFit/>
          </a:bodyPr>
          <a:lstStyle/>
          <a:p>
            <a:pPr>
              <a:lnSpc>
                <a:spcPct val="90000"/>
              </a:lnSpc>
              <a:spcAft>
                <a:spcPts val="600"/>
              </a:spcAft>
            </a:pPr>
            <a:r>
              <a:rPr lang="en-US" sz="3200" dirty="0">
                <a:gradFill>
                  <a:gsLst>
                    <a:gs pos="2917">
                      <a:schemeClr val="tx1"/>
                    </a:gs>
                    <a:gs pos="30000">
                      <a:schemeClr val="tx1"/>
                    </a:gs>
                  </a:gsLst>
                  <a:lin ang="5400000" scaled="0"/>
                </a:gradFill>
              </a:rPr>
              <a:t>Data integration service. Orchestrate pipelines which include:</a:t>
            </a:r>
          </a:p>
          <a:p>
            <a:pPr marL="457200" indent="-457200">
              <a:lnSpc>
                <a:spcPct val="90000"/>
              </a:lnSpc>
              <a:spcAft>
                <a:spcPts val="600"/>
              </a:spcAft>
              <a:buFont typeface="Arial" panose="020B0604020202020204" pitchFamily="34" charset="0"/>
              <a:buChar char="•"/>
            </a:pPr>
            <a:r>
              <a:rPr lang="en-US" sz="3200" dirty="0">
                <a:gradFill>
                  <a:gsLst>
                    <a:gs pos="2917">
                      <a:schemeClr val="tx1"/>
                    </a:gs>
                    <a:gs pos="30000">
                      <a:schemeClr val="tx1"/>
                    </a:gs>
                  </a:gsLst>
                  <a:lin ang="5400000" scaled="0"/>
                </a:gradFill>
              </a:rPr>
              <a:t>Data storage</a:t>
            </a:r>
          </a:p>
          <a:p>
            <a:pPr marL="457200" indent="-457200">
              <a:lnSpc>
                <a:spcPct val="90000"/>
              </a:lnSpc>
              <a:spcAft>
                <a:spcPts val="600"/>
              </a:spcAft>
              <a:buFont typeface="Arial" panose="020B0604020202020204" pitchFamily="34" charset="0"/>
              <a:buChar char="•"/>
            </a:pPr>
            <a:r>
              <a:rPr lang="en-US" sz="3200" dirty="0">
                <a:gradFill>
                  <a:gsLst>
                    <a:gs pos="2917">
                      <a:schemeClr val="tx1"/>
                    </a:gs>
                    <a:gs pos="30000">
                      <a:schemeClr val="tx1"/>
                    </a:gs>
                  </a:gsLst>
                  <a:lin ang="5400000" scaled="0"/>
                </a:gradFill>
              </a:rPr>
              <a:t>Data movement</a:t>
            </a:r>
          </a:p>
          <a:p>
            <a:pPr marL="457200" indent="-457200">
              <a:lnSpc>
                <a:spcPct val="90000"/>
              </a:lnSpc>
              <a:spcAft>
                <a:spcPts val="600"/>
              </a:spcAft>
              <a:buFont typeface="Arial" panose="020B0604020202020204" pitchFamily="34" charset="0"/>
              <a:buChar char="•"/>
            </a:pPr>
            <a:r>
              <a:rPr lang="en-US" sz="3200" dirty="0">
                <a:gradFill>
                  <a:gsLst>
                    <a:gs pos="2917">
                      <a:schemeClr val="tx1"/>
                    </a:gs>
                    <a:gs pos="30000">
                      <a:schemeClr val="tx1"/>
                    </a:gs>
                  </a:gsLst>
                  <a:lin ang="5400000" scaled="0"/>
                </a:gradFill>
              </a:rPr>
              <a:t>Data transformation</a:t>
            </a:r>
          </a:p>
          <a:p>
            <a:pPr>
              <a:lnSpc>
                <a:spcPct val="90000"/>
              </a:lnSpc>
              <a:spcAft>
                <a:spcPts val="600"/>
              </a:spcAft>
            </a:pPr>
            <a:endParaRPr lang="en-US" sz="3200" dirty="0">
              <a:gradFill>
                <a:gsLst>
                  <a:gs pos="2917">
                    <a:schemeClr val="tx1"/>
                  </a:gs>
                  <a:gs pos="30000">
                    <a:schemeClr val="tx1"/>
                  </a:gs>
                </a:gsLst>
                <a:lin ang="5400000" scaled="0"/>
              </a:gradFill>
            </a:endParaRPr>
          </a:p>
          <a:p>
            <a:pPr marL="457200" indent="-457200">
              <a:lnSpc>
                <a:spcPct val="90000"/>
              </a:lnSpc>
              <a:spcAft>
                <a:spcPts val="600"/>
              </a:spcAft>
              <a:buFont typeface="Arial" panose="020B0604020202020204" pitchFamily="34" charset="0"/>
              <a:buChar char="•"/>
            </a:pPr>
            <a:r>
              <a:rPr lang="en-US" sz="3200" dirty="0">
                <a:gradFill>
                  <a:gsLst>
                    <a:gs pos="2917">
                      <a:schemeClr val="tx1"/>
                    </a:gs>
                    <a:gs pos="30000">
                      <a:schemeClr val="tx1"/>
                    </a:gs>
                  </a:gsLst>
                  <a:lin ang="5400000" scaled="0"/>
                </a:gradFill>
              </a:rPr>
              <a:t>Fully managed</a:t>
            </a:r>
          </a:p>
          <a:p>
            <a:pPr marL="457200" indent="-457200">
              <a:lnSpc>
                <a:spcPct val="90000"/>
              </a:lnSpc>
              <a:spcAft>
                <a:spcPts val="600"/>
              </a:spcAft>
              <a:buFont typeface="Arial" panose="020B0604020202020204" pitchFamily="34" charset="0"/>
              <a:buChar char="•"/>
            </a:pPr>
            <a:r>
              <a:rPr lang="en-US" sz="3200" dirty="0">
                <a:gradFill>
                  <a:gsLst>
                    <a:gs pos="2917">
                      <a:schemeClr val="tx1"/>
                    </a:gs>
                    <a:gs pos="30000">
                      <a:schemeClr val="tx1"/>
                    </a:gs>
                  </a:gsLst>
                  <a:lin ang="5400000" scaled="0"/>
                </a:gradFill>
              </a:rPr>
              <a:t>Triggered</a:t>
            </a:r>
          </a:p>
          <a:p>
            <a:pPr marL="923571" lvl="1" indent="-457200">
              <a:lnSpc>
                <a:spcPct val="90000"/>
              </a:lnSpc>
              <a:spcAft>
                <a:spcPts val="600"/>
              </a:spcAft>
              <a:buFont typeface="Arial" panose="020B0604020202020204" pitchFamily="34" charset="0"/>
              <a:buChar char="•"/>
            </a:pPr>
            <a:r>
              <a:rPr lang="en-US" sz="3200" dirty="0">
                <a:gradFill>
                  <a:gsLst>
                    <a:gs pos="2917">
                      <a:schemeClr val="tx1"/>
                    </a:gs>
                    <a:gs pos="30000">
                      <a:schemeClr val="tx1"/>
                    </a:gs>
                  </a:gsLst>
                  <a:lin ang="5400000" scaled="0"/>
                </a:gradFill>
              </a:rPr>
              <a:t>Manual, scheduled, tumbling window</a:t>
            </a:r>
          </a:p>
          <a:p>
            <a:pPr marL="457200" indent="-457200">
              <a:lnSpc>
                <a:spcPct val="90000"/>
              </a:lnSpc>
              <a:spcAft>
                <a:spcPts val="600"/>
              </a:spcAft>
              <a:buFont typeface="Arial" panose="020B0604020202020204" pitchFamily="34" charset="0"/>
              <a:buChar char="•"/>
            </a:pPr>
            <a:r>
              <a:rPr lang="en-US" sz="3200" dirty="0">
                <a:gradFill>
                  <a:gsLst>
                    <a:gs pos="2917">
                      <a:schemeClr val="tx1"/>
                    </a:gs>
                    <a:gs pos="30000">
                      <a:schemeClr val="tx1"/>
                    </a:gs>
                  </a:gsLst>
                  <a:lin ang="5400000" scaled="0"/>
                </a:gradFill>
              </a:rPr>
              <a:t>Now can run SSIS packages</a:t>
            </a:r>
          </a:p>
          <a:p>
            <a:pPr marL="457200" indent="-457200">
              <a:lnSpc>
                <a:spcPct val="90000"/>
              </a:lnSpc>
              <a:spcAft>
                <a:spcPts val="600"/>
              </a:spcAft>
              <a:buFont typeface="Arial" panose="020B0604020202020204" pitchFamily="34" charset="0"/>
              <a:buChar char="•"/>
            </a:pPr>
            <a:r>
              <a:rPr lang="en-US" sz="3200" dirty="0">
                <a:gradFill>
                  <a:gsLst>
                    <a:gs pos="2917">
                      <a:schemeClr val="tx1"/>
                    </a:gs>
                    <a:gs pos="30000">
                      <a:schemeClr val="tx1"/>
                    </a:gs>
                  </a:gsLst>
                  <a:lin ang="5400000" scaled="0"/>
                </a:gradFill>
              </a:rPr>
              <a:t>Can run on-prem with self-hosted integration runtime</a:t>
            </a:r>
          </a:p>
        </p:txBody>
      </p:sp>
      <p:pic>
        <p:nvPicPr>
          <p:cNvPr id="3" name="Graphic 2">
            <a:extLst>
              <a:ext uri="{FF2B5EF4-FFF2-40B4-BE49-F238E27FC236}">
                <a16:creationId xmlns:a16="http://schemas.microsoft.com/office/drawing/2014/main" id="{99DCFFE6-9186-4E3C-A443-CF643C9986F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085581" y="3271578"/>
            <a:ext cx="1702092" cy="1702092"/>
          </a:xfrm>
          <a:prstGeom prst="rect">
            <a:avLst/>
          </a:prstGeom>
        </p:spPr>
      </p:pic>
    </p:spTree>
    <p:extLst>
      <p:ext uri="{BB962C8B-B14F-4D97-AF65-F5344CB8AC3E}">
        <p14:creationId xmlns:p14="http://schemas.microsoft.com/office/powerpoint/2010/main" val="2998762009"/>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07A14BA-BF2B-4DB4-8A4E-EFEC29CFB75E}"/>
              </a:ext>
            </a:extLst>
          </p:cNvPr>
          <p:cNvSpPr txBox="1">
            <a:spLocks/>
          </p:cNvSpPr>
          <p:nvPr/>
        </p:nvSpPr>
        <p:spPr>
          <a:xfrm>
            <a:off x="883" y="498"/>
            <a:ext cx="12435592" cy="1289219"/>
          </a:xfrm>
          <a:prstGeom prst="rect">
            <a:avLst/>
          </a:prstGeom>
          <a:solidFill>
            <a:schemeClr val="accent1"/>
          </a:solidFill>
          <a:effectLst/>
        </p:spPr>
        <p:txBody>
          <a:bodyPr vert="horz" wrap="square" lIns="146304" tIns="91440" rIns="146304" bIns="91440"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lang="en-US" spc="0" dirty="0">
                <a:ln/>
                <a:solidFill>
                  <a:srgbClr val="FFFFFF"/>
                </a:solidFill>
                <a:latin typeface="Segoe UI Light"/>
              </a:rPr>
              <a:t>Azure SQL Data Warehouse</a:t>
            </a:r>
            <a:endParaRPr kumimoji="0" lang="en-US" sz="4800" i="0" u="none" strike="noStrike" kern="1200" cap="none" spc="0" normalizeH="0" baseline="0" noProof="0" dirty="0">
              <a:ln/>
              <a:solidFill>
                <a:srgbClr val="FFFFFF"/>
              </a:solidFill>
              <a:uLnTx/>
              <a:uFillTx/>
              <a:latin typeface="Segoe UI Light"/>
              <a:ea typeface="+mn-ea"/>
              <a:cs typeface="Segoe UI" pitchFamily="34" charset="0"/>
            </a:endParaRPr>
          </a:p>
        </p:txBody>
      </p:sp>
      <p:sp>
        <p:nvSpPr>
          <p:cNvPr id="7" name="TextBox 6">
            <a:extLst>
              <a:ext uri="{FF2B5EF4-FFF2-40B4-BE49-F238E27FC236}">
                <a16:creationId xmlns:a16="http://schemas.microsoft.com/office/drawing/2014/main" id="{A756806A-1A05-4AFA-8699-A2996D6856FD}"/>
              </a:ext>
            </a:extLst>
          </p:cNvPr>
          <p:cNvSpPr txBox="1"/>
          <p:nvPr/>
        </p:nvSpPr>
        <p:spPr>
          <a:xfrm>
            <a:off x="-1" y="1289717"/>
            <a:ext cx="11563740" cy="5807744"/>
          </a:xfrm>
          <a:prstGeom prst="rect">
            <a:avLst/>
          </a:prstGeom>
          <a:noFill/>
        </p:spPr>
        <p:txBody>
          <a:bodyPr wrap="square" lIns="182880" tIns="146304" rIns="182880" bIns="146304" rtlCol="0">
            <a:spAutoFit/>
          </a:bodyPr>
          <a:lstStyle/>
          <a:p>
            <a:pPr>
              <a:lnSpc>
                <a:spcPct val="90000"/>
              </a:lnSpc>
              <a:spcAft>
                <a:spcPts val="600"/>
              </a:spcAft>
            </a:pPr>
            <a:r>
              <a:rPr lang="en-US" sz="3200" dirty="0">
                <a:gradFill>
                  <a:gsLst>
                    <a:gs pos="2917">
                      <a:schemeClr val="tx1"/>
                    </a:gs>
                    <a:gs pos="30000">
                      <a:schemeClr val="tx1"/>
                    </a:gs>
                  </a:gsLst>
                  <a:lin ang="5400000" scaled="0"/>
                </a:gradFill>
              </a:rPr>
              <a:t>PB-scale MPP relational data warehouse.</a:t>
            </a:r>
          </a:p>
          <a:p>
            <a:pPr marL="457200" indent="-457200">
              <a:lnSpc>
                <a:spcPct val="90000"/>
              </a:lnSpc>
              <a:spcAft>
                <a:spcPts val="600"/>
              </a:spcAft>
              <a:buFont typeface="Arial" panose="020B0604020202020204" pitchFamily="34" charset="0"/>
              <a:buChar char="•"/>
            </a:pPr>
            <a:r>
              <a:rPr lang="en-US" sz="3200" dirty="0">
                <a:gradFill>
                  <a:gsLst>
                    <a:gs pos="2917">
                      <a:schemeClr val="tx1"/>
                    </a:gs>
                    <a:gs pos="30000">
                      <a:schemeClr val="tx1"/>
                    </a:gs>
                  </a:gsLst>
                  <a:lin ang="5400000" scaled="0"/>
                </a:gradFill>
              </a:rPr>
              <a:t>Massive analytics – OLAP workloads</a:t>
            </a:r>
          </a:p>
          <a:p>
            <a:pPr marL="457200" indent="-457200">
              <a:lnSpc>
                <a:spcPct val="90000"/>
              </a:lnSpc>
              <a:spcAft>
                <a:spcPts val="600"/>
              </a:spcAft>
              <a:buFont typeface="Arial" panose="020B0604020202020204" pitchFamily="34" charset="0"/>
              <a:buChar char="•"/>
            </a:pPr>
            <a:r>
              <a:rPr lang="en-US" sz="3200" dirty="0">
                <a:gradFill>
                  <a:gsLst>
                    <a:gs pos="2917">
                      <a:schemeClr val="tx1"/>
                    </a:gs>
                    <a:gs pos="30000">
                      <a:schemeClr val="tx1"/>
                    </a:gs>
                  </a:gsLst>
                  <a:lin ang="5400000" scaled="0"/>
                </a:gradFill>
              </a:rPr>
              <a:t>Fully managed</a:t>
            </a:r>
          </a:p>
          <a:p>
            <a:pPr marL="457200" indent="-457200">
              <a:lnSpc>
                <a:spcPct val="90000"/>
              </a:lnSpc>
              <a:spcAft>
                <a:spcPts val="600"/>
              </a:spcAft>
              <a:buFont typeface="Arial" panose="020B0604020202020204" pitchFamily="34" charset="0"/>
              <a:buChar char="•"/>
            </a:pPr>
            <a:r>
              <a:rPr lang="en-US" sz="3200" dirty="0">
                <a:gradFill>
                  <a:gsLst>
                    <a:gs pos="2917">
                      <a:schemeClr val="tx1"/>
                    </a:gs>
                    <a:gs pos="30000">
                      <a:schemeClr val="tx1"/>
                    </a:gs>
                  </a:gsLst>
                  <a:lin ang="5400000" scaled="0"/>
                </a:gradFill>
              </a:rPr>
              <a:t>Can scale up/down while online</a:t>
            </a:r>
          </a:p>
          <a:p>
            <a:pPr marL="457200" indent="-457200">
              <a:lnSpc>
                <a:spcPct val="90000"/>
              </a:lnSpc>
              <a:spcAft>
                <a:spcPts val="600"/>
              </a:spcAft>
              <a:buFont typeface="Arial" panose="020B0604020202020204" pitchFamily="34" charset="0"/>
              <a:buChar char="•"/>
            </a:pPr>
            <a:r>
              <a:rPr lang="en-US" sz="3200" dirty="0">
                <a:gradFill>
                  <a:gsLst>
                    <a:gs pos="2917">
                      <a:schemeClr val="tx1"/>
                    </a:gs>
                    <a:gs pos="30000">
                      <a:schemeClr val="tx1"/>
                    </a:gs>
                  </a:gsLst>
                  <a:lin ang="5400000" scaled="0"/>
                </a:gradFill>
              </a:rPr>
              <a:t>Can pause, preserving stored data</a:t>
            </a:r>
          </a:p>
          <a:p>
            <a:pPr marL="923571" lvl="1" indent="-4572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Lowers costs if 100% uptime not needed</a:t>
            </a:r>
          </a:p>
          <a:p>
            <a:pPr marL="457200" indent="-457200">
              <a:lnSpc>
                <a:spcPct val="90000"/>
              </a:lnSpc>
              <a:spcAft>
                <a:spcPts val="600"/>
              </a:spcAft>
              <a:buFont typeface="Arial" panose="020B0604020202020204" pitchFamily="34" charset="0"/>
              <a:buChar char="•"/>
            </a:pPr>
            <a:r>
              <a:rPr lang="en-US" sz="3200" dirty="0">
                <a:gradFill>
                  <a:gsLst>
                    <a:gs pos="2917">
                      <a:schemeClr val="tx1"/>
                    </a:gs>
                    <a:gs pos="30000">
                      <a:schemeClr val="tx1"/>
                    </a:gs>
                  </a:gsLst>
                  <a:lin ang="5400000" scaled="0"/>
                </a:gradFill>
              </a:rPr>
              <a:t>Can load data from blob storage, or CTAS</a:t>
            </a:r>
          </a:p>
          <a:p>
            <a:pPr marL="457200" indent="-457200">
              <a:lnSpc>
                <a:spcPct val="90000"/>
              </a:lnSpc>
              <a:spcAft>
                <a:spcPts val="600"/>
              </a:spcAft>
              <a:buFont typeface="Arial" panose="020B0604020202020204" pitchFamily="34" charset="0"/>
              <a:buChar char="•"/>
            </a:pPr>
            <a:r>
              <a:rPr lang="en-US" sz="3200" dirty="0">
                <a:gradFill>
                  <a:gsLst>
                    <a:gs pos="2917">
                      <a:schemeClr val="tx1"/>
                    </a:gs>
                    <a:gs pos="30000">
                      <a:schemeClr val="tx1"/>
                    </a:gs>
                  </a:gsLst>
                  <a:lin ang="5400000" scaled="0"/>
                </a:gradFill>
              </a:rPr>
              <a:t>Use for &gt; ~1TB data</a:t>
            </a:r>
          </a:p>
          <a:p>
            <a:pPr marL="457200" indent="-457200">
              <a:lnSpc>
                <a:spcPct val="90000"/>
              </a:lnSpc>
              <a:spcAft>
                <a:spcPts val="600"/>
              </a:spcAft>
              <a:buFont typeface="Arial" panose="020B0604020202020204" pitchFamily="34" charset="0"/>
              <a:buChar char="•"/>
            </a:pPr>
            <a:endParaRPr lang="en-US" sz="3200" dirty="0">
              <a:gradFill>
                <a:gsLst>
                  <a:gs pos="2917">
                    <a:schemeClr val="tx1"/>
                  </a:gs>
                  <a:gs pos="30000">
                    <a:schemeClr val="tx1"/>
                  </a:gs>
                </a:gsLst>
                <a:lin ang="5400000" scaled="0"/>
              </a:gradFill>
            </a:endParaRPr>
          </a:p>
          <a:p>
            <a:pPr marL="457200" indent="-457200">
              <a:lnSpc>
                <a:spcPct val="90000"/>
              </a:lnSpc>
              <a:spcAft>
                <a:spcPts val="600"/>
              </a:spcAft>
              <a:buFont typeface="Arial" panose="020B0604020202020204" pitchFamily="34" charset="0"/>
              <a:buChar char="•"/>
            </a:pPr>
            <a:r>
              <a:rPr lang="en-US" sz="3200" dirty="0">
                <a:gradFill>
                  <a:gsLst>
                    <a:gs pos="2917">
                      <a:schemeClr val="tx1"/>
                    </a:gs>
                    <a:gs pos="30000">
                      <a:schemeClr val="tx1"/>
                    </a:gs>
                  </a:gsLst>
                  <a:lin ang="5400000" scaled="0"/>
                </a:gradFill>
              </a:rPr>
              <a:t>Not for OLTP workloads – all MPP systems have query concurrency limits</a:t>
            </a:r>
          </a:p>
        </p:txBody>
      </p:sp>
      <p:pic>
        <p:nvPicPr>
          <p:cNvPr id="5" name="Graphic 4">
            <a:extLst>
              <a:ext uri="{FF2B5EF4-FFF2-40B4-BE49-F238E27FC236}">
                <a16:creationId xmlns:a16="http://schemas.microsoft.com/office/drawing/2014/main" id="{81BD453B-27CC-4943-9792-B54E2D8962F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501057" y="2910322"/>
            <a:ext cx="2566534" cy="2566534"/>
          </a:xfrm>
          <a:prstGeom prst="rect">
            <a:avLst/>
          </a:prstGeom>
        </p:spPr>
      </p:pic>
    </p:spTree>
    <p:extLst>
      <p:ext uri="{BB962C8B-B14F-4D97-AF65-F5344CB8AC3E}">
        <p14:creationId xmlns:p14="http://schemas.microsoft.com/office/powerpoint/2010/main" val="446117664"/>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07A14BA-BF2B-4DB4-8A4E-EFEC29CFB75E}"/>
              </a:ext>
            </a:extLst>
          </p:cNvPr>
          <p:cNvSpPr txBox="1">
            <a:spLocks/>
          </p:cNvSpPr>
          <p:nvPr/>
        </p:nvSpPr>
        <p:spPr>
          <a:xfrm>
            <a:off x="883" y="498"/>
            <a:ext cx="12435592" cy="1289219"/>
          </a:xfrm>
          <a:prstGeom prst="rect">
            <a:avLst/>
          </a:prstGeom>
          <a:solidFill>
            <a:schemeClr val="accent1"/>
          </a:solidFill>
          <a:effectLst/>
        </p:spPr>
        <p:txBody>
          <a:bodyPr vert="horz" wrap="square" lIns="146304" tIns="91440" rIns="146304" bIns="91440"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lang="en-US" spc="0" dirty="0">
                <a:ln/>
                <a:solidFill>
                  <a:srgbClr val="FFFFFF"/>
                </a:solidFill>
                <a:latin typeface="Segoe UI Light"/>
              </a:rPr>
              <a:t>Azure Data Lake Analytics</a:t>
            </a:r>
            <a:endParaRPr kumimoji="0" lang="en-US" sz="4800" i="0" u="none" strike="noStrike" kern="1200" cap="none" spc="0" normalizeH="0" baseline="0" noProof="0" dirty="0">
              <a:ln/>
              <a:solidFill>
                <a:srgbClr val="FFFFFF"/>
              </a:solidFill>
              <a:uLnTx/>
              <a:uFillTx/>
              <a:latin typeface="Segoe UI Light"/>
              <a:ea typeface="+mn-ea"/>
              <a:cs typeface="Segoe UI" pitchFamily="34" charset="0"/>
            </a:endParaRPr>
          </a:p>
        </p:txBody>
      </p:sp>
      <p:sp>
        <p:nvSpPr>
          <p:cNvPr id="7" name="TextBox 6">
            <a:extLst>
              <a:ext uri="{FF2B5EF4-FFF2-40B4-BE49-F238E27FC236}">
                <a16:creationId xmlns:a16="http://schemas.microsoft.com/office/drawing/2014/main" id="{A756806A-1A05-4AFA-8699-A2996D6856FD}"/>
              </a:ext>
            </a:extLst>
          </p:cNvPr>
          <p:cNvSpPr txBox="1"/>
          <p:nvPr/>
        </p:nvSpPr>
        <p:spPr>
          <a:xfrm>
            <a:off x="-1" y="1289717"/>
            <a:ext cx="11109650" cy="5419945"/>
          </a:xfrm>
          <a:prstGeom prst="rect">
            <a:avLst/>
          </a:prstGeom>
          <a:noFill/>
        </p:spPr>
        <p:txBody>
          <a:bodyPr wrap="square" lIns="182880" tIns="146304" rIns="182880" bIns="146304" rtlCol="0">
            <a:spAutoFit/>
          </a:bodyPr>
          <a:lstStyle/>
          <a:p>
            <a:pPr>
              <a:lnSpc>
                <a:spcPct val="90000"/>
              </a:lnSpc>
              <a:spcAft>
                <a:spcPts val="600"/>
              </a:spcAft>
            </a:pPr>
            <a:r>
              <a:rPr lang="en-US" sz="3200" dirty="0">
                <a:gradFill>
                  <a:gsLst>
                    <a:gs pos="2917">
                      <a:schemeClr val="tx1"/>
                    </a:gs>
                    <a:gs pos="30000">
                      <a:schemeClr val="tx1"/>
                    </a:gs>
                  </a:gsLst>
                  <a:lin ang="5400000" scaled="0"/>
                </a:gradFill>
              </a:rPr>
              <a:t>Azure Data Lake has… </a:t>
            </a:r>
            <a:r>
              <a:rPr lang="en-US" sz="3200" b="1" dirty="0">
                <a:gradFill>
                  <a:gsLst>
                    <a:gs pos="2917">
                      <a:schemeClr val="tx1"/>
                    </a:gs>
                    <a:gs pos="30000">
                      <a:schemeClr val="tx1"/>
                    </a:gs>
                  </a:gsLst>
                  <a:lin ang="5400000" scaled="0"/>
                </a:gradFill>
              </a:rPr>
              <a:t>Store</a:t>
            </a:r>
            <a:r>
              <a:rPr lang="en-US" sz="3200" dirty="0">
                <a:gradFill>
                  <a:gsLst>
                    <a:gs pos="2917">
                      <a:schemeClr val="tx1"/>
                    </a:gs>
                    <a:gs pos="30000">
                      <a:schemeClr val="tx1"/>
                    </a:gs>
                  </a:gsLst>
                  <a:lin ang="5400000" scaled="0"/>
                </a:gradFill>
              </a:rPr>
              <a:t> and </a:t>
            </a:r>
            <a:r>
              <a:rPr lang="en-US" sz="3200" b="1" dirty="0">
                <a:gradFill>
                  <a:gsLst>
                    <a:gs pos="2917">
                      <a:schemeClr val="tx1"/>
                    </a:gs>
                    <a:gs pos="30000">
                      <a:schemeClr val="tx1"/>
                    </a:gs>
                  </a:gsLst>
                  <a:lin ang="5400000" scaled="0"/>
                </a:gradFill>
              </a:rPr>
              <a:t>Analytics</a:t>
            </a:r>
            <a:r>
              <a:rPr lang="en-US" sz="3200" dirty="0">
                <a:gradFill>
                  <a:gsLst>
                    <a:gs pos="2917">
                      <a:schemeClr val="tx1"/>
                    </a:gs>
                    <a:gs pos="30000">
                      <a:schemeClr val="tx1"/>
                    </a:gs>
                  </a:gsLst>
                  <a:lin ang="5400000" scaled="0"/>
                </a:gradFill>
              </a:rPr>
              <a:t> (ADLS, ADLA).</a:t>
            </a:r>
          </a:p>
          <a:p>
            <a:pPr>
              <a:lnSpc>
                <a:spcPct val="90000"/>
              </a:lnSpc>
              <a:spcAft>
                <a:spcPts val="600"/>
              </a:spcAft>
            </a:pPr>
            <a:endParaRPr lang="en-US" sz="3200" dirty="0">
              <a:gradFill>
                <a:gsLst>
                  <a:gs pos="2917">
                    <a:schemeClr val="tx1"/>
                  </a:gs>
                  <a:gs pos="30000">
                    <a:schemeClr val="tx1"/>
                  </a:gs>
                </a:gsLst>
                <a:lin ang="5400000" scaled="0"/>
              </a:gradFill>
            </a:endParaRPr>
          </a:p>
          <a:p>
            <a:pPr>
              <a:lnSpc>
                <a:spcPct val="90000"/>
              </a:lnSpc>
              <a:spcAft>
                <a:spcPts val="600"/>
              </a:spcAft>
            </a:pPr>
            <a:r>
              <a:rPr lang="en-US" sz="3200" dirty="0">
                <a:gradFill>
                  <a:gsLst>
                    <a:gs pos="2917">
                      <a:schemeClr val="tx1"/>
                    </a:gs>
                    <a:gs pos="30000">
                      <a:schemeClr val="tx1"/>
                    </a:gs>
                  </a:gsLst>
                  <a:lin ang="5400000" scaled="0"/>
                </a:gradFill>
              </a:rPr>
              <a:t>ADLS = massive unstructured-data store.</a:t>
            </a:r>
          </a:p>
          <a:p>
            <a:pPr marL="457200" indent="-457200">
              <a:lnSpc>
                <a:spcPct val="90000"/>
              </a:lnSpc>
              <a:spcAft>
                <a:spcPts val="600"/>
              </a:spcAft>
              <a:buFont typeface="Arial" panose="020B0604020202020204" pitchFamily="34" charset="0"/>
              <a:buChar char="•"/>
            </a:pPr>
            <a:r>
              <a:rPr lang="en-US" sz="3200" dirty="0" err="1">
                <a:gradFill>
                  <a:gsLst>
                    <a:gs pos="2917">
                      <a:schemeClr val="tx1"/>
                    </a:gs>
                    <a:gs pos="30000">
                      <a:schemeClr val="tx1"/>
                    </a:gs>
                  </a:gsLst>
                  <a:lin ang="5400000" scaled="0"/>
                </a:gradFill>
              </a:rPr>
              <a:t>WebHDFS</a:t>
            </a:r>
            <a:r>
              <a:rPr lang="en-US" sz="3200" dirty="0">
                <a:gradFill>
                  <a:gsLst>
                    <a:gs pos="2917">
                      <a:schemeClr val="tx1"/>
                    </a:gs>
                    <a:gs pos="30000">
                      <a:schemeClr val="tx1"/>
                    </a:gs>
                  </a:gsLst>
                  <a:lin ang="5400000" scaled="0"/>
                </a:gradFill>
              </a:rPr>
              <a:t> compatibility layer</a:t>
            </a:r>
          </a:p>
          <a:p>
            <a:pPr>
              <a:lnSpc>
                <a:spcPct val="90000"/>
              </a:lnSpc>
              <a:spcAft>
                <a:spcPts val="600"/>
              </a:spcAft>
            </a:pPr>
            <a:endParaRPr lang="en-US" sz="3200" dirty="0">
              <a:gradFill>
                <a:gsLst>
                  <a:gs pos="2917">
                    <a:schemeClr val="tx1"/>
                  </a:gs>
                  <a:gs pos="30000">
                    <a:schemeClr val="tx1"/>
                  </a:gs>
                </a:gsLst>
                <a:lin ang="5400000" scaled="0"/>
              </a:gradFill>
            </a:endParaRPr>
          </a:p>
          <a:p>
            <a:pPr>
              <a:lnSpc>
                <a:spcPct val="90000"/>
              </a:lnSpc>
              <a:spcAft>
                <a:spcPts val="600"/>
              </a:spcAft>
            </a:pPr>
            <a:r>
              <a:rPr lang="en-US" sz="3200" dirty="0">
                <a:gradFill>
                  <a:gsLst>
                    <a:gs pos="2917">
                      <a:schemeClr val="tx1"/>
                    </a:gs>
                    <a:gs pos="30000">
                      <a:schemeClr val="tx1"/>
                    </a:gs>
                  </a:gsLst>
                  <a:lin ang="5400000" scaled="0"/>
                </a:gradFill>
              </a:rPr>
              <a:t>ADLA = analytical capability on top of ADLS.</a:t>
            </a:r>
          </a:p>
          <a:p>
            <a:pPr marL="457200" indent="-457200">
              <a:lnSpc>
                <a:spcPct val="90000"/>
              </a:lnSpc>
              <a:spcAft>
                <a:spcPts val="600"/>
              </a:spcAft>
              <a:buFont typeface="Arial" panose="020B0604020202020204" pitchFamily="34" charset="0"/>
              <a:buChar char="•"/>
            </a:pPr>
            <a:r>
              <a:rPr lang="en-US" sz="3200" dirty="0">
                <a:gradFill>
                  <a:gsLst>
                    <a:gs pos="2917">
                      <a:schemeClr val="tx1"/>
                    </a:gs>
                    <a:gs pos="30000">
                      <a:schemeClr val="tx1"/>
                    </a:gs>
                  </a:gsLst>
                  <a:lin ang="5400000" scaled="0"/>
                </a:gradFill>
              </a:rPr>
              <a:t>Fully managed, on-demand, job-based analytics</a:t>
            </a:r>
          </a:p>
          <a:p>
            <a:pPr marL="457200" indent="-457200">
              <a:lnSpc>
                <a:spcPct val="90000"/>
              </a:lnSpc>
              <a:spcAft>
                <a:spcPts val="600"/>
              </a:spcAft>
              <a:buFont typeface="Arial" panose="020B0604020202020204" pitchFamily="34" charset="0"/>
              <a:buChar char="•"/>
            </a:pPr>
            <a:r>
              <a:rPr lang="en-US" sz="3200" dirty="0">
                <a:gradFill>
                  <a:gsLst>
                    <a:gs pos="2917">
                      <a:schemeClr val="tx1"/>
                    </a:gs>
                    <a:gs pos="30000">
                      <a:schemeClr val="tx1"/>
                    </a:gs>
                  </a:gsLst>
                  <a:lin ang="5400000" scaled="0"/>
                </a:gradFill>
              </a:rPr>
              <a:t>Scale up/down easily – “slider”</a:t>
            </a:r>
          </a:p>
          <a:p>
            <a:pPr marL="457200" indent="-457200">
              <a:lnSpc>
                <a:spcPct val="90000"/>
              </a:lnSpc>
              <a:spcAft>
                <a:spcPts val="600"/>
              </a:spcAft>
              <a:buFont typeface="Arial" panose="020B0604020202020204" pitchFamily="34" charset="0"/>
              <a:buChar char="•"/>
            </a:pPr>
            <a:r>
              <a:rPr lang="en-US" sz="3200" dirty="0">
                <a:gradFill>
                  <a:gsLst>
                    <a:gs pos="2917">
                      <a:schemeClr val="tx1"/>
                    </a:gs>
                    <a:gs pos="30000">
                      <a:schemeClr val="tx1"/>
                    </a:gs>
                  </a:gsLst>
                  <a:lin ang="5400000" scaled="0"/>
                </a:gradFill>
              </a:rPr>
              <a:t>Visual Studio tooling</a:t>
            </a:r>
          </a:p>
          <a:p>
            <a:pPr marL="457200" indent="-457200">
              <a:lnSpc>
                <a:spcPct val="90000"/>
              </a:lnSpc>
              <a:spcAft>
                <a:spcPts val="600"/>
              </a:spcAft>
              <a:buFont typeface="Arial" panose="020B0604020202020204" pitchFamily="34" charset="0"/>
              <a:buChar char="•"/>
            </a:pPr>
            <a:r>
              <a:rPr lang="en-US" sz="3200" dirty="0">
                <a:gradFill>
                  <a:gsLst>
                    <a:gs pos="2917">
                      <a:schemeClr val="tx1"/>
                    </a:gs>
                    <a:gs pos="30000">
                      <a:schemeClr val="tx1"/>
                    </a:gs>
                  </a:gsLst>
                  <a:lin ang="5400000" scaled="0"/>
                </a:gradFill>
              </a:rPr>
              <a:t>Uses U-SQL language – combines T-SQL, C#</a:t>
            </a:r>
          </a:p>
        </p:txBody>
      </p:sp>
      <p:pic>
        <p:nvPicPr>
          <p:cNvPr id="5" name="Graphic 4">
            <a:extLst>
              <a:ext uri="{FF2B5EF4-FFF2-40B4-BE49-F238E27FC236}">
                <a16:creationId xmlns:a16="http://schemas.microsoft.com/office/drawing/2014/main" id="{A2242A7F-C405-48C4-9C33-FA80E8980AE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122094" y="3254582"/>
            <a:ext cx="1878013" cy="1878013"/>
          </a:xfrm>
          <a:prstGeom prst="rect">
            <a:avLst/>
          </a:prstGeom>
        </p:spPr>
      </p:pic>
    </p:spTree>
    <p:extLst>
      <p:ext uri="{BB962C8B-B14F-4D97-AF65-F5344CB8AC3E}">
        <p14:creationId xmlns:p14="http://schemas.microsoft.com/office/powerpoint/2010/main" val="2083854107"/>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07A14BA-BF2B-4DB4-8A4E-EFEC29CFB75E}"/>
              </a:ext>
            </a:extLst>
          </p:cNvPr>
          <p:cNvSpPr txBox="1">
            <a:spLocks/>
          </p:cNvSpPr>
          <p:nvPr/>
        </p:nvSpPr>
        <p:spPr>
          <a:xfrm>
            <a:off x="883" y="498"/>
            <a:ext cx="12435592" cy="1289219"/>
          </a:xfrm>
          <a:prstGeom prst="rect">
            <a:avLst/>
          </a:prstGeom>
          <a:solidFill>
            <a:schemeClr val="accent1"/>
          </a:solidFill>
          <a:effectLst/>
        </p:spPr>
        <p:txBody>
          <a:bodyPr vert="horz" wrap="square" lIns="146304" tIns="91440" rIns="146304" bIns="91440"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lang="en-US" spc="0" dirty="0">
                <a:ln/>
                <a:solidFill>
                  <a:srgbClr val="FFFFFF"/>
                </a:solidFill>
                <a:latin typeface="Segoe UI Light"/>
              </a:rPr>
              <a:t>Azure Analysis Services</a:t>
            </a:r>
            <a:endParaRPr kumimoji="0" lang="en-US" sz="4800" i="0" u="none" strike="noStrike" kern="1200" cap="none" spc="0" normalizeH="0" baseline="0" noProof="0" dirty="0">
              <a:ln/>
              <a:solidFill>
                <a:srgbClr val="FFFFFF"/>
              </a:solidFill>
              <a:uLnTx/>
              <a:uFillTx/>
              <a:latin typeface="Segoe UI Light"/>
              <a:ea typeface="+mn-ea"/>
              <a:cs typeface="Segoe UI" pitchFamily="34" charset="0"/>
            </a:endParaRPr>
          </a:p>
        </p:txBody>
      </p:sp>
      <p:pic>
        <p:nvPicPr>
          <p:cNvPr id="3" name="Graphic 2">
            <a:extLst>
              <a:ext uri="{FF2B5EF4-FFF2-40B4-BE49-F238E27FC236}">
                <a16:creationId xmlns:a16="http://schemas.microsoft.com/office/drawing/2014/main" id="{02354865-D666-476E-855A-1E3488B7F2B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967394" y="3103627"/>
            <a:ext cx="2065532" cy="2065532"/>
          </a:xfrm>
          <a:prstGeom prst="rect">
            <a:avLst/>
          </a:prstGeom>
        </p:spPr>
      </p:pic>
      <p:sp>
        <p:nvSpPr>
          <p:cNvPr id="8" name="TextBox 7">
            <a:extLst>
              <a:ext uri="{FF2B5EF4-FFF2-40B4-BE49-F238E27FC236}">
                <a16:creationId xmlns:a16="http://schemas.microsoft.com/office/drawing/2014/main" id="{D9E5B8A3-49BE-4B8C-84BF-8F5958668105}"/>
              </a:ext>
            </a:extLst>
          </p:cNvPr>
          <p:cNvSpPr txBox="1"/>
          <p:nvPr/>
        </p:nvSpPr>
        <p:spPr>
          <a:xfrm>
            <a:off x="-1" y="1289717"/>
            <a:ext cx="11109650" cy="4899803"/>
          </a:xfrm>
          <a:prstGeom prst="rect">
            <a:avLst/>
          </a:prstGeom>
          <a:noFill/>
        </p:spPr>
        <p:txBody>
          <a:bodyPr wrap="square" lIns="182880" tIns="146304" rIns="182880" bIns="146304" rtlCol="0">
            <a:spAutoFit/>
          </a:bodyPr>
          <a:lstStyle/>
          <a:p>
            <a:pPr>
              <a:lnSpc>
                <a:spcPct val="90000"/>
              </a:lnSpc>
              <a:spcAft>
                <a:spcPts val="600"/>
              </a:spcAft>
            </a:pPr>
            <a:r>
              <a:rPr lang="en-US" sz="3200" dirty="0">
                <a:gradFill>
                  <a:gsLst>
                    <a:gs pos="2917">
                      <a:schemeClr val="tx1"/>
                    </a:gs>
                    <a:gs pos="30000">
                      <a:schemeClr val="tx1"/>
                    </a:gs>
                  </a:gsLst>
                  <a:lin ang="5400000" scaled="0"/>
                </a:gradFill>
              </a:rPr>
              <a:t>PaaS/Azure version of SQL Server Analysis Services</a:t>
            </a:r>
          </a:p>
          <a:p>
            <a:pPr>
              <a:lnSpc>
                <a:spcPct val="90000"/>
              </a:lnSpc>
              <a:spcAft>
                <a:spcPts val="600"/>
              </a:spcAft>
            </a:pPr>
            <a:endParaRPr lang="en-US" sz="3200" dirty="0">
              <a:gradFill>
                <a:gsLst>
                  <a:gs pos="2917">
                    <a:schemeClr val="tx1"/>
                  </a:gs>
                  <a:gs pos="30000">
                    <a:schemeClr val="tx1"/>
                  </a:gs>
                </a:gsLst>
                <a:lin ang="5400000" scaled="0"/>
              </a:gradFill>
            </a:endParaRPr>
          </a:p>
          <a:p>
            <a:pPr marL="457200" indent="-457200">
              <a:lnSpc>
                <a:spcPct val="90000"/>
              </a:lnSpc>
              <a:spcAft>
                <a:spcPts val="600"/>
              </a:spcAft>
              <a:buFont typeface="Arial" panose="020B0604020202020204" pitchFamily="34" charset="0"/>
              <a:buChar char="•"/>
            </a:pPr>
            <a:r>
              <a:rPr lang="en-US" sz="3200" dirty="0">
                <a:gradFill>
                  <a:gsLst>
                    <a:gs pos="2917">
                      <a:schemeClr val="tx1"/>
                    </a:gs>
                    <a:gs pos="30000">
                      <a:schemeClr val="tx1"/>
                    </a:gs>
                  </a:gsLst>
                  <a:lin ang="5400000" scaled="0"/>
                </a:gradFill>
              </a:rPr>
              <a:t>Fully managed</a:t>
            </a:r>
          </a:p>
          <a:p>
            <a:pPr marL="457200" indent="-457200">
              <a:lnSpc>
                <a:spcPct val="90000"/>
              </a:lnSpc>
              <a:spcAft>
                <a:spcPts val="600"/>
              </a:spcAft>
              <a:buFont typeface="Arial" panose="020B0604020202020204" pitchFamily="34" charset="0"/>
              <a:buChar char="•"/>
            </a:pPr>
            <a:r>
              <a:rPr lang="en-US" sz="3200" dirty="0">
                <a:gradFill>
                  <a:gsLst>
                    <a:gs pos="2917">
                      <a:schemeClr val="tx1"/>
                    </a:gs>
                    <a:gs pos="30000">
                      <a:schemeClr val="tx1"/>
                    </a:gs>
                  </a:gsLst>
                  <a:lin ang="5400000" scaled="0"/>
                </a:gradFill>
              </a:rPr>
              <a:t>Tabular models</a:t>
            </a:r>
          </a:p>
          <a:p>
            <a:pPr marL="457200" indent="-457200">
              <a:lnSpc>
                <a:spcPct val="90000"/>
              </a:lnSpc>
              <a:spcAft>
                <a:spcPts val="600"/>
              </a:spcAft>
              <a:buFont typeface="Arial" panose="020B0604020202020204" pitchFamily="34" charset="0"/>
              <a:buChar char="•"/>
            </a:pPr>
            <a:r>
              <a:rPr lang="en-US" sz="3200" dirty="0">
                <a:gradFill>
                  <a:gsLst>
                    <a:gs pos="2917">
                      <a:schemeClr val="tx1"/>
                    </a:gs>
                    <a:gs pos="30000">
                      <a:schemeClr val="tx1"/>
                    </a:gs>
                  </a:gsLst>
                  <a:lin ang="5400000" scaled="0"/>
                </a:gradFill>
              </a:rPr>
              <a:t>Integrated with many Azure data stores</a:t>
            </a:r>
          </a:p>
          <a:p>
            <a:pPr marL="923571" lvl="1" indent="-457200">
              <a:lnSpc>
                <a:spcPct val="90000"/>
              </a:lnSpc>
              <a:spcAft>
                <a:spcPts val="600"/>
              </a:spcAft>
              <a:buFont typeface="Arial" panose="020B0604020202020204" pitchFamily="34" charset="0"/>
              <a:buChar char="•"/>
            </a:pPr>
            <a:r>
              <a:rPr lang="en-US" sz="3200" dirty="0">
                <a:gradFill>
                  <a:gsLst>
                    <a:gs pos="2917">
                      <a:schemeClr val="tx1"/>
                    </a:gs>
                    <a:gs pos="30000">
                      <a:schemeClr val="tx1"/>
                    </a:gs>
                  </a:gsLst>
                  <a:lin ang="5400000" scaled="0"/>
                </a:gradFill>
              </a:rPr>
              <a:t>Azure SQL DB, DW, Power BI, etc.</a:t>
            </a:r>
          </a:p>
          <a:p>
            <a:pPr marL="457200" indent="-457200">
              <a:lnSpc>
                <a:spcPct val="90000"/>
              </a:lnSpc>
              <a:spcAft>
                <a:spcPts val="600"/>
              </a:spcAft>
              <a:buFont typeface="Arial" panose="020B0604020202020204" pitchFamily="34" charset="0"/>
              <a:buChar char="•"/>
            </a:pPr>
            <a:r>
              <a:rPr lang="en-US" sz="3200" dirty="0">
                <a:gradFill>
                  <a:gsLst>
                    <a:gs pos="2917">
                      <a:schemeClr val="tx1"/>
                    </a:gs>
                    <a:gs pos="30000">
                      <a:schemeClr val="tx1"/>
                    </a:gs>
                  </a:gsLst>
                  <a:lin ang="5400000" scaled="0"/>
                </a:gradFill>
              </a:rPr>
              <a:t>Flexible scale up/down, pause</a:t>
            </a:r>
          </a:p>
          <a:p>
            <a:pPr marL="457200" indent="-457200">
              <a:lnSpc>
                <a:spcPct val="90000"/>
              </a:lnSpc>
              <a:spcAft>
                <a:spcPts val="600"/>
              </a:spcAft>
              <a:buFont typeface="Arial" panose="020B0604020202020204" pitchFamily="34" charset="0"/>
              <a:buChar char="•"/>
            </a:pPr>
            <a:r>
              <a:rPr lang="en-US" sz="3200" dirty="0">
                <a:gradFill>
                  <a:gsLst>
                    <a:gs pos="2917">
                      <a:schemeClr val="tx1"/>
                    </a:gs>
                    <a:gs pos="30000">
                      <a:schemeClr val="tx1"/>
                    </a:gs>
                  </a:gsLst>
                  <a:lin ang="5400000" scaled="0"/>
                </a:gradFill>
              </a:rPr>
              <a:t>Familiar tooling: SSDT, SSMS, </a:t>
            </a:r>
            <a:r>
              <a:rPr lang="en-US" sz="3200" dirty="0" err="1">
                <a:gradFill>
                  <a:gsLst>
                    <a:gs pos="2917">
                      <a:schemeClr val="tx1"/>
                    </a:gs>
                    <a:gs pos="30000">
                      <a:schemeClr val="tx1"/>
                    </a:gs>
                  </a:gsLst>
                  <a:lin ang="5400000" scaled="0"/>
                </a:gradFill>
              </a:rPr>
              <a:t>Powershell</a:t>
            </a:r>
            <a:endParaRPr lang="en-US" sz="3200" dirty="0">
              <a:gradFill>
                <a:gsLst>
                  <a:gs pos="2917">
                    <a:schemeClr val="tx1"/>
                  </a:gs>
                  <a:gs pos="30000">
                    <a:schemeClr val="tx1"/>
                  </a:gs>
                </a:gsLst>
                <a:lin ang="5400000" scaled="0"/>
              </a:gradFill>
            </a:endParaRPr>
          </a:p>
          <a:p>
            <a:pPr marL="457200" indent="-457200">
              <a:lnSpc>
                <a:spcPct val="90000"/>
              </a:lnSpc>
              <a:spcAft>
                <a:spcPts val="600"/>
              </a:spcAft>
              <a:buFont typeface="Arial" panose="020B0604020202020204" pitchFamily="34" charset="0"/>
              <a:buChar char="•"/>
            </a:pPr>
            <a:r>
              <a:rPr lang="en-US" sz="3200" dirty="0">
                <a:gradFill>
                  <a:gsLst>
                    <a:gs pos="2917">
                      <a:schemeClr val="tx1"/>
                    </a:gs>
                    <a:gs pos="30000">
                      <a:schemeClr val="tx1"/>
                    </a:gs>
                  </a:gsLst>
                  <a:lin ang="5400000" scaled="0"/>
                </a:gradFill>
              </a:rPr>
              <a:t>Familiar clients: Power BI, Excel, Tableau, etc.</a:t>
            </a:r>
          </a:p>
        </p:txBody>
      </p:sp>
    </p:spTree>
    <p:extLst>
      <p:ext uri="{BB962C8B-B14F-4D97-AF65-F5344CB8AC3E}">
        <p14:creationId xmlns:p14="http://schemas.microsoft.com/office/powerpoint/2010/main" val="3863542862"/>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07A14BA-BF2B-4DB4-8A4E-EFEC29CFB75E}"/>
              </a:ext>
            </a:extLst>
          </p:cNvPr>
          <p:cNvSpPr txBox="1">
            <a:spLocks/>
          </p:cNvSpPr>
          <p:nvPr/>
        </p:nvSpPr>
        <p:spPr>
          <a:xfrm>
            <a:off x="883" y="498"/>
            <a:ext cx="12435592" cy="1289219"/>
          </a:xfrm>
          <a:prstGeom prst="rect">
            <a:avLst/>
          </a:prstGeom>
          <a:solidFill>
            <a:schemeClr val="accent1"/>
          </a:solidFill>
          <a:effectLst/>
        </p:spPr>
        <p:txBody>
          <a:bodyPr vert="horz" wrap="square" lIns="146304" tIns="91440" rIns="146304" bIns="91440"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lang="en-US" spc="0" dirty="0">
                <a:ln/>
                <a:solidFill>
                  <a:srgbClr val="FFFFFF"/>
                </a:solidFill>
                <a:latin typeface="Segoe UI Light"/>
              </a:rPr>
              <a:t>Azure HDInsight</a:t>
            </a:r>
            <a:endParaRPr kumimoji="0" lang="en-US" sz="4800" i="0" u="none" strike="noStrike" kern="1200" cap="none" spc="0" normalizeH="0" baseline="0" noProof="0" dirty="0">
              <a:ln/>
              <a:solidFill>
                <a:srgbClr val="FFFFFF"/>
              </a:solidFill>
              <a:uLnTx/>
              <a:uFillTx/>
              <a:latin typeface="Segoe UI Light"/>
              <a:ea typeface="+mn-ea"/>
              <a:cs typeface="Segoe UI" pitchFamily="34" charset="0"/>
            </a:endParaRPr>
          </a:p>
        </p:txBody>
      </p:sp>
      <p:sp>
        <p:nvSpPr>
          <p:cNvPr id="8" name="TextBox 7">
            <a:extLst>
              <a:ext uri="{FF2B5EF4-FFF2-40B4-BE49-F238E27FC236}">
                <a16:creationId xmlns:a16="http://schemas.microsoft.com/office/drawing/2014/main" id="{D9E5B8A3-49BE-4B8C-84BF-8F5958668105}"/>
              </a:ext>
            </a:extLst>
          </p:cNvPr>
          <p:cNvSpPr txBox="1"/>
          <p:nvPr/>
        </p:nvSpPr>
        <p:spPr>
          <a:xfrm>
            <a:off x="-1" y="1289717"/>
            <a:ext cx="11109650" cy="5053691"/>
          </a:xfrm>
          <a:prstGeom prst="rect">
            <a:avLst/>
          </a:prstGeom>
          <a:noFill/>
        </p:spPr>
        <p:txBody>
          <a:bodyPr wrap="square" lIns="182880" tIns="146304" rIns="182880" bIns="146304" rtlCol="0">
            <a:spAutoFit/>
          </a:bodyPr>
          <a:lstStyle/>
          <a:p>
            <a:pPr>
              <a:lnSpc>
                <a:spcPct val="90000"/>
              </a:lnSpc>
              <a:spcAft>
                <a:spcPts val="600"/>
              </a:spcAft>
            </a:pPr>
            <a:r>
              <a:rPr lang="en-US" sz="3200" dirty="0">
                <a:gradFill>
                  <a:gsLst>
                    <a:gs pos="2917">
                      <a:schemeClr val="tx1"/>
                    </a:gs>
                    <a:gs pos="30000">
                      <a:schemeClr val="tx1"/>
                    </a:gs>
                  </a:gsLst>
                  <a:lin ang="5400000" scaled="0"/>
                </a:gradFill>
              </a:rPr>
              <a:t>Fully-managed, full-spectrum open-source analytics service.</a:t>
            </a:r>
          </a:p>
          <a:p>
            <a:pPr marL="923571" lvl="1" indent="-4572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Hadoop</a:t>
            </a:r>
          </a:p>
          <a:p>
            <a:pPr marL="923571" lvl="1" indent="-4572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Spark</a:t>
            </a:r>
          </a:p>
          <a:p>
            <a:pPr marL="923571" lvl="1" indent="-4572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Kafka</a:t>
            </a:r>
          </a:p>
          <a:p>
            <a:pPr marL="923571" lvl="1" indent="-4572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HBase</a:t>
            </a:r>
          </a:p>
          <a:p>
            <a:pPr marL="923571" lvl="1" indent="-4572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Hive</a:t>
            </a:r>
          </a:p>
          <a:p>
            <a:pPr marL="923571" lvl="1" indent="-4572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Storm</a:t>
            </a:r>
          </a:p>
          <a:p>
            <a:pPr marL="923571" lvl="1" indent="-4572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R Server</a:t>
            </a:r>
          </a:p>
          <a:p>
            <a:pPr marL="923571" lvl="1" indent="-4572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Ambari, Pig, Sqoop, etc. – familiar tooling</a:t>
            </a:r>
          </a:p>
          <a:p>
            <a:pPr marL="457200" indent="-457200">
              <a:lnSpc>
                <a:spcPct val="90000"/>
              </a:lnSpc>
              <a:spcAft>
                <a:spcPts val="600"/>
              </a:spcAft>
              <a:buFont typeface="Arial" panose="020B0604020202020204" pitchFamily="34" charset="0"/>
              <a:buChar char="•"/>
            </a:pPr>
            <a:r>
              <a:rPr lang="en-US" sz="3200" dirty="0">
                <a:gradFill>
                  <a:gsLst>
                    <a:gs pos="2917">
                      <a:schemeClr val="tx1"/>
                    </a:gs>
                    <a:gs pos="30000">
                      <a:schemeClr val="tx1"/>
                    </a:gs>
                  </a:gsLst>
                  <a:lin ang="5400000" scaled="0"/>
                </a:gradFill>
              </a:rPr>
              <a:t>Scale up/down</a:t>
            </a:r>
          </a:p>
          <a:p>
            <a:pPr marL="457200" indent="-457200">
              <a:lnSpc>
                <a:spcPct val="90000"/>
              </a:lnSpc>
              <a:spcAft>
                <a:spcPts val="600"/>
              </a:spcAft>
              <a:buFont typeface="Arial" panose="020B0604020202020204" pitchFamily="34" charset="0"/>
              <a:buChar char="•"/>
            </a:pPr>
            <a:r>
              <a:rPr lang="en-US" sz="3200" dirty="0">
                <a:gradFill>
                  <a:gsLst>
                    <a:gs pos="2917">
                      <a:schemeClr val="tx1"/>
                    </a:gs>
                    <a:gs pos="30000">
                      <a:schemeClr val="tx1"/>
                    </a:gs>
                  </a:gsLst>
                  <a:lin ang="5400000" scaled="0"/>
                </a:gradFill>
              </a:rPr>
              <a:t>Managed clusters</a:t>
            </a:r>
          </a:p>
        </p:txBody>
      </p:sp>
      <p:pic>
        <p:nvPicPr>
          <p:cNvPr id="5" name="Graphic 4">
            <a:extLst>
              <a:ext uri="{FF2B5EF4-FFF2-40B4-BE49-F238E27FC236}">
                <a16:creationId xmlns:a16="http://schemas.microsoft.com/office/drawing/2014/main" id="{A4CCE1DB-07DD-4B9F-B19F-C855F93FB65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197548" y="3058822"/>
            <a:ext cx="1515481" cy="1515481"/>
          </a:xfrm>
          <a:prstGeom prst="rect">
            <a:avLst/>
          </a:prstGeom>
        </p:spPr>
      </p:pic>
    </p:spTree>
    <p:extLst>
      <p:ext uri="{BB962C8B-B14F-4D97-AF65-F5344CB8AC3E}">
        <p14:creationId xmlns:p14="http://schemas.microsoft.com/office/powerpoint/2010/main" val="3629534695"/>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1181862"/>
          </a:xfrm>
        </p:spPr>
        <p:txBody>
          <a:bodyPr/>
          <a:lstStyle/>
          <a:p>
            <a:r>
              <a:rPr lang="en-US" dirty="0"/>
              <a:t>Hands-on Labs</a:t>
            </a:r>
          </a:p>
        </p:txBody>
      </p:sp>
    </p:spTree>
    <p:extLst>
      <p:ext uri="{BB962C8B-B14F-4D97-AF65-F5344CB8AC3E}">
        <p14:creationId xmlns:p14="http://schemas.microsoft.com/office/powerpoint/2010/main" val="536859073"/>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9730F8-B9A4-485F-B2F9-71AE6DCDB67F}"/>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AD0ABB86-B0CE-496D-BDE9-89AC0E9D8810}"/>
              </a:ext>
            </a:extLst>
          </p:cNvPr>
          <p:cNvPicPr>
            <a:picLocks noChangeAspect="1"/>
          </p:cNvPicPr>
          <p:nvPr/>
        </p:nvPicPr>
        <p:blipFill>
          <a:blip r:embed="rId2"/>
          <a:stretch>
            <a:fillRect/>
          </a:stretch>
        </p:blipFill>
        <p:spPr>
          <a:xfrm>
            <a:off x="881" y="-1"/>
            <a:ext cx="12434711" cy="6994525"/>
          </a:xfrm>
          <a:prstGeom prst="rect">
            <a:avLst/>
          </a:prstGeom>
        </p:spPr>
      </p:pic>
    </p:spTree>
    <p:extLst>
      <p:ext uri="{BB962C8B-B14F-4D97-AF65-F5344CB8AC3E}">
        <p14:creationId xmlns:p14="http://schemas.microsoft.com/office/powerpoint/2010/main" val="1469344906"/>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4656827"/>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07A14BA-BF2B-4DB4-8A4E-EFEC29CFB75E}"/>
              </a:ext>
            </a:extLst>
          </p:cNvPr>
          <p:cNvSpPr txBox="1">
            <a:spLocks/>
          </p:cNvSpPr>
          <p:nvPr/>
        </p:nvSpPr>
        <p:spPr>
          <a:xfrm>
            <a:off x="883" y="498"/>
            <a:ext cx="12435592" cy="1289219"/>
          </a:xfrm>
          <a:prstGeom prst="rect">
            <a:avLst/>
          </a:prstGeom>
          <a:solidFill>
            <a:schemeClr val="accent1"/>
          </a:solidFill>
          <a:effectLst/>
        </p:spPr>
        <p:txBody>
          <a:bodyPr vert="horz" wrap="square" lIns="146304" tIns="91440" rIns="146304" bIns="91440"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lang="en-US" spc="0" dirty="0">
                <a:ln/>
                <a:solidFill>
                  <a:srgbClr val="FFFFFF"/>
                </a:solidFill>
                <a:latin typeface="Segoe UI Light"/>
              </a:rPr>
              <a:t>Azure Storage Account Types</a:t>
            </a:r>
            <a:endParaRPr kumimoji="0" lang="en-US" sz="4800" i="0" u="none" strike="noStrike" kern="1200" cap="none" spc="0" normalizeH="0" baseline="0" noProof="0" dirty="0">
              <a:ln/>
              <a:solidFill>
                <a:srgbClr val="FFFFFF"/>
              </a:solidFill>
              <a:uLnTx/>
              <a:uFillTx/>
              <a:latin typeface="Segoe UI Light"/>
              <a:ea typeface="+mn-ea"/>
              <a:cs typeface="Segoe UI" pitchFamily="34" charset="0"/>
            </a:endParaRPr>
          </a:p>
        </p:txBody>
      </p:sp>
      <p:sp>
        <p:nvSpPr>
          <p:cNvPr id="2" name="TextBox 1">
            <a:extLst>
              <a:ext uri="{FF2B5EF4-FFF2-40B4-BE49-F238E27FC236}">
                <a16:creationId xmlns:a16="http://schemas.microsoft.com/office/drawing/2014/main" id="{127DDF30-C575-4D21-9394-585A867829EC}"/>
              </a:ext>
            </a:extLst>
          </p:cNvPr>
          <p:cNvSpPr txBox="1"/>
          <p:nvPr/>
        </p:nvSpPr>
        <p:spPr>
          <a:xfrm>
            <a:off x="-884" y="1161531"/>
            <a:ext cx="12436476" cy="6146298"/>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400" b="1" dirty="0">
                <a:gradFill>
                  <a:gsLst>
                    <a:gs pos="2917">
                      <a:schemeClr val="tx1"/>
                    </a:gs>
                    <a:gs pos="30000">
                      <a:schemeClr val="tx1"/>
                    </a:gs>
                  </a:gsLst>
                  <a:lin ang="5400000" scaled="0"/>
                </a:gradFill>
                <a:latin typeface="+mj-lt"/>
              </a:rPr>
              <a:t>General-purpose v1:</a:t>
            </a:r>
          </a:p>
          <a:p>
            <a:pPr marL="809271" lvl="1" indent="-342900">
              <a:lnSpc>
                <a:spcPct val="90000"/>
              </a:lnSpc>
              <a:spcAft>
                <a:spcPts val="600"/>
              </a:spcAft>
              <a:buFont typeface="Arial" panose="020B0604020202020204" pitchFamily="34" charset="0"/>
              <a:buChar char="•"/>
            </a:pPr>
            <a:r>
              <a:rPr lang="en-US" sz="1600" dirty="0">
                <a:gradFill>
                  <a:gsLst>
                    <a:gs pos="2917">
                      <a:schemeClr val="tx1"/>
                    </a:gs>
                    <a:gs pos="30000">
                      <a:schemeClr val="tx1"/>
                    </a:gs>
                  </a:gsLst>
                  <a:lin ang="5400000" scaled="0"/>
                </a:gradFill>
                <a:latin typeface="+mj-lt"/>
              </a:rPr>
              <a:t>Only storage type that works with classic deployment model</a:t>
            </a:r>
          </a:p>
          <a:p>
            <a:pPr marL="809271" lvl="1" indent="-342900">
              <a:lnSpc>
                <a:spcPct val="90000"/>
              </a:lnSpc>
              <a:spcAft>
                <a:spcPts val="600"/>
              </a:spcAft>
              <a:buFont typeface="Arial" panose="020B0604020202020204" pitchFamily="34" charset="0"/>
              <a:buChar char="•"/>
            </a:pPr>
            <a:r>
              <a:rPr lang="en-US" sz="1600" dirty="0">
                <a:gradFill>
                  <a:gsLst>
                    <a:gs pos="2917">
                      <a:schemeClr val="tx1"/>
                    </a:gs>
                    <a:gs pos="30000">
                      <a:schemeClr val="tx1"/>
                    </a:gs>
                  </a:gsLst>
                  <a:lin ang="5400000" scaled="0"/>
                </a:gradFill>
                <a:latin typeface="+mj-lt"/>
              </a:rPr>
              <a:t>Supports use of Blobs, Tables, Queues, and files</a:t>
            </a:r>
          </a:p>
          <a:p>
            <a:pPr marL="809271" lvl="1" indent="-342900">
              <a:lnSpc>
                <a:spcPct val="90000"/>
              </a:lnSpc>
              <a:spcAft>
                <a:spcPts val="600"/>
              </a:spcAft>
              <a:buFont typeface="Arial" panose="020B0604020202020204" pitchFamily="34" charset="0"/>
              <a:buChar char="•"/>
            </a:pPr>
            <a:r>
              <a:rPr lang="en-US" sz="1600" dirty="0">
                <a:gradFill>
                  <a:gsLst>
                    <a:gs pos="2917">
                      <a:schemeClr val="tx1"/>
                    </a:gs>
                    <a:gs pos="30000">
                      <a:schemeClr val="tx1"/>
                    </a:gs>
                  </a:gsLst>
                  <a:lin ang="5400000" scaled="0"/>
                </a:gradFill>
                <a:latin typeface="+mj-lt"/>
              </a:rPr>
              <a:t>Only uses hot storage method</a:t>
            </a:r>
          </a:p>
          <a:p>
            <a:pPr marL="809271" lvl="1" indent="-342900">
              <a:lnSpc>
                <a:spcPct val="90000"/>
              </a:lnSpc>
              <a:spcAft>
                <a:spcPts val="600"/>
              </a:spcAft>
              <a:buFont typeface="Arial" panose="020B0604020202020204" pitchFamily="34" charset="0"/>
              <a:buChar char="•"/>
            </a:pPr>
            <a:r>
              <a:rPr lang="en-US" sz="1600" dirty="0">
                <a:gradFill>
                  <a:gsLst>
                    <a:gs pos="2917">
                      <a:schemeClr val="tx1"/>
                    </a:gs>
                    <a:gs pos="30000">
                      <a:schemeClr val="tx1"/>
                    </a:gs>
                  </a:gsLst>
                  <a:lin ang="5400000" scaled="0"/>
                </a:gradFill>
                <a:latin typeface="+mj-lt"/>
              </a:rPr>
              <a:t>Upgrade path to v2 via PowerShell/CLI</a:t>
            </a:r>
          </a:p>
          <a:p>
            <a:pPr marL="342900" indent="-342900">
              <a:lnSpc>
                <a:spcPct val="90000"/>
              </a:lnSpc>
              <a:spcAft>
                <a:spcPts val="600"/>
              </a:spcAft>
              <a:buFont typeface="Arial" panose="020B0604020202020204" pitchFamily="34" charset="0"/>
              <a:buChar char="•"/>
            </a:pPr>
            <a:r>
              <a:rPr lang="en-US" sz="2400" b="1" dirty="0">
                <a:gradFill>
                  <a:gsLst>
                    <a:gs pos="2917">
                      <a:schemeClr val="tx1"/>
                    </a:gs>
                    <a:gs pos="30000">
                      <a:schemeClr val="tx1"/>
                    </a:gs>
                  </a:gsLst>
                  <a:lin ang="5400000" scaled="0"/>
                </a:gradFill>
                <a:latin typeface="+mj-lt"/>
              </a:rPr>
              <a:t>General-purpose v2:</a:t>
            </a:r>
          </a:p>
          <a:p>
            <a:pPr marL="809271" lvl="1" indent="-342900">
              <a:lnSpc>
                <a:spcPct val="90000"/>
              </a:lnSpc>
              <a:spcAft>
                <a:spcPts val="600"/>
              </a:spcAft>
              <a:buFont typeface="Arial" panose="020B0604020202020204" pitchFamily="34" charset="0"/>
              <a:buChar char="•"/>
            </a:pPr>
            <a:r>
              <a:rPr lang="en-US" sz="1600" dirty="0">
                <a:gradFill>
                  <a:gsLst>
                    <a:gs pos="2917">
                      <a:schemeClr val="tx1"/>
                    </a:gs>
                    <a:gs pos="30000">
                      <a:schemeClr val="tx1"/>
                    </a:gs>
                  </a:gsLst>
                  <a:lin ang="5400000" scaled="0"/>
                </a:gradFill>
                <a:latin typeface="+mj-lt"/>
              </a:rPr>
              <a:t>Also supports use of Blobs, Tables, Queues, and files</a:t>
            </a:r>
          </a:p>
          <a:p>
            <a:pPr marL="809271" lvl="1" indent="-342900">
              <a:lnSpc>
                <a:spcPct val="90000"/>
              </a:lnSpc>
              <a:spcAft>
                <a:spcPts val="600"/>
              </a:spcAft>
              <a:buFont typeface="Arial" panose="020B0604020202020204" pitchFamily="34" charset="0"/>
              <a:buChar char="•"/>
            </a:pPr>
            <a:r>
              <a:rPr lang="en-US" sz="1600" dirty="0">
                <a:gradFill>
                  <a:gsLst>
                    <a:gs pos="2917">
                      <a:schemeClr val="tx1"/>
                    </a:gs>
                    <a:gs pos="30000">
                      <a:schemeClr val="tx1"/>
                    </a:gs>
                  </a:gsLst>
                  <a:lin ang="5400000" scaled="0"/>
                </a:gradFill>
                <a:latin typeface="+mj-lt"/>
              </a:rPr>
              <a:t>Enables cool and archive access tier</a:t>
            </a:r>
          </a:p>
          <a:p>
            <a:pPr marL="809271" lvl="1" indent="-342900">
              <a:lnSpc>
                <a:spcPct val="90000"/>
              </a:lnSpc>
              <a:spcAft>
                <a:spcPts val="600"/>
              </a:spcAft>
              <a:buFont typeface="Arial" panose="020B0604020202020204" pitchFamily="34" charset="0"/>
              <a:buChar char="•"/>
            </a:pPr>
            <a:r>
              <a:rPr lang="en-US" sz="1600" dirty="0">
                <a:gradFill>
                  <a:gsLst>
                    <a:gs pos="2917">
                      <a:schemeClr val="tx1"/>
                    </a:gs>
                    <a:gs pos="30000">
                      <a:schemeClr val="tx1"/>
                    </a:gs>
                  </a:gsLst>
                  <a:lin ang="5400000" scaled="0"/>
                </a:gradFill>
                <a:latin typeface="+mj-lt"/>
              </a:rPr>
              <a:t>Each account has default access tier that can be hot or cool</a:t>
            </a:r>
          </a:p>
          <a:p>
            <a:pPr marL="809271" lvl="1" indent="-342900">
              <a:lnSpc>
                <a:spcPct val="90000"/>
              </a:lnSpc>
              <a:spcAft>
                <a:spcPts val="600"/>
              </a:spcAft>
              <a:buFont typeface="Arial" panose="020B0604020202020204" pitchFamily="34" charset="0"/>
              <a:buChar char="•"/>
            </a:pPr>
            <a:r>
              <a:rPr lang="en-US" sz="1600" dirty="0">
                <a:gradFill>
                  <a:gsLst>
                    <a:gs pos="2917">
                      <a:schemeClr val="tx1"/>
                    </a:gs>
                    <a:gs pos="30000">
                      <a:schemeClr val="tx1"/>
                    </a:gs>
                  </a:gsLst>
                  <a:lin ang="5400000" scaled="0"/>
                </a:gradFill>
                <a:latin typeface="+mj-lt"/>
              </a:rPr>
              <a:t>Each blob can change access tier to hot, cool or archive</a:t>
            </a:r>
          </a:p>
          <a:p>
            <a:pPr marL="809271" lvl="1" indent="-342900">
              <a:lnSpc>
                <a:spcPct val="90000"/>
              </a:lnSpc>
              <a:spcAft>
                <a:spcPts val="600"/>
              </a:spcAft>
              <a:buFont typeface="Arial" panose="020B0604020202020204" pitchFamily="34" charset="0"/>
              <a:buChar char="•"/>
            </a:pPr>
            <a:r>
              <a:rPr lang="en-US" sz="1600" dirty="0">
                <a:gradFill>
                  <a:gsLst>
                    <a:gs pos="2917">
                      <a:schemeClr val="tx1"/>
                    </a:gs>
                    <a:gs pos="30000">
                      <a:schemeClr val="tx1"/>
                    </a:gs>
                  </a:gsLst>
                  <a:lin ang="5400000" scaled="0"/>
                </a:gradFill>
                <a:latin typeface="+mj-lt"/>
              </a:rPr>
              <a:t>Changing an access tier can have one-time cost implications</a:t>
            </a:r>
          </a:p>
          <a:p>
            <a:pPr marL="342900" indent="-342900">
              <a:lnSpc>
                <a:spcPct val="90000"/>
              </a:lnSpc>
              <a:spcAft>
                <a:spcPts val="600"/>
              </a:spcAft>
              <a:buFont typeface="Arial" panose="020B0604020202020204" pitchFamily="34" charset="0"/>
              <a:buChar char="•"/>
            </a:pPr>
            <a:r>
              <a:rPr lang="en-US" sz="2400" b="1" dirty="0">
                <a:gradFill>
                  <a:gsLst>
                    <a:gs pos="2917">
                      <a:schemeClr val="tx1"/>
                    </a:gs>
                    <a:gs pos="30000">
                      <a:schemeClr val="tx1"/>
                    </a:gs>
                  </a:gsLst>
                  <a:lin ang="5400000" scaled="0"/>
                </a:gradFill>
                <a:latin typeface="+mj-lt"/>
              </a:rPr>
              <a:t>Blob Storage Accounts:</a:t>
            </a:r>
          </a:p>
          <a:p>
            <a:pPr marL="809271" lvl="1" indent="-342900">
              <a:lnSpc>
                <a:spcPct val="90000"/>
              </a:lnSpc>
              <a:spcAft>
                <a:spcPts val="600"/>
              </a:spcAft>
              <a:buFont typeface="Arial" panose="020B0604020202020204" pitchFamily="34" charset="0"/>
              <a:buChar char="•"/>
            </a:pPr>
            <a:r>
              <a:rPr lang="en-US" sz="1600" dirty="0">
                <a:gradFill>
                  <a:gsLst>
                    <a:gs pos="2917">
                      <a:schemeClr val="tx1"/>
                    </a:gs>
                    <a:gs pos="30000">
                      <a:schemeClr val="tx1"/>
                    </a:gs>
                  </a:gsLst>
                  <a:lin ang="5400000" scaled="0"/>
                </a:gradFill>
                <a:latin typeface="+mj-lt"/>
              </a:rPr>
              <a:t>Only supports use of Block Blobs</a:t>
            </a:r>
          </a:p>
          <a:p>
            <a:pPr marL="809271" lvl="1" indent="-342900">
              <a:lnSpc>
                <a:spcPct val="90000"/>
              </a:lnSpc>
              <a:spcAft>
                <a:spcPts val="600"/>
              </a:spcAft>
              <a:buFont typeface="Arial" panose="020B0604020202020204" pitchFamily="34" charset="0"/>
              <a:buChar char="•"/>
            </a:pPr>
            <a:r>
              <a:rPr lang="en-US" sz="1600" dirty="0">
                <a:gradFill>
                  <a:gsLst>
                    <a:gs pos="2917">
                      <a:schemeClr val="tx1"/>
                    </a:gs>
                    <a:gs pos="30000">
                      <a:schemeClr val="tx1"/>
                    </a:gs>
                  </a:gsLst>
                  <a:lin ang="5400000" scaled="0"/>
                </a:gradFill>
                <a:latin typeface="+mj-lt"/>
              </a:rPr>
              <a:t>Aligns to capabilities of general-purpose v2</a:t>
            </a:r>
          </a:p>
          <a:p>
            <a:pPr marL="809271" lvl="1" indent="-342900">
              <a:lnSpc>
                <a:spcPct val="90000"/>
              </a:lnSpc>
              <a:spcAft>
                <a:spcPts val="600"/>
              </a:spcAft>
              <a:buFont typeface="Arial" panose="020B0604020202020204" pitchFamily="34" charset="0"/>
              <a:buChar char="•"/>
            </a:pPr>
            <a:r>
              <a:rPr lang="en-US" sz="1600" dirty="0">
                <a:gradFill>
                  <a:gsLst>
                    <a:gs pos="2917">
                      <a:schemeClr val="tx1"/>
                    </a:gs>
                    <a:gs pos="30000">
                      <a:schemeClr val="tx1"/>
                    </a:gs>
                  </a:gsLst>
                  <a:lin ang="5400000" scaled="0"/>
                </a:gradFill>
                <a:latin typeface="+mj-lt"/>
              </a:rPr>
              <a:t>Blob Storage Types:</a:t>
            </a:r>
          </a:p>
          <a:p>
            <a:pPr marL="1275642" lvl="2" indent="-342900">
              <a:lnSpc>
                <a:spcPct val="90000"/>
              </a:lnSpc>
              <a:spcAft>
                <a:spcPts val="600"/>
              </a:spcAft>
              <a:buFont typeface="Arial" panose="020B0604020202020204" pitchFamily="34" charset="0"/>
              <a:buChar char="•"/>
            </a:pPr>
            <a:r>
              <a:rPr lang="en-US" sz="1600" b="1" u="sng" dirty="0">
                <a:gradFill>
                  <a:gsLst>
                    <a:gs pos="2917">
                      <a:schemeClr val="tx1"/>
                    </a:gs>
                    <a:gs pos="30000">
                      <a:schemeClr val="tx1"/>
                    </a:gs>
                  </a:gsLst>
                  <a:lin ang="5400000" scaled="0"/>
                </a:gradFill>
                <a:latin typeface="+mj-lt"/>
              </a:rPr>
              <a:t>Block Blobs</a:t>
            </a:r>
            <a:r>
              <a:rPr lang="en-US" sz="1600" b="1" dirty="0">
                <a:gradFill>
                  <a:gsLst>
                    <a:gs pos="2917">
                      <a:schemeClr val="tx1"/>
                    </a:gs>
                    <a:gs pos="30000">
                      <a:schemeClr val="tx1"/>
                    </a:gs>
                  </a:gsLst>
                  <a:lin ang="5400000" scaled="0"/>
                </a:gradFill>
                <a:latin typeface="+mj-lt"/>
              </a:rPr>
              <a:t>:  </a:t>
            </a:r>
            <a:r>
              <a:rPr lang="en-US" sz="1600" dirty="0">
                <a:gradFill>
                  <a:gsLst>
                    <a:gs pos="2917">
                      <a:schemeClr val="tx1"/>
                    </a:gs>
                    <a:gs pos="30000">
                      <a:schemeClr val="tx1"/>
                    </a:gs>
                  </a:gsLst>
                  <a:lin ang="5400000" scaled="0"/>
                </a:gradFill>
                <a:latin typeface="+mj-lt"/>
              </a:rPr>
              <a:t>block level storage ideal for storing text or binary files</a:t>
            </a:r>
          </a:p>
          <a:p>
            <a:pPr marL="1275642" lvl="2" indent="-342900">
              <a:lnSpc>
                <a:spcPct val="90000"/>
              </a:lnSpc>
              <a:spcAft>
                <a:spcPts val="600"/>
              </a:spcAft>
              <a:buFont typeface="Arial" panose="020B0604020202020204" pitchFamily="34" charset="0"/>
              <a:buChar char="•"/>
            </a:pPr>
            <a:r>
              <a:rPr lang="en-US" sz="1600" b="1" u="sng" dirty="0">
                <a:gradFill>
                  <a:gsLst>
                    <a:gs pos="2917">
                      <a:schemeClr val="tx1"/>
                    </a:gs>
                    <a:gs pos="30000">
                      <a:schemeClr val="tx1"/>
                    </a:gs>
                  </a:gsLst>
                  <a:lin ang="5400000" scaled="0"/>
                </a:gradFill>
                <a:latin typeface="+mj-lt"/>
              </a:rPr>
              <a:t>Append Blobs</a:t>
            </a:r>
            <a:r>
              <a:rPr lang="en-US" sz="1600" b="1" dirty="0">
                <a:gradFill>
                  <a:gsLst>
                    <a:gs pos="2917">
                      <a:schemeClr val="tx1"/>
                    </a:gs>
                    <a:gs pos="30000">
                      <a:schemeClr val="tx1"/>
                    </a:gs>
                  </a:gsLst>
                  <a:lin ang="5400000" scaled="0"/>
                </a:gradFill>
                <a:latin typeface="+mj-lt"/>
              </a:rPr>
              <a:t>:  </a:t>
            </a:r>
            <a:r>
              <a:rPr lang="en-US" sz="1600" dirty="0">
                <a:gradFill>
                  <a:gsLst>
                    <a:gs pos="2917">
                      <a:schemeClr val="tx1"/>
                    </a:gs>
                    <a:gs pos="30000">
                      <a:schemeClr val="tx1"/>
                    </a:gs>
                  </a:gsLst>
                  <a:lin ang="5400000" scaled="0"/>
                </a:gradFill>
                <a:latin typeface="+mj-lt"/>
              </a:rPr>
              <a:t>similar to block blobs, they’re made of blocks but optimized for append ops and ideal for logging scenarios</a:t>
            </a:r>
          </a:p>
          <a:p>
            <a:pPr marL="1275642" lvl="2" indent="-342900">
              <a:lnSpc>
                <a:spcPct val="90000"/>
              </a:lnSpc>
              <a:spcAft>
                <a:spcPts val="600"/>
              </a:spcAft>
              <a:buFont typeface="Arial" panose="020B0604020202020204" pitchFamily="34" charset="0"/>
              <a:buChar char="•"/>
            </a:pPr>
            <a:r>
              <a:rPr lang="en-US" sz="1600" b="1" u="sng" dirty="0">
                <a:gradFill>
                  <a:gsLst>
                    <a:gs pos="2917">
                      <a:schemeClr val="tx1"/>
                    </a:gs>
                    <a:gs pos="30000">
                      <a:schemeClr val="tx1"/>
                    </a:gs>
                  </a:gsLst>
                  <a:lin ang="5400000" scaled="0"/>
                </a:gradFill>
                <a:latin typeface="+mj-lt"/>
              </a:rPr>
              <a:t>Page Blobs</a:t>
            </a:r>
            <a:r>
              <a:rPr lang="en-US" sz="1600" b="1" dirty="0">
                <a:gradFill>
                  <a:gsLst>
                    <a:gs pos="2917">
                      <a:schemeClr val="tx1"/>
                    </a:gs>
                    <a:gs pos="30000">
                      <a:schemeClr val="tx1"/>
                    </a:gs>
                  </a:gsLst>
                  <a:lin ang="5400000" scaled="0"/>
                </a:gradFill>
                <a:latin typeface="+mj-lt"/>
              </a:rPr>
              <a:t>:  </a:t>
            </a:r>
            <a:r>
              <a:rPr lang="en-US" sz="1600" dirty="0">
                <a:gradFill>
                  <a:gsLst>
                    <a:gs pos="2917">
                      <a:schemeClr val="tx1"/>
                    </a:gs>
                    <a:gs pos="30000">
                      <a:schemeClr val="tx1"/>
                    </a:gs>
                  </a:gsLst>
                  <a:lin ang="5400000" scaled="0"/>
                </a:gradFill>
                <a:latin typeface="+mj-lt"/>
              </a:rPr>
              <a:t>are more efficient for frequent read/write operations and are the type used to store VHDs for Azure VMs</a:t>
            </a:r>
          </a:p>
        </p:txBody>
      </p:sp>
    </p:spTree>
    <p:extLst>
      <p:ext uri="{BB962C8B-B14F-4D97-AF65-F5344CB8AC3E}">
        <p14:creationId xmlns:p14="http://schemas.microsoft.com/office/powerpoint/2010/main" val="399336287"/>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07A14BA-BF2B-4DB4-8A4E-EFEC29CFB75E}"/>
              </a:ext>
            </a:extLst>
          </p:cNvPr>
          <p:cNvSpPr txBox="1">
            <a:spLocks/>
          </p:cNvSpPr>
          <p:nvPr/>
        </p:nvSpPr>
        <p:spPr>
          <a:xfrm>
            <a:off x="883" y="498"/>
            <a:ext cx="12435592" cy="1289219"/>
          </a:xfrm>
          <a:prstGeom prst="rect">
            <a:avLst/>
          </a:prstGeom>
          <a:solidFill>
            <a:schemeClr val="accent1"/>
          </a:solidFill>
          <a:effectLst/>
        </p:spPr>
        <p:txBody>
          <a:bodyPr vert="horz" wrap="square" lIns="146304" tIns="91440" rIns="146304" bIns="91440"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lang="en-US" spc="0" dirty="0">
                <a:ln/>
                <a:solidFill>
                  <a:srgbClr val="FFFFFF"/>
                </a:solidFill>
                <a:latin typeface="Segoe UI Light"/>
              </a:rPr>
              <a:t>Storage Queues vs Service Bus Queues </a:t>
            </a:r>
            <a:endParaRPr kumimoji="0" lang="en-US" sz="4800" i="0" u="none" strike="noStrike" kern="1200" cap="none" spc="0" normalizeH="0" baseline="0" noProof="0" dirty="0">
              <a:ln/>
              <a:solidFill>
                <a:srgbClr val="FFFFFF"/>
              </a:solidFill>
              <a:uLnTx/>
              <a:uFillTx/>
              <a:latin typeface="Segoe UI Light"/>
              <a:ea typeface="+mn-ea"/>
              <a:cs typeface="Segoe UI" pitchFamily="34" charset="0"/>
            </a:endParaRPr>
          </a:p>
        </p:txBody>
      </p:sp>
      <p:graphicFrame>
        <p:nvGraphicFramePr>
          <p:cNvPr id="3" name="Table 2">
            <a:extLst>
              <a:ext uri="{FF2B5EF4-FFF2-40B4-BE49-F238E27FC236}">
                <a16:creationId xmlns:a16="http://schemas.microsoft.com/office/drawing/2014/main" id="{35FF05D4-B73F-4368-A395-290CFDCB8FDC}"/>
              </a:ext>
            </a:extLst>
          </p:cNvPr>
          <p:cNvGraphicFramePr>
            <a:graphicFrameLocks noGrp="1"/>
          </p:cNvGraphicFramePr>
          <p:nvPr>
            <p:extLst>
              <p:ext uri="{D42A27DB-BD31-4B8C-83A1-F6EECF244321}">
                <p14:modId xmlns:p14="http://schemas.microsoft.com/office/powerpoint/2010/main" val="2657042725"/>
              </p:ext>
            </p:extLst>
          </p:nvPr>
        </p:nvGraphicFramePr>
        <p:xfrm>
          <a:off x="424319" y="1885088"/>
          <a:ext cx="11587836" cy="4373152"/>
        </p:xfrm>
        <a:graphic>
          <a:graphicData uri="http://schemas.openxmlformats.org/drawingml/2006/table">
            <a:tbl>
              <a:tblPr firstRow="1" bandRow="1">
                <a:tableStyleId>{5C22544A-7EE6-4342-B048-85BDC9FD1C3A}</a:tableStyleId>
              </a:tblPr>
              <a:tblGrid>
                <a:gridCol w="2893845">
                  <a:extLst>
                    <a:ext uri="{9D8B030D-6E8A-4147-A177-3AD203B41FA5}">
                      <a16:colId xmlns:a16="http://schemas.microsoft.com/office/drawing/2014/main" val="1908332012"/>
                    </a:ext>
                  </a:extLst>
                </a:gridCol>
                <a:gridCol w="4551218">
                  <a:extLst>
                    <a:ext uri="{9D8B030D-6E8A-4147-A177-3AD203B41FA5}">
                      <a16:colId xmlns:a16="http://schemas.microsoft.com/office/drawing/2014/main" val="3901416376"/>
                    </a:ext>
                  </a:extLst>
                </a:gridCol>
                <a:gridCol w="4142773">
                  <a:extLst>
                    <a:ext uri="{9D8B030D-6E8A-4147-A177-3AD203B41FA5}">
                      <a16:colId xmlns:a16="http://schemas.microsoft.com/office/drawing/2014/main" val="4578725"/>
                    </a:ext>
                  </a:extLst>
                </a:gridCol>
              </a:tblGrid>
              <a:tr h="370840">
                <a:tc>
                  <a:txBody>
                    <a:bodyPr/>
                    <a:lstStyle/>
                    <a:p>
                      <a:pPr algn="l" fontAlgn="b"/>
                      <a:r>
                        <a:rPr lang="en-US" sz="1200" b="0" dirty="0">
                          <a:effectLst/>
                          <a:latin typeface="segoe-ui_semibold"/>
                        </a:rPr>
                        <a:t>Comparison Criteria</a:t>
                      </a:r>
                    </a:p>
                  </a:txBody>
                  <a:tcPr marL="87086" marR="87086" marT="65314" marB="65314" anchor="b"/>
                </a:tc>
                <a:tc>
                  <a:txBody>
                    <a:bodyPr/>
                    <a:lstStyle/>
                    <a:p>
                      <a:pPr algn="l" fontAlgn="b"/>
                      <a:r>
                        <a:rPr lang="en-US" sz="1200" b="0">
                          <a:effectLst/>
                          <a:latin typeface="segoe-ui_semibold"/>
                        </a:rPr>
                        <a:t>Storage queues</a:t>
                      </a:r>
                    </a:p>
                  </a:txBody>
                  <a:tcPr marL="87086" marR="87086" marT="65314" marB="65314" anchor="b"/>
                </a:tc>
                <a:tc>
                  <a:txBody>
                    <a:bodyPr/>
                    <a:lstStyle/>
                    <a:p>
                      <a:pPr algn="l" fontAlgn="b"/>
                      <a:r>
                        <a:rPr lang="en-US" sz="1200" b="0">
                          <a:effectLst/>
                          <a:latin typeface="segoe-ui_semibold"/>
                        </a:rPr>
                        <a:t>Service Bus Queues</a:t>
                      </a:r>
                    </a:p>
                  </a:txBody>
                  <a:tcPr marL="87086" marR="87086" marT="65314" marB="65314" anchor="b"/>
                </a:tc>
                <a:extLst>
                  <a:ext uri="{0D108BD9-81ED-4DB2-BD59-A6C34878D82A}">
                    <a16:rowId xmlns:a16="http://schemas.microsoft.com/office/drawing/2014/main" val="613968721"/>
                  </a:ext>
                </a:extLst>
              </a:tr>
              <a:tr h="370840">
                <a:tc>
                  <a:txBody>
                    <a:bodyPr/>
                    <a:lstStyle/>
                    <a:p>
                      <a:pPr fontAlgn="t"/>
                      <a:r>
                        <a:rPr lang="en-US" sz="1200" dirty="0">
                          <a:effectLst/>
                        </a:rPr>
                        <a:t>Maximum queue size</a:t>
                      </a:r>
                    </a:p>
                  </a:txBody>
                  <a:tcPr marL="87086" marR="87086" marT="65314" marB="65314"/>
                </a:tc>
                <a:tc>
                  <a:txBody>
                    <a:bodyPr/>
                    <a:lstStyle/>
                    <a:p>
                      <a:pPr fontAlgn="t"/>
                      <a:r>
                        <a:rPr lang="en-US" sz="1200" b="1" dirty="0">
                          <a:effectLst/>
                          <a:latin typeface="segoe-ui_bold"/>
                        </a:rPr>
                        <a:t>500 TB</a:t>
                      </a:r>
                      <a:br>
                        <a:rPr lang="en-US" sz="1200" dirty="0">
                          <a:effectLst/>
                        </a:rPr>
                      </a:br>
                      <a:br>
                        <a:rPr lang="en-US" sz="1200" dirty="0">
                          <a:effectLst/>
                        </a:rPr>
                      </a:br>
                      <a:r>
                        <a:rPr lang="en-US" sz="1200" dirty="0">
                          <a:effectLst/>
                        </a:rPr>
                        <a:t>(limited to a </a:t>
                      </a:r>
                      <a:r>
                        <a:rPr lang="en-US" sz="1200" u="none" strike="noStrike" dirty="0">
                          <a:solidFill>
                            <a:srgbClr val="0050C5"/>
                          </a:solidFill>
                          <a:effectLst/>
                          <a:hlinkClick r:id="rId3"/>
                        </a:rPr>
                        <a:t>single storage account capacity</a:t>
                      </a:r>
                      <a:r>
                        <a:rPr lang="en-US" sz="1200" dirty="0">
                          <a:effectLst/>
                        </a:rPr>
                        <a:t>)</a:t>
                      </a:r>
                    </a:p>
                  </a:txBody>
                  <a:tcPr marL="87086" marR="87086" marT="65314" marB="65314"/>
                </a:tc>
                <a:tc>
                  <a:txBody>
                    <a:bodyPr/>
                    <a:lstStyle/>
                    <a:p>
                      <a:pPr fontAlgn="t"/>
                      <a:r>
                        <a:rPr lang="en-US" sz="1200" b="1">
                          <a:effectLst/>
                          <a:latin typeface="segoe-ui_bold"/>
                        </a:rPr>
                        <a:t>1 GB to 80 GB</a:t>
                      </a:r>
                      <a:br>
                        <a:rPr lang="en-US" sz="1200">
                          <a:effectLst/>
                        </a:rPr>
                      </a:br>
                      <a:br>
                        <a:rPr lang="en-US" sz="1200">
                          <a:effectLst/>
                        </a:rPr>
                      </a:br>
                      <a:r>
                        <a:rPr lang="en-US" sz="1200">
                          <a:effectLst/>
                        </a:rPr>
                        <a:t>(defined upon creation of a queue and </a:t>
                      </a:r>
                      <a:r>
                        <a:rPr lang="en-US" sz="1200" u="none" strike="noStrike">
                          <a:solidFill>
                            <a:srgbClr val="0050C5"/>
                          </a:solidFill>
                          <a:effectLst/>
                          <a:hlinkClick r:id="rId4"/>
                        </a:rPr>
                        <a:t>enabling partitioning</a:t>
                      </a:r>
                      <a:r>
                        <a:rPr lang="en-US" sz="1200">
                          <a:effectLst/>
                        </a:rPr>
                        <a:t> – see the “Additional Information” section)</a:t>
                      </a:r>
                    </a:p>
                  </a:txBody>
                  <a:tcPr marL="87086" marR="87086" marT="65314" marB="65314"/>
                </a:tc>
                <a:extLst>
                  <a:ext uri="{0D108BD9-81ED-4DB2-BD59-A6C34878D82A}">
                    <a16:rowId xmlns:a16="http://schemas.microsoft.com/office/drawing/2014/main" val="3855546447"/>
                  </a:ext>
                </a:extLst>
              </a:tr>
              <a:tr h="370840">
                <a:tc>
                  <a:txBody>
                    <a:bodyPr/>
                    <a:lstStyle/>
                    <a:p>
                      <a:pPr fontAlgn="t"/>
                      <a:r>
                        <a:rPr lang="en-US" sz="1200">
                          <a:effectLst/>
                        </a:rPr>
                        <a:t>Maximum message size</a:t>
                      </a:r>
                    </a:p>
                  </a:txBody>
                  <a:tcPr marL="87086" marR="87086" marT="65314" marB="65314"/>
                </a:tc>
                <a:tc>
                  <a:txBody>
                    <a:bodyPr/>
                    <a:lstStyle/>
                    <a:p>
                      <a:pPr fontAlgn="t"/>
                      <a:r>
                        <a:rPr lang="en-US" sz="1200" b="1">
                          <a:effectLst/>
                          <a:latin typeface="segoe-ui_bold"/>
                        </a:rPr>
                        <a:t>64 KB</a:t>
                      </a:r>
                      <a:br>
                        <a:rPr lang="en-US" sz="1200">
                          <a:effectLst/>
                        </a:rPr>
                      </a:br>
                      <a:br>
                        <a:rPr lang="en-US" sz="1200">
                          <a:effectLst/>
                        </a:rPr>
                      </a:br>
                      <a:r>
                        <a:rPr lang="en-US" sz="1200">
                          <a:effectLst/>
                        </a:rPr>
                        <a:t>(48 KB when using </a:t>
                      </a:r>
                      <a:r>
                        <a:rPr lang="en-US" sz="1200" b="1">
                          <a:effectLst/>
                          <a:latin typeface="segoe-ui_bold"/>
                        </a:rPr>
                        <a:t>Base64</a:t>
                      </a:r>
                      <a:r>
                        <a:rPr lang="en-US" sz="1200">
                          <a:effectLst/>
                        </a:rPr>
                        <a:t> encoding)</a:t>
                      </a:r>
                      <a:br>
                        <a:rPr lang="en-US" sz="1200">
                          <a:effectLst/>
                        </a:rPr>
                      </a:br>
                      <a:br>
                        <a:rPr lang="en-US" sz="1200">
                          <a:effectLst/>
                        </a:rPr>
                      </a:br>
                      <a:r>
                        <a:rPr lang="en-US" sz="1200">
                          <a:effectLst/>
                        </a:rPr>
                        <a:t>Azure supports large messages by combining queues and blobs – at which point you can enqueue up to 200 GB for a single item.</a:t>
                      </a:r>
                    </a:p>
                  </a:txBody>
                  <a:tcPr marL="87086" marR="87086" marT="65314" marB="65314"/>
                </a:tc>
                <a:tc>
                  <a:txBody>
                    <a:bodyPr/>
                    <a:lstStyle/>
                    <a:p>
                      <a:pPr fontAlgn="t"/>
                      <a:r>
                        <a:rPr lang="en-US" sz="1200" b="1">
                          <a:effectLst/>
                          <a:latin typeface="segoe-ui_bold"/>
                        </a:rPr>
                        <a:t>256 KB</a:t>
                      </a:r>
                      <a:r>
                        <a:rPr lang="en-US" sz="1200">
                          <a:effectLst/>
                        </a:rPr>
                        <a:t> or </a:t>
                      </a:r>
                      <a:r>
                        <a:rPr lang="en-US" sz="1200" b="1">
                          <a:effectLst/>
                          <a:latin typeface="segoe-ui_bold"/>
                        </a:rPr>
                        <a:t>1 MB</a:t>
                      </a:r>
                      <a:br>
                        <a:rPr lang="en-US" sz="1200">
                          <a:effectLst/>
                        </a:rPr>
                      </a:br>
                      <a:br>
                        <a:rPr lang="en-US" sz="1200">
                          <a:effectLst/>
                        </a:rPr>
                      </a:br>
                      <a:r>
                        <a:rPr lang="en-US" sz="1200">
                          <a:effectLst/>
                        </a:rPr>
                        <a:t>(including both header and body, maximum header size: 64 KB).</a:t>
                      </a:r>
                      <a:br>
                        <a:rPr lang="en-US" sz="1200">
                          <a:effectLst/>
                        </a:rPr>
                      </a:br>
                      <a:br>
                        <a:rPr lang="en-US" sz="1200">
                          <a:effectLst/>
                        </a:rPr>
                      </a:br>
                      <a:r>
                        <a:rPr lang="en-US" sz="1200">
                          <a:effectLst/>
                        </a:rPr>
                        <a:t>Depends on the </a:t>
                      </a:r>
                      <a:r>
                        <a:rPr lang="en-US" sz="1200" u="none" strike="noStrike">
                          <a:solidFill>
                            <a:srgbClr val="0050C5"/>
                          </a:solidFill>
                          <a:effectLst/>
                          <a:hlinkClick r:id="rId5"/>
                        </a:rPr>
                        <a:t>service tier</a:t>
                      </a:r>
                      <a:r>
                        <a:rPr lang="en-US" sz="1200">
                          <a:effectLst/>
                        </a:rPr>
                        <a:t>.</a:t>
                      </a:r>
                    </a:p>
                  </a:txBody>
                  <a:tcPr marL="87086" marR="87086" marT="65314" marB="65314"/>
                </a:tc>
                <a:extLst>
                  <a:ext uri="{0D108BD9-81ED-4DB2-BD59-A6C34878D82A}">
                    <a16:rowId xmlns:a16="http://schemas.microsoft.com/office/drawing/2014/main" val="476554594"/>
                  </a:ext>
                </a:extLst>
              </a:tr>
              <a:tr h="370840">
                <a:tc>
                  <a:txBody>
                    <a:bodyPr/>
                    <a:lstStyle/>
                    <a:p>
                      <a:pPr fontAlgn="t"/>
                      <a:r>
                        <a:rPr lang="en-US" sz="1200">
                          <a:effectLst/>
                        </a:rPr>
                        <a:t>Maximum message TTL</a:t>
                      </a:r>
                    </a:p>
                  </a:txBody>
                  <a:tcPr marL="87086" marR="87086" marT="65314" marB="65314"/>
                </a:tc>
                <a:tc>
                  <a:txBody>
                    <a:bodyPr/>
                    <a:lstStyle/>
                    <a:p>
                      <a:pPr fontAlgn="t"/>
                      <a:r>
                        <a:rPr lang="en-US" sz="1200" b="1">
                          <a:effectLst/>
                          <a:latin typeface="segoe-ui_bold"/>
                        </a:rPr>
                        <a:t>7 days</a:t>
                      </a:r>
                      <a:endParaRPr lang="en-US" sz="1200">
                        <a:effectLst/>
                      </a:endParaRPr>
                    </a:p>
                  </a:txBody>
                  <a:tcPr marL="87086" marR="87086" marT="65314" marB="65314"/>
                </a:tc>
                <a:tc>
                  <a:txBody>
                    <a:bodyPr/>
                    <a:lstStyle/>
                    <a:p>
                      <a:pPr fontAlgn="t"/>
                      <a:r>
                        <a:rPr lang="en-US" sz="1200" b="1">
                          <a:effectLst/>
                          <a:latin typeface="segoe-ui_bold"/>
                        </a:rPr>
                        <a:t>TimeSpan.Max</a:t>
                      </a:r>
                      <a:endParaRPr lang="en-US" sz="1200">
                        <a:effectLst/>
                      </a:endParaRPr>
                    </a:p>
                  </a:txBody>
                  <a:tcPr marL="87086" marR="87086" marT="65314" marB="65314"/>
                </a:tc>
                <a:extLst>
                  <a:ext uri="{0D108BD9-81ED-4DB2-BD59-A6C34878D82A}">
                    <a16:rowId xmlns:a16="http://schemas.microsoft.com/office/drawing/2014/main" val="2991678815"/>
                  </a:ext>
                </a:extLst>
              </a:tr>
              <a:tr h="370840">
                <a:tc>
                  <a:txBody>
                    <a:bodyPr/>
                    <a:lstStyle/>
                    <a:p>
                      <a:pPr fontAlgn="t"/>
                      <a:r>
                        <a:rPr lang="en-US" sz="1200">
                          <a:effectLst/>
                        </a:rPr>
                        <a:t>Maximum number of queues</a:t>
                      </a:r>
                    </a:p>
                  </a:txBody>
                  <a:tcPr marL="87086" marR="87086" marT="65314" marB="65314"/>
                </a:tc>
                <a:tc>
                  <a:txBody>
                    <a:bodyPr/>
                    <a:lstStyle/>
                    <a:p>
                      <a:pPr fontAlgn="t"/>
                      <a:r>
                        <a:rPr lang="en-US" sz="1200" b="1">
                          <a:effectLst/>
                          <a:latin typeface="segoe-ui_bold"/>
                        </a:rPr>
                        <a:t>Unlimited</a:t>
                      </a:r>
                      <a:endParaRPr lang="en-US" sz="1200">
                        <a:effectLst/>
                      </a:endParaRPr>
                    </a:p>
                  </a:txBody>
                  <a:tcPr marL="87086" marR="87086" marT="65314" marB="65314"/>
                </a:tc>
                <a:tc>
                  <a:txBody>
                    <a:bodyPr/>
                    <a:lstStyle/>
                    <a:p>
                      <a:pPr fontAlgn="t"/>
                      <a:r>
                        <a:rPr lang="en-US" sz="1200" b="1">
                          <a:effectLst/>
                          <a:latin typeface="segoe-ui_bold"/>
                        </a:rPr>
                        <a:t>10,000</a:t>
                      </a:r>
                      <a:br>
                        <a:rPr lang="en-US" sz="1200">
                          <a:effectLst/>
                        </a:rPr>
                      </a:br>
                      <a:br>
                        <a:rPr lang="en-US" sz="1200">
                          <a:effectLst/>
                        </a:rPr>
                      </a:br>
                      <a:r>
                        <a:rPr lang="en-US" sz="1200">
                          <a:effectLst/>
                        </a:rPr>
                        <a:t>(per service namespace)</a:t>
                      </a:r>
                    </a:p>
                  </a:txBody>
                  <a:tcPr marL="87086" marR="87086" marT="65314" marB="65314"/>
                </a:tc>
                <a:extLst>
                  <a:ext uri="{0D108BD9-81ED-4DB2-BD59-A6C34878D82A}">
                    <a16:rowId xmlns:a16="http://schemas.microsoft.com/office/drawing/2014/main" val="1205762625"/>
                  </a:ext>
                </a:extLst>
              </a:tr>
              <a:tr h="370840">
                <a:tc>
                  <a:txBody>
                    <a:bodyPr/>
                    <a:lstStyle/>
                    <a:p>
                      <a:pPr fontAlgn="t"/>
                      <a:r>
                        <a:rPr lang="en-US" sz="1200">
                          <a:effectLst/>
                        </a:rPr>
                        <a:t>Maximum number of concurrent clients</a:t>
                      </a:r>
                    </a:p>
                  </a:txBody>
                  <a:tcPr marL="87086" marR="87086" marT="65314" marB="65314"/>
                </a:tc>
                <a:tc>
                  <a:txBody>
                    <a:bodyPr/>
                    <a:lstStyle/>
                    <a:p>
                      <a:pPr fontAlgn="t"/>
                      <a:r>
                        <a:rPr lang="en-US" sz="1200" b="1">
                          <a:effectLst/>
                          <a:latin typeface="segoe-ui_bold"/>
                        </a:rPr>
                        <a:t>Unlimited</a:t>
                      </a:r>
                      <a:endParaRPr lang="en-US" sz="1200">
                        <a:effectLst/>
                      </a:endParaRPr>
                    </a:p>
                  </a:txBody>
                  <a:tcPr marL="87086" marR="87086" marT="65314" marB="65314"/>
                </a:tc>
                <a:tc>
                  <a:txBody>
                    <a:bodyPr/>
                    <a:lstStyle/>
                    <a:p>
                      <a:pPr fontAlgn="t"/>
                      <a:r>
                        <a:rPr lang="en-US" sz="1200" b="1" dirty="0">
                          <a:effectLst/>
                          <a:latin typeface="segoe-ui_bold"/>
                        </a:rPr>
                        <a:t>Unlimited</a:t>
                      </a:r>
                      <a:br>
                        <a:rPr lang="en-US" sz="1200" dirty="0">
                          <a:effectLst/>
                        </a:rPr>
                      </a:br>
                      <a:br>
                        <a:rPr lang="en-US" sz="1200" dirty="0">
                          <a:effectLst/>
                        </a:rPr>
                      </a:br>
                      <a:r>
                        <a:rPr lang="en-US" sz="1200" dirty="0">
                          <a:effectLst/>
                        </a:rPr>
                        <a:t>(100 concurrent connection limit only applies to TCP protocol-based communication)</a:t>
                      </a:r>
                    </a:p>
                  </a:txBody>
                  <a:tcPr marL="87086" marR="87086" marT="65314" marB="65314"/>
                </a:tc>
                <a:extLst>
                  <a:ext uri="{0D108BD9-81ED-4DB2-BD59-A6C34878D82A}">
                    <a16:rowId xmlns:a16="http://schemas.microsoft.com/office/drawing/2014/main" val="913298604"/>
                  </a:ext>
                </a:extLst>
              </a:tr>
            </a:tbl>
          </a:graphicData>
        </a:graphic>
      </p:graphicFrame>
    </p:spTree>
    <p:extLst>
      <p:ext uri="{BB962C8B-B14F-4D97-AF65-F5344CB8AC3E}">
        <p14:creationId xmlns:p14="http://schemas.microsoft.com/office/powerpoint/2010/main" val="4243879784"/>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07A14BA-BF2B-4DB4-8A4E-EFEC29CFB75E}"/>
              </a:ext>
            </a:extLst>
          </p:cNvPr>
          <p:cNvSpPr txBox="1">
            <a:spLocks/>
          </p:cNvSpPr>
          <p:nvPr/>
        </p:nvSpPr>
        <p:spPr>
          <a:xfrm>
            <a:off x="883" y="498"/>
            <a:ext cx="12435592" cy="1289219"/>
          </a:xfrm>
          <a:prstGeom prst="rect">
            <a:avLst/>
          </a:prstGeom>
          <a:solidFill>
            <a:schemeClr val="accent1"/>
          </a:solidFill>
          <a:effectLst/>
        </p:spPr>
        <p:txBody>
          <a:bodyPr vert="horz" wrap="square" lIns="146304" tIns="91440" rIns="146304" bIns="91440"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lang="en-US" spc="0" dirty="0">
                <a:ln/>
                <a:solidFill>
                  <a:srgbClr val="FFFFFF"/>
                </a:solidFill>
                <a:latin typeface="Segoe UI Light"/>
              </a:rPr>
              <a:t>Storage Queues vs Service Bus Queues MORE</a:t>
            </a:r>
            <a:endParaRPr kumimoji="0" lang="en-US" sz="4800" i="0" u="none" strike="noStrike" kern="1200" cap="none" spc="0" normalizeH="0" baseline="0" noProof="0" dirty="0">
              <a:ln/>
              <a:solidFill>
                <a:srgbClr val="FFFFFF"/>
              </a:solidFill>
              <a:uLnTx/>
              <a:uFillTx/>
              <a:latin typeface="Segoe UI Light"/>
              <a:ea typeface="+mn-ea"/>
              <a:cs typeface="Segoe UI" pitchFamily="34" charset="0"/>
            </a:endParaRPr>
          </a:p>
        </p:txBody>
      </p:sp>
      <p:graphicFrame>
        <p:nvGraphicFramePr>
          <p:cNvPr id="2" name="Table 1">
            <a:extLst>
              <a:ext uri="{FF2B5EF4-FFF2-40B4-BE49-F238E27FC236}">
                <a16:creationId xmlns:a16="http://schemas.microsoft.com/office/drawing/2014/main" id="{0AF5FECB-24D7-4804-A33A-072E830D1440}"/>
              </a:ext>
            </a:extLst>
          </p:cNvPr>
          <p:cNvGraphicFramePr>
            <a:graphicFrameLocks noGrp="1"/>
          </p:cNvGraphicFramePr>
          <p:nvPr>
            <p:extLst>
              <p:ext uri="{D42A27DB-BD31-4B8C-83A1-F6EECF244321}">
                <p14:modId xmlns:p14="http://schemas.microsoft.com/office/powerpoint/2010/main" val="2098419203"/>
              </p:ext>
            </p:extLst>
          </p:nvPr>
        </p:nvGraphicFramePr>
        <p:xfrm>
          <a:off x="264728" y="1459173"/>
          <a:ext cx="11802582" cy="5468504"/>
        </p:xfrm>
        <a:graphic>
          <a:graphicData uri="http://schemas.openxmlformats.org/drawingml/2006/table">
            <a:tbl>
              <a:tblPr firstRow="1" bandRow="1">
                <a:tableStyleId>{5C22544A-7EE6-4342-B048-85BDC9FD1C3A}</a:tableStyleId>
              </a:tblPr>
              <a:tblGrid>
                <a:gridCol w="1764963">
                  <a:extLst>
                    <a:ext uri="{9D8B030D-6E8A-4147-A177-3AD203B41FA5}">
                      <a16:colId xmlns:a16="http://schemas.microsoft.com/office/drawing/2014/main" val="870833907"/>
                    </a:ext>
                  </a:extLst>
                </a:gridCol>
                <a:gridCol w="5209309">
                  <a:extLst>
                    <a:ext uri="{9D8B030D-6E8A-4147-A177-3AD203B41FA5}">
                      <a16:colId xmlns:a16="http://schemas.microsoft.com/office/drawing/2014/main" val="2368327263"/>
                    </a:ext>
                  </a:extLst>
                </a:gridCol>
                <a:gridCol w="4828310">
                  <a:extLst>
                    <a:ext uri="{9D8B030D-6E8A-4147-A177-3AD203B41FA5}">
                      <a16:colId xmlns:a16="http://schemas.microsoft.com/office/drawing/2014/main" val="3956690189"/>
                    </a:ext>
                  </a:extLst>
                </a:gridCol>
              </a:tblGrid>
              <a:tr h="323518">
                <a:tc>
                  <a:txBody>
                    <a:bodyPr/>
                    <a:lstStyle/>
                    <a:p>
                      <a:pPr algn="l" fontAlgn="b"/>
                      <a:r>
                        <a:rPr lang="en-US" sz="1100" b="0" dirty="0">
                          <a:effectLst/>
                          <a:latin typeface="segoe-ui_semibold"/>
                        </a:rPr>
                        <a:t>Comparison Criteria</a:t>
                      </a:r>
                    </a:p>
                  </a:txBody>
                  <a:tcPr marL="45720" marR="45720" anchor="b"/>
                </a:tc>
                <a:tc>
                  <a:txBody>
                    <a:bodyPr/>
                    <a:lstStyle/>
                    <a:p>
                      <a:pPr algn="l" fontAlgn="b"/>
                      <a:r>
                        <a:rPr lang="en-US" sz="1100" b="0">
                          <a:effectLst/>
                          <a:latin typeface="segoe-ui_semibold"/>
                        </a:rPr>
                        <a:t>Storage queues</a:t>
                      </a:r>
                    </a:p>
                  </a:txBody>
                  <a:tcPr marL="45720" marR="45720" anchor="b"/>
                </a:tc>
                <a:tc>
                  <a:txBody>
                    <a:bodyPr/>
                    <a:lstStyle/>
                    <a:p>
                      <a:pPr algn="l" fontAlgn="b"/>
                      <a:r>
                        <a:rPr lang="en-US" sz="1100" b="0">
                          <a:effectLst/>
                          <a:latin typeface="segoe-ui_semibold"/>
                        </a:rPr>
                        <a:t>Service Bus Queues</a:t>
                      </a:r>
                    </a:p>
                  </a:txBody>
                  <a:tcPr marL="45720" marR="45720" anchor="b"/>
                </a:tc>
                <a:extLst>
                  <a:ext uri="{0D108BD9-81ED-4DB2-BD59-A6C34878D82A}">
                    <a16:rowId xmlns:a16="http://schemas.microsoft.com/office/drawing/2014/main" val="1769512818"/>
                  </a:ext>
                </a:extLst>
              </a:tr>
              <a:tr h="664764">
                <a:tc>
                  <a:txBody>
                    <a:bodyPr/>
                    <a:lstStyle/>
                    <a:p>
                      <a:pPr fontAlgn="t"/>
                      <a:r>
                        <a:rPr lang="en-US" sz="1100" dirty="0">
                          <a:effectLst/>
                          <a:highlight>
                            <a:srgbClr val="FFFF00"/>
                          </a:highlight>
                        </a:rPr>
                        <a:t>Ordering guarantee</a:t>
                      </a:r>
                    </a:p>
                  </a:txBody>
                  <a:tcPr marL="45720" marR="45720"/>
                </a:tc>
                <a:tc>
                  <a:txBody>
                    <a:bodyPr/>
                    <a:lstStyle/>
                    <a:p>
                      <a:pPr fontAlgn="t"/>
                      <a:r>
                        <a:rPr lang="en-US" sz="1100" b="1" dirty="0">
                          <a:effectLst/>
                          <a:highlight>
                            <a:srgbClr val="FFFF00"/>
                          </a:highlight>
                          <a:latin typeface="segoe-ui_bold"/>
                        </a:rPr>
                        <a:t>No</a:t>
                      </a:r>
                      <a:r>
                        <a:rPr lang="en-US" sz="1100" dirty="0">
                          <a:effectLst/>
                        </a:rPr>
                        <a:t> </a:t>
                      </a:r>
                      <a:br>
                        <a:rPr lang="en-US" sz="1100" dirty="0">
                          <a:effectLst/>
                        </a:rPr>
                      </a:br>
                      <a:br>
                        <a:rPr lang="en-US" sz="1100" dirty="0">
                          <a:effectLst/>
                        </a:rPr>
                      </a:br>
                      <a:r>
                        <a:rPr lang="en-US" sz="1100" dirty="0">
                          <a:effectLst/>
                        </a:rPr>
                        <a:t>For more information, see the first note in the “Additional Information” section.</a:t>
                      </a:r>
                      <a:br>
                        <a:rPr lang="en-US" sz="1100" dirty="0">
                          <a:effectLst/>
                        </a:rPr>
                      </a:br>
                      <a:endParaRPr lang="en-US" sz="1100" dirty="0">
                        <a:effectLst/>
                      </a:endParaRPr>
                    </a:p>
                  </a:txBody>
                  <a:tcPr marL="45720" marR="45720"/>
                </a:tc>
                <a:tc>
                  <a:txBody>
                    <a:bodyPr/>
                    <a:lstStyle/>
                    <a:p>
                      <a:pPr fontAlgn="t"/>
                      <a:r>
                        <a:rPr lang="en-US" sz="1100" b="1" dirty="0">
                          <a:effectLst/>
                          <a:highlight>
                            <a:srgbClr val="FFFF00"/>
                          </a:highlight>
                          <a:latin typeface="segoe-ui_bold"/>
                        </a:rPr>
                        <a:t>Yes - First-In-First-Out (FIFO) </a:t>
                      </a:r>
                      <a:r>
                        <a:rPr lang="en-US" sz="1100" dirty="0">
                          <a:effectLst/>
                          <a:highlight>
                            <a:srgbClr val="FFFF00"/>
                          </a:highlight>
                        </a:rPr>
                        <a:t>(through the use of messaging sessions)</a:t>
                      </a:r>
                    </a:p>
                  </a:txBody>
                  <a:tcPr marL="45720" marR="45720"/>
                </a:tc>
                <a:extLst>
                  <a:ext uri="{0D108BD9-81ED-4DB2-BD59-A6C34878D82A}">
                    <a16:rowId xmlns:a16="http://schemas.microsoft.com/office/drawing/2014/main" val="1424918280"/>
                  </a:ext>
                </a:extLst>
              </a:tr>
              <a:tr h="323518">
                <a:tc>
                  <a:txBody>
                    <a:bodyPr/>
                    <a:lstStyle/>
                    <a:p>
                      <a:pPr fontAlgn="t"/>
                      <a:r>
                        <a:rPr lang="en-US" sz="1100" dirty="0">
                          <a:effectLst/>
                          <a:highlight>
                            <a:srgbClr val="FFFF00"/>
                          </a:highlight>
                        </a:rPr>
                        <a:t>Delivery guarantee</a:t>
                      </a:r>
                    </a:p>
                  </a:txBody>
                  <a:tcPr marL="45720" marR="45720"/>
                </a:tc>
                <a:tc>
                  <a:txBody>
                    <a:bodyPr/>
                    <a:lstStyle/>
                    <a:p>
                      <a:pPr fontAlgn="t"/>
                      <a:r>
                        <a:rPr lang="en-US" sz="1100" b="1" dirty="0">
                          <a:effectLst/>
                          <a:highlight>
                            <a:srgbClr val="FFFF00"/>
                          </a:highlight>
                          <a:latin typeface="segoe-ui_bold"/>
                        </a:rPr>
                        <a:t>At-Least-Once</a:t>
                      </a:r>
                      <a:endParaRPr lang="en-US" sz="1100" dirty="0">
                        <a:effectLst/>
                        <a:highlight>
                          <a:srgbClr val="FFFF00"/>
                        </a:highlight>
                      </a:endParaRPr>
                    </a:p>
                  </a:txBody>
                  <a:tcPr marL="45720" marR="45720"/>
                </a:tc>
                <a:tc>
                  <a:txBody>
                    <a:bodyPr/>
                    <a:lstStyle/>
                    <a:p>
                      <a:pPr fontAlgn="t"/>
                      <a:r>
                        <a:rPr lang="en-US" sz="1100" b="1" dirty="0">
                          <a:effectLst/>
                          <a:highlight>
                            <a:srgbClr val="FFFF00"/>
                          </a:highlight>
                          <a:latin typeface="segoe-ui_bold"/>
                        </a:rPr>
                        <a:t>At-Least-Once, At-Most-Once</a:t>
                      </a:r>
                      <a:endParaRPr lang="en-US" sz="1100" dirty="0">
                        <a:effectLst/>
                        <a:highlight>
                          <a:srgbClr val="FFFF00"/>
                        </a:highlight>
                      </a:endParaRPr>
                    </a:p>
                  </a:txBody>
                  <a:tcPr marL="45720" marR="45720"/>
                </a:tc>
                <a:extLst>
                  <a:ext uri="{0D108BD9-81ED-4DB2-BD59-A6C34878D82A}">
                    <a16:rowId xmlns:a16="http://schemas.microsoft.com/office/drawing/2014/main" val="3630532764"/>
                  </a:ext>
                </a:extLst>
              </a:tr>
              <a:tr h="323518">
                <a:tc>
                  <a:txBody>
                    <a:bodyPr/>
                    <a:lstStyle/>
                    <a:p>
                      <a:pPr fontAlgn="t"/>
                      <a:r>
                        <a:rPr lang="en-US" sz="1100" dirty="0">
                          <a:effectLst/>
                          <a:highlight>
                            <a:srgbClr val="FFFF00"/>
                          </a:highlight>
                        </a:rPr>
                        <a:t>Atomic operation support</a:t>
                      </a:r>
                    </a:p>
                  </a:txBody>
                  <a:tcPr marL="45720" marR="45720"/>
                </a:tc>
                <a:tc>
                  <a:txBody>
                    <a:bodyPr/>
                    <a:lstStyle/>
                    <a:p>
                      <a:pPr fontAlgn="t"/>
                      <a:r>
                        <a:rPr lang="en-US" sz="1100" b="1" dirty="0">
                          <a:effectLst/>
                          <a:highlight>
                            <a:srgbClr val="FFFF00"/>
                          </a:highlight>
                          <a:latin typeface="segoe-ui_bold"/>
                        </a:rPr>
                        <a:t>No</a:t>
                      </a:r>
                      <a:endParaRPr lang="en-US" sz="1100" dirty="0">
                        <a:effectLst/>
                        <a:highlight>
                          <a:srgbClr val="FFFF00"/>
                        </a:highlight>
                      </a:endParaRPr>
                    </a:p>
                  </a:txBody>
                  <a:tcPr marL="45720" marR="45720"/>
                </a:tc>
                <a:tc>
                  <a:txBody>
                    <a:bodyPr/>
                    <a:lstStyle/>
                    <a:p>
                      <a:pPr fontAlgn="t"/>
                      <a:r>
                        <a:rPr lang="en-US" sz="1100" b="1" dirty="0">
                          <a:effectLst/>
                          <a:highlight>
                            <a:srgbClr val="FFFF00"/>
                          </a:highlight>
                          <a:latin typeface="segoe-ui_bold"/>
                        </a:rPr>
                        <a:t>Yes</a:t>
                      </a:r>
                      <a:endParaRPr lang="en-US" sz="1100" dirty="0">
                        <a:effectLst/>
                        <a:highlight>
                          <a:srgbClr val="FFFF00"/>
                        </a:highlight>
                      </a:endParaRPr>
                    </a:p>
                  </a:txBody>
                  <a:tcPr marL="45720" marR="45720"/>
                </a:tc>
                <a:extLst>
                  <a:ext uri="{0D108BD9-81ED-4DB2-BD59-A6C34878D82A}">
                    <a16:rowId xmlns:a16="http://schemas.microsoft.com/office/drawing/2014/main" val="2532431658"/>
                  </a:ext>
                </a:extLst>
              </a:tr>
              <a:tr h="664764">
                <a:tc>
                  <a:txBody>
                    <a:bodyPr/>
                    <a:lstStyle/>
                    <a:p>
                      <a:pPr fontAlgn="t"/>
                      <a:r>
                        <a:rPr lang="en-US" sz="1100">
                          <a:effectLst/>
                        </a:rPr>
                        <a:t>Receive behavior</a:t>
                      </a:r>
                    </a:p>
                  </a:txBody>
                  <a:tcPr marL="45720" marR="45720"/>
                </a:tc>
                <a:tc>
                  <a:txBody>
                    <a:bodyPr/>
                    <a:lstStyle/>
                    <a:p>
                      <a:pPr fontAlgn="t"/>
                      <a:r>
                        <a:rPr lang="en-US" sz="1100" b="1" dirty="0">
                          <a:effectLst/>
                          <a:latin typeface="segoe-ui_bold"/>
                        </a:rPr>
                        <a:t>Non-blocking</a:t>
                      </a:r>
                      <a:br>
                        <a:rPr lang="en-US" sz="1100" dirty="0">
                          <a:effectLst/>
                        </a:rPr>
                      </a:br>
                      <a:br>
                        <a:rPr lang="en-US" sz="1100" dirty="0">
                          <a:effectLst/>
                        </a:rPr>
                      </a:br>
                      <a:r>
                        <a:rPr lang="en-US" sz="1100" dirty="0">
                          <a:effectLst/>
                        </a:rPr>
                        <a:t>(completes immediately if no new message is found)</a:t>
                      </a:r>
                    </a:p>
                  </a:txBody>
                  <a:tcPr marL="45720" marR="45720"/>
                </a:tc>
                <a:tc>
                  <a:txBody>
                    <a:bodyPr/>
                    <a:lstStyle/>
                    <a:p>
                      <a:pPr fontAlgn="t"/>
                      <a:r>
                        <a:rPr lang="en-US" sz="1100" b="1" dirty="0">
                          <a:effectLst/>
                          <a:latin typeface="segoe-ui_bold"/>
                        </a:rPr>
                        <a:t>Blocking with/without timeout  </a:t>
                      </a:r>
                      <a:r>
                        <a:rPr lang="en-US" sz="1100" dirty="0">
                          <a:effectLst/>
                        </a:rPr>
                        <a:t>(offers long polling, or the </a:t>
                      </a:r>
                      <a:r>
                        <a:rPr lang="en-US" sz="1100" u="none" strike="noStrike" dirty="0">
                          <a:solidFill>
                            <a:srgbClr val="0050C5"/>
                          </a:solidFill>
                          <a:effectLst/>
                          <a:hlinkClick r:id="rId3"/>
                        </a:rPr>
                        <a:t>"Comet technique"</a:t>
                      </a:r>
                      <a:r>
                        <a:rPr lang="en-US" sz="1100" dirty="0">
                          <a:effectLst/>
                        </a:rPr>
                        <a:t>)</a:t>
                      </a:r>
                      <a:br>
                        <a:rPr lang="en-US" sz="1100" dirty="0">
                          <a:effectLst/>
                        </a:rPr>
                      </a:br>
                      <a:br>
                        <a:rPr lang="en-US" sz="1100" dirty="0">
                          <a:effectLst/>
                        </a:rPr>
                      </a:br>
                      <a:r>
                        <a:rPr lang="en-US" sz="1100" b="1" dirty="0">
                          <a:effectLst/>
                          <a:latin typeface="segoe-ui_bold"/>
                        </a:rPr>
                        <a:t>Non-blocking  </a:t>
                      </a:r>
                      <a:r>
                        <a:rPr lang="en-US" sz="1100" dirty="0">
                          <a:effectLst/>
                        </a:rPr>
                        <a:t>(through the use of .NET managed API only)</a:t>
                      </a:r>
                    </a:p>
                  </a:txBody>
                  <a:tcPr marL="45720" marR="45720"/>
                </a:tc>
                <a:extLst>
                  <a:ext uri="{0D108BD9-81ED-4DB2-BD59-A6C34878D82A}">
                    <a16:rowId xmlns:a16="http://schemas.microsoft.com/office/drawing/2014/main" val="3239441079"/>
                  </a:ext>
                </a:extLst>
              </a:tr>
              <a:tr h="323518">
                <a:tc>
                  <a:txBody>
                    <a:bodyPr/>
                    <a:lstStyle/>
                    <a:p>
                      <a:pPr fontAlgn="t"/>
                      <a:r>
                        <a:rPr lang="en-US" sz="1100" dirty="0">
                          <a:effectLst/>
                        </a:rPr>
                        <a:t>Push-style API</a:t>
                      </a:r>
                    </a:p>
                  </a:txBody>
                  <a:tcPr marL="45720" marR="45720"/>
                </a:tc>
                <a:tc>
                  <a:txBody>
                    <a:bodyPr/>
                    <a:lstStyle/>
                    <a:p>
                      <a:pPr fontAlgn="t"/>
                      <a:r>
                        <a:rPr lang="en-US" sz="1100" b="1" dirty="0">
                          <a:effectLst/>
                          <a:latin typeface="segoe-ui_bold"/>
                        </a:rPr>
                        <a:t>No</a:t>
                      </a:r>
                      <a:endParaRPr lang="en-US" sz="1100" dirty="0">
                        <a:effectLst/>
                      </a:endParaRPr>
                    </a:p>
                  </a:txBody>
                  <a:tcPr marL="45720" marR="45720"/>
                </a:tc>
                <a:tc>
                  <a:txBody>
                    <a:bodyPr/>
                    <a:lstStyle/>
                    <a:p>
                      <a:pPr fontAlgn="t"/>
                      <a:r>
                        <a:rPr lang="en-US" sz="1100" b="1" dirty="0">
                          <a:effectLst/>
                          <a:latin typeface="segoe-ui_bold"/>
                        </a:rPr>
                        <a:t>Yes  </a:t>
                      </a:r>
                      <a:r>
                        <a:rPr lang="en-US" sz="1100" u="none" strike="noStrike" dirty="0" err="1">
                          <a:solidFill>
                            <a:srgbClr val="0050C5"/>
                          </a:solidFill>
                          <a:effectLst/>
                          <a:hlinkClick r:id="rId4"/>
                        </a:rPr>
                        <a:t>OnMessage</a:t>
                      </a:r>
                      <a:r>
                        <a:rPr lang="en-US" sz="1100" dirty="0">
                          <a:effectLst/>
                        </a:rPr>
                        <a:t> and </a:t>
                      </a:r>
                      <a:r>
                        <a:rPr lang="en-US" sz="1100" b="1" dirty="0" err="1">
                          <a:effectLst/>
                          <a:latin typeface="segoe-ui_bold"/>
                        </a:rPr>
                        <a:t>OnMessage</a:t>
                      </a:r>
                      <a:r>
                        <a:rPr lang="en-US" sz="1100" dirty="0">
                          <a:effectLst/>
                        </a:rPr>
                        <a:t> sessions .NET API.</a:t>
                      </a:r>
                    </a:p>
                  </a:txBody>
                  <a:tcPr marL="45720" marR="45720"/>
                </a:tc>
                <a:extLst>
                  <a:ext uri="{0D108BD9-81ED-4DB2-BD59-A6C34878D82A}">
                    <a16:rowId xmlns:a16="http://schemas.microsoft.com/office/drawing/2014/main" val="103093800"/>
                  </a:ext>
                </a:extLst>
              </a:tr>
              <a:tr h="323518">
                <a:tc>
                  <a:txBody>
                    <a:bodyPr/>
                    <a:lstStyle/>
                    <a:p>
                      <a:pPr fontAlgn="t"/>
                      <a:r>
                        <a:rPr lang="en-US" sz="1100">
                          <a:effectLst/>
                        </a:rPr>
                        <a:t>Receive mode</a:t>
                      </a:r>
                    </a:p>
                  </a:txBody>
                  <a:tcPr marL="45720" marR="45720"/>
                </a:tc>
                <a:tc>
                  <a:txBody>
                    <a:bodyPr/>
                    <a:lstStyle/>
                    <a:p>
                      <a:pPr fontAlgn="t"/>
                      <a:r>
                        <a:rPr lang="en-US" sz="1100" b="1" dirty="0">
                          <a:effectLst/>
                          <a:latin typeface="segoe-ui_bold"/>
                        </a:rPr>
                        <a:t>Peek &amp; Lease</a:t>
                      </a:r>
                      <a:endParaRPr lang="en-US" sz="1100" dirty="0">
                        <a:effectLst/>
                      </a:endParaRPr>
                    </a:p>
                  </a:txBody>
                  <a:tcPr marL="45720" marR="45720"/>
                </a:tc>
                <a:tc>
                  <a:txBody>
                    <a:bodyPr/>
                    <a:lstStyle/>
                    <a:p>
                      <a:pPr fontAlgn="t"/>
                      <a:r>
                        <a:rPr lang="en-US" sz="1100" b="1" dirty="0">
                          <a:effectLst/>
                          <a:latin typeface="segoe-ui_bold"/>
                        </a:rPr>
                        <a:t>Peek &amp; Lock, Receive &amp; Delete</a:t>
                      </a:r>
                      <a:endParaRPr lang="en-US" sz="1100" dirty="0">
                        <a:effectLst/>
                      </a:endParaRPr>
                    </a:p>
                  </a:txBody>
                  <a:tcPr marL="45720" marR="45720"/>
                </a:tc>
                <a:extLst>
                  <a:ext uri="{0D108BD9-81ED-4DB2-BD59-A6C34878D82A}">
                    <a16:rowId xmlns:a16="http://schemas.microsoft.com/office/drawing/2014/main" val="3252123513"/>
                  </a:ext>
                </a:extLst>
              </a:tr>
              <a:tr h="323518">
                <a:tc>
                  <a:txBody>
                    <a:bodyPr/>
                    <a:lstStyle/>
                    <a:p>
                      <a:pPr fontAlgn="t"/>
                      <a:r>
                        <a:rPr lang="en-US" sz="1100">
                          <a:effectLst/>
                        </a:rPr>
                        <a:t>Exclusive access mode</a:t>
                      </a:r>
                    </a:p>
                  </a:txBody>
                  <a:tcPr marL="45720" marR="45720"/>
                </a:tc>
                <a:tc>
                  <a:txBody>
                    <a:bodyPr/>
                    <a:lstStyle/>
                    <a:p>
                      <a:pPr fontAlgn="t"/>
                      <a:r>
                        <a:rPr lang="en-US" sz="1100" b="1" dirty="0">
                          <a:effectLst/>
                          <a:latin typeface="segoe-ui_bold"/>
                        </a:rPr>
                        <a:t>Lease-based</a:t>
                      </a:r>
                      <a:endParaRPr lang="en-US" sz="1100" dirty="0">
                        <a:effectLst/>
                      </a:endParaRPr>
                    </a:p>
                  </a:txBody>
                  <a:tcPr marL="45720" marR="45720"/>
                </a:tc>
                <a:tc>
                  <a:txBody>
                    <a:bodyPr/>
                    <a:lstStyle/>
                    <a:p>
                      <a:pPr fontAlgn="t"/>
                      <a:r>
                        <a:rPr lang="en-US" sz="1100" b="1">
                          <a:effectLst/>
                          <a:latin typeface="segoe-ui_bold"/>
                        </a:rPr>
                        <a:t>Lock-based</a:t>
                      </a:r>
                      <a:endParaRPr lang="en-US" sz="1100">
                        <a:effectLst/>
                      </a:endParaRPr>
                    </a:p>
                  </a:txBody>
                  <a:tcPr marL="45720" marR="45720"/>
                </a:tc>
                <a:extLst>
                  <a:ext uri="{0D108BD9-81ED-4DB2-BD59-A6C34878D82A}">
                    <a16:rowId xmlns:a16="http://schemas.microsoft.com/office/drawing/2014/main" val="2194598289"/>
                  </a:ext>
                </a:extLst>
              </a:tr>
              <a:tr h="323518">
                <a:tc>
                  <a:txBody>
                    <a:bodyPr/>
                    <a:lstStyle/>
                    <a:p>
                      <a:pPr fontAlgn="t"/>
                      <a:r>
                        <a:rPr lang="en-US" sz="1100">
                          <a:effectLst/>
                        </a:rPr>
                        <a:t>Lease/Lock duration</a:t>
                      </a:r>
                    </a:p>
                  </a:txBody>
                  <a:tcPr marL="45720" marR="45720"/>
                </a:tc>
                <a:tc>
                  <a:txBody>
                    <a:bodyPr/>
                    <a:lstStyle/>
                    <a:p>
                      <a:pPr fontAlgn="t"/>
                      <a:r>
                        <a:rPr lang="en-US" sz="1100" b="1" dirty="0">
                          <a:effectLst/>
                          <a:latin typeface="segoe-ui_bold"/>
                        </a:rPr>
                        <a:t>30 seconds (default), 7 days (maximum)</a:t>
                      </a:r>
                      <a:endParaRPr lang="en-US" sz="1100" dirty="0">
                        <a:effectLst/>
                      </a:endParaRPr>
                    </a:p>
                  </a:txBody>
                  <a:tcPr marL="45720" marR="45720"/>
                </a:tc>
                <a:tc>
                  <a:txBody>
                    <a:bodyPr/>
                    <a:lstStyle/>
                    <a:p>
                      <a:pPr fontAlgn="t"/>
                      <a:r>
                        <a:rPr lang="en-US" sz="1100" b="1" dirty="0">
                          <a:effectLst/>
                          <a:latin typeface="segoe-ui_bold"/>
                        </a:rPr>
                        <a:t>60 seconds (default)  </a:t>
                      </a:r>
                      <a:r>
                        <a:rPr lang="en-US" sz="1100" dirty="0">
                          <a:effectLst/>
                        </a:rPr>
                        <a:t>You can renew a message lock using the </a:t>
                      </a:r>
                      <a:r>
                        <a:rPr lang="en-US" sz="1100" u="none" strike="noStrike" dirty="0" err="1">
                          <a:solidFill>
                            <a:srgbClr val="0050C5"/>
                          </a:solidFill>
                          <a:effectLst/>
                          <a:hlinkClick r:id="rId5"/>
                        </a:rPr>
                        <a:t>RenewLock</a:t>
                      </a:r>
                      <a:endParaRPr lang="en-US" sz="1100" dirty="0">
                        <a:effectLst/>
                      </a:endParaRPr>
                    </a:p>
                  </a:txBody>
                  <a:tcPr marL="45720" marR="45720"/>
                </a:tc>
                <a:extLst>
                  <a:ext uri="{0D108BD9-81ED-4DB2-BD59-A6C34878D82A}">
                    <a16:rowId xmlns:a16="http://schemas.microsoft.com/office/drawing/2014/main" val="1265436893"/>
                  </a:ext>
                </a:extLst>
              </a:tr>
              <a:tr h="323518">
                <a:tc>
                  <a:txBody>
                    <a:bodyPr/>
                    <a:lstStyle/>
                    <a:p>
                      <a:pPr fontAlgn="t"/>
                      <a:r>
                        <a:rPr lang="en-US" sz="1100">
                          <a:effectLst/>
                        </a:rPr>
                        <a:t>Lease/Lock precision</a:t>
                      </a:r>
                    </a:p>
                  </a:txBody>
                  <a:tcPr marL="45720" marR="45720"/>
                </a:tc>
                <a:tc>
                  <a:txBody>
                    <a:bodyPr/>
                    <a:lstStyle/>
                    <a:p>
                      <a:pPr fontAlgn="t"/>
                      <a:r>
                        <a:rPr lang="en-US" sz="1100" b="1" dirty="0">
                          <a:effectLst/>
                          <a:latin typeface="segoe-ui_bold"/>
                        </a:rPr>
                        <a:t>Message level</a:t>
                      </a:r>
                      <a:endParaRPr lang="en-US" sz="1100" dirty="0">
                        <a:effectLst/>
                      </a:endParaRPr>
                    </a:p>
                  </a:txBody>
                  <a:tcPr marL="45720" marR="45720"/>
                </a:tc>
                <a:tc>
                  <a:txBody>
                    <a:bodyPr/>
                    <a:lstStyle/>
                    <a:p>
                      <a:pPr fontAlgn="t"/>
                      <a:r>
                        <a:rPr lang="en-US" sz="1100" b="1" dirty="0">
                          <a:effectLst/>
                          <a:latin typeface="segoe-ui_bold"/>
                        </a:rPr>
                        <a:t>Queue level</a:t>
                      </a:r>
                      <a:endParaRPr lang="en-US" sz="1100" dirty="0">
                        <a:effectLst/>
                      </a:endParaRPr>
                    </a:p>
                  </a:txBody>
                  <a:tcPr marL="45720" marR="45720"/>
                </a:tc>
                <a:extLst>
                  <a:ext uri="{0D108BD9-81ED-4DB2-BD59-A6C34878D82A}">
                    <a16:rowId xmlns:a16="http://schemas.microsoft.com/office/drawing/2014/main" val="3324319315"/>
                  </a:ext>
                </a:extLst>
              </a:tr>
              <a:tr h="664764">
                <a:tc>
                  <a:txBody>
                    <a:bodyPr/>
                    <a:lstStyle/>
                    <a:p>
                      <a:pPr fontAlgn="t"/>
                      <a:r>
                        <a:rPr lang="en-US" sz="1100">
                          <a:effectLst/>
                        </a:rPr>
                        <a:t>Batched receive</a:t>
                      </a:r>
                    </a:p>
                  </a:txBody>
                  <a:tcPr marL="45720" marR="45720"/>
                </a:tc>
                <a:tc>
                  <a:txBody>
                    <a:bodyPr/>
                    <a:lstStyle/>
                    <a:p>
                      <a:pPr fontAlgn="t"/>
                      <a:r>
                        <a:rPr lang="en-US" sz="1100" b="1">
                          <a:effectLst/>
                          <a:latin typeface="segoe-ui_bold"/>
                        </a:rPr>
                        <a:t>Yes</a:t>
                      </a:r>
                      <a:br>
                        <a:rPr lang="en-US" sz="1100">
                          <a:effectLst/>
                        </a:rPr>
                      </a:br>
                      <a:br>
                        <a:rPr lang="en-US" sz="1100">
                          <a:effectLst/>
                        </a:rPr>
                      </a:br>
                      <a:r>
                        <a:rPr lang="en-US" sz="1100">
                          <a:effectLst/>
                        </a:rPr>
                        <a:t>(explicitly specifying message count when retrieving messages, up to a maximum of 32 messages)</a:t>
                      </a:r>
                    </a:p>
                  </a:txBody>
                  <a:tcPr marL="45720" marR="45720"/>
                </a:tc>
                <a:tc>
                  <a:txBody>
                    <a:bodyPr/>
                    <a:lstStyle/>
                    <a:p>
                      <a:pPr fontAlgn="t"/>
                      <a:r>
                        <a:rPr lang="en-US" sz="1100" b="1" dirty="0">
                          <a:effectLst/>
                          <a:latin typeface="segoe-ui_bold"/>
                        </a:rPr>
                        <a:t>Yes</a:t>
                      </a:r>
                      <a:br>
                        <a:rPr lang="en-US" sz="1100" dirty="0">
                          <a:effectLst/>
                        </a:rPr>
                      </a:br>
                      <a:br>
                        <a:rPr lang="en-US" sz="1100" dirty="0">
                          <a:effectLst/>
                        </a:rPr>
                      </a:br>
                      <a:r>
                        <a:rPr lang="en-US" sz="1100" dirty="0">
                          <a:effectLst/>
                        </a:rPr>
                        <a:t>(implicitly enabling a pre-fetch property or explicitly through the use of transactions)</a:t>
                      </a:r>
                    </a:p>
                  </a:txBody>
                  <a:tcPr marL="45720" marR="45720"/>
                </a:tc>
                <a:extLst>
                  <a:ext uri="{0D108BD9-81ED-4DB2-BD59-A6C34878D82A}">
                    <a16:rowId xmlns:a16="http://schemas.microsoft.com/office/drawing/2014/main" val="1226869841"/>
                  </a:ext>
                </a:extLst>
              </a:tr>
              <a:tr h="518516">
                <a:tc>
                  <a:txBody>
                    <a:bodyPr/>
                    <a:lstStyle/>
                    <a:p>
                      <a:pPr fontAlgn="t"/>
                      <a:r>
                        <a:rPr lang="en-US" sz="1100">
                          <a:effectLst/>
                        </a:rPr>
                        <a:t>Batched send</a:t>
                      </a:r>
                    </a:p>
                  </a:txBody>
                  <a:tcPr marL="45720" marR="45720"/>
                </a:tc>
                <a:tc>
                  <a:txBody>
                    <a:bodyPr/>
                    <a:lstStyle/>
                    <a:p>
                      <a:pPr fontAlgn="t"/>
                      <a:r>
                        <a:rPr lang="en-US" sz="1100" b="1" dirty="0">
                          <a:effectLst/>
                          <a:latin typeface="segoe-ui_bold"/>
                        </a:rPr>
                        <a:t>No</a:t>
                      </a:r>
                      <a:endParaRPr lang="en-US" sz="1100" dirty="0">
                        <a:effectLst/>
                      </a:endParaRPr>
                    </a:p>
                  </a:txBody>
                  <a:tcPr marL="45720" marR="45720"/>
                </a:tc>
                <a:tc>
                  <a:txBody>
                    <a:bodyPr/>
                    <a:lstStyle/>
                    <a:p>
                      <a:pPr fontAlgn="t"/>
                      <a:r>
                        <a:rPr lang="en-US" sz="1100" b="1" dirty="0">
                          <a:effectLst/>
                          <a:latin typeface="segoe-ui_bold"/>
                        </a:rPr>
                        <a:t>Yes</a:t>
                      </a:r>
                      <a:br>
                        <a:rPr lang="en-US" sz="1100" dirty="0">
                          <a:effectLst/>
                        </a:rPr>
                      </a:br>
                      <a:br>
                        <a:rPr lang="en-US" sz="1100" dirty="0">
                          <a:effectLst/>
                        </a:rPr>
                      </a:br>
                      <a:r>
                        <a:rPr lang="en-US" sz="1100" dirty="0">
                          <a:effectLst/>
                        </a:rPr>
                        <a:t>(through the use of transactions or client-side batching)</a:t>
                      </a:r>
                    </a:p>
                  </a:txBody>
                  <a:tcPr marL="45720" marR="45720"/>
                </a:tc>
                <a:extLst>
                  <a:ext uri="{0D108BD9-81ED-4DB2-BD59-A6C34878D82A}">
                    <a16:rowId xmlns:a16="http://schemas.microsoft.com/office/drawing/2014/main" val="80846945"/>
                  </a:ext>
                </a:extLst>
              </a:tr>
            </a:tbl>
          </a:graphicData>
        </a:graphic>
      </p:graphicFrame>
    </p:spTree>
    <p:extLst>
      <p:ext uri="{BB962C8B-B14F-4D97-AF65-F5344CB8AC3E}">
        <p14:creationId xmlns:p14="http://schemas.microsoft.com/office/powerpoint/2010/main" val="2037571067"/>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07A14BA-BF2B-4DB4-8A4E-EFEC29CFB75E}"/>
              </a:ext>
            </a:extLst>
          </p:cNvPr>
          <p:cNvSpPr txBox="1">
            <a:spLocks/>
          </p:cNvSpPr>
          <p:nvPr/>
        </p:nvSpPr>
        <p:spPr>
          <a:xfrm>
            <a:off x="883" y="498"/>
            <a:ext cx="12435592" cy="1289219"/>
          </a:xfrm>
          <a:prstGeom prst="rect">
            <a:avLst/>
          </a:prstGeom>
          <a:solidFill>
            <a:schemeClr val="accent1"/>
          </a:solidFill>
          <a:effectLst/>
        </p:spPr>
        <p:txBody>
          <a:bodyPr vert="horz" wrap="square" lIns="146304" tIns="91440" rIns="146304" bIns="91440"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lang="en-US" spc="0" dirty="0">
                <a:ln/>
                <a:solidFill>
                  <a:srgbClr val="FFFFFF"/>
                </a:solidFill>
                <a:latin typeface="Segoe UI Light"/>
              </a:rPr>
              <a:t>Azure Storage Account Security</a:t>
            </a:r>
            <a:endParaRPr kumimoji="0" lang="en-US" sz="4800" i="0" u="none" strike="noStrike" kern="1200" cap="none" spc="0" normalizeH="0" baseline="0" noProof="0" dirty="0">
              <a:ln/>
              <a:solidFill>
                <a:srgbClr val="FFFFFF"/>
              </a:solidFill>
              <a:uLnTx/>
              <a:uFillTx/>
              <a:latin typeface="Segoe UI Light"/>
              <a:ea typeface="+mn-ea"/>
              <a:cs typeface="Segoe UI" pitchFamily="34" charset="0"/>
            </a:endParaRPr>
          </a:p>
        </p:txBody>
      </p:sp>
      <p:sp>
        <p:nvSpPr>
          <p:cNvPr id="2" name="TextBox 1">
            <a:extLst>
              <a:ext uri="{FF2B5EF4-FFF2-40B4-BE49-F238E27FC236}">
                <a16:creationId xmlns:a16="http://schemas.microsoft.com/office/drawing/2014/main" id="{127DDF30-C575-4D21-9394-585A867829EC}"/>
              </a:ext>
            </a:extLst>
          </p:cNvPr>
          <p:cNvSpPr txBox="1"/>
          <p:nvPr/>
        </p:nvSpPr>
        <p:spPr>
          <a:xfrm>
            <a:off x="0" y="1289717"/>
            <a:ext cx="12436476" cy="5780044"/>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400" b="1" dirty="0">
                <a:gradFill>
                  <a:gsLst>
                    <a:gs pos="2917">
                      <a:schemeClr val="tx1"/>
                    </a:gs>
                    <a:gs pos="30000">
                      <a:schemeClr val="tx1"/>
                    </a:gs>
                  </a:gsLst>
                  <a:lin ang="5400000" scaled="0"/>
                </a:gradFill>
                <a:latin typeface="+mj-lt"/>
              </a:rPr>
              <a:t>Shared Key Authentication:</a:t>
            </a:r>
          </a:p>
          <a:p>
            <a:pPr marL="809271" lvl="1" indent="-342900">
              <a:lnSpc>
                <a:spcPct val="90000"/>
              </a:lnSpc>
              <a:spcAft>
                <a:spcPts val="600"/>
              </a:spcAft>
              <a:buFont typeface="Arial" panose="020B0604020202020204" pitchFamily="34" charset="0"/>
              <a:buChar char="•"/>
            </a:pPr>
            <a:r>
              <a:rPr lang="en-US" sz="1400" dirty="0">
                <a:gradFill>
                  <a:gsLst>
                    <a:gs pos="2917">
                      <a:schemeClr val="tx1"/>
                    </a:gs>
                    <a:gs pos="30000">
                      <a:schemeClr val="tx1"/>
                    </a:gs>
                  </a:gsLst>
                  <a:lin ang="5400000" scaled="0"/>
                </a:gradFill>
                <a:highlight>
                  <a:srgbClr val="FFFF00"/>
                </a:highlight>
                <a:latin typeface="+mj-lt"/>
              </a:rPr>
              <a:t>Two storage account keys </a:t>
            </a:r>
            <a:r>
              <a:rPr lang="en-US" sz="1400" dirty="0">
                <a:gradFill>
                  <a:gsLst>
                    <a:gs pos="2917">
                      <a:schemeClr val="tx1"/>
                    </a:gs>
                    <a:gs pos="30000">
                      <a:schemeClr val="tx1"/>
                    </a:gs>
                  </a:gsLst>
                  <a:lin ang="5400000" scaled="0"/>
                </a:gradFill>
                <a:latin typeface="+mj-lt"/>
              </a:rPr>
              <a:t>that are 512-bit strings that give access to data for all Storage Account services</a:t>
            </a:r>
          </a:p>
          <a:p>
            <a:pPr marL="809271" lvl="1" indent="-342900">
              <a:lnSpc>
                <a:spcPct val="90000"/>
              </a:lnSpc>
              <a:spcAft>
                <a:spcPts val="600"/>
              </a:spcAft>
              <a:buFont typeface="Arial" panose="020B0604020202020204" pitchFamily="34" charset="0"/>
              <a:buChar char="•"/>
            </a:pPr>
            <a:r>
              <a:rPr lang="en-US" sz="1400" dirty="0">
                <a:gradFill>
                  <a:gsLst>
                    <a:gs pos="2917">
                      <a:schemeClr val="tx1"/>
                    </a:gs>
                    <a:gs pos="30000">
                      <a:schemeClr val="tx1"/>
                    </a:gs>
                  </a:gsLst>
                  <a:lin ang="5400000" scaled="0"/>
                </a:gradFill>
                <a:latin typeface="+mj-lt"/>
              </a:rPr>
              <a:t>Blob containers can be set to give anonymous read access for individual blobs or for the whole container</a:t>
            </a:r>
          </a:p>
          <a:p>
            <a:pPr marL="809271" lvl="1" indent="-342900">
              <a:lnSpc>
                <a:spcPct val="90000"/>
              </a:lnSpc>
              <a:spcAft>
                <a:spcPts val="600"/>
              </a:spcAft>
              <a:buFont typeface="Arial" panose="020B0604020202020204" pitchFamily="34" charset="0"/>
              <a:buChar char="•"/>
            </a:pPr>
            <a:r>
              <a:rPr lang="en-US" sz="1400" dirty="0">
                <a:gradFill>
                  <a:gsLst>
                    <a:gs pos="2917">
                      <a:schemeClr val="tx1"/>
                    </a:gs>
                    <a:gs pos="30000">
                      <a:schemeClr val="tx1"/>
                    </a:gs>
                  </a:gsLst>
                  <a:lin ang="5400000" scaled="0"/>
                </a:gradFill>
                <a:highlight>
                  <a:srgbClr val="FFFF00"/>
                </a:highlight>
                <a:latin typeface="+mj-lt"/>
              </a:rPr>
              <a:t>Shared Access Signatures (SAS): </a:t>
            </a:r>
          </a:p>
          <a:p>
            <a:pPr marL="1275642" lvl="2" indent="-342900">
              <a:lnSpc>
                <a:spcPct val="90000"/>
              </a:lnSpc>
              <a:spcAft>
                <a:spcPts val="600"/>
              </a:spcAft>
              <a:buFont typeface="Arial" panose="020B0604020202020204" pitchFamily="34" charset="0"/>
              <a:buChar char="•"/>
            </a:pPr>
            <a:r>
              <a:rPr lang="en-US" sz="1400" dirty="0">
                <a:gradFill>
                  <a:gsLst>
                    <a:gs pos="2917">
                      <a:schemeClr val="tx1"/>
                    </a:gs>
                    <a:gs pos="30000">
                      <a:schemeClr val="tx1"/>
                    </a:gs>
                  </a:gsLst>
                  <a:lin ang="5400000" scaled="0"/>
                </a:gradFill>
                <a:latin typeface="+mj-lt"/>
              </a:rPr>
              <a:t>Contain access rules and an account key in an encrypted query string included with REST calls</a:t>
            </a:r>
          </a:p>
          <a:p>
            <a:pPr marL="1275642" lvl="2" indent="-342900">
              <a:lnSpc>
                <a:spcPct val="90000"/>
              </a:lnSpc>
              <a:spcAft>
                <a:spcPts val="600"/>
              </a:spcAft>
              <a:buFont typeface="Arial" panose="020B0604020202020204" pitchFamily="34" charset="0"/>
              <a:buChar char="•"/>
            </a:pPr>
            <a:r>
              <a:rPr lang="en-US" sz="1400" dirty="0">
                <a:gradFill>
                  <a:gsLst>
                    <a:gs pos="2917">
                      <a:schemeClr val="tx1"/>
                    </a:gs>
                    <a:gs pos="30000">
                      <a:schemeClr val="tx1"/>
                    </a:gs>
                  </a:gsLst>
                  <a:lin ang="5400000" scaled="0"/>
                </a:gradFill>
                <a:highlight>
                  <a:srgbClr val="FFFF00"/>
                </a:highlight>
                <a:latin typeface="+mj-lt"/>
              </a:rPr>
              <a:t>Service-level SAS </a:t>
            </a:r>
            <a:r>
              <a:rPr lang="en-US" sz="1400" dirty="0">
                <a:gradFill>
                  <a:gsLst>
                    <a:gs pos="2917">
                      <a:schemeClr val="tx1"/>
                    </a:gs>
                    <a:gs pos="30000">
                      <a:schemeClr val="tx1"/>
                    </a:gs>
                  </a:gsLst>
                  <a:lin ang="5400000" scaled="0"/>
                </a:gradFill>
                <a:latin typeface="+mj-lt"/>
              </a:rPr>
              <a:t>is scoped to specific resources within a storage account</a:t>
            </a:r>
          </a:p>
          <a:p>
            <a:pPr marL="1275642" lvl="2" indent="-342900">
              <a:lnSpc>
                <a:spcPct val="90000"/>
              </a:lnSpc>
              <a:spcAft>
                <a:spcPts val="600"/>
              </a:spcAft>
              <a:buFont typeface="Arial" panose="020B0604020202020204" pitchFamily="34" charset="0"/>
              <a:buChar char="•"/>
            </a:pPr>
            <a:r>
              <a:rPr lang="en-US" sz="1400" dirty="0">
                <a:gradFill>
                  <a:gsLst>
                    <a:gs pos="2917">
                      <a:schemeClr val="tx1"/>
                    </a:gs>
                    <a:gs pos="30000">
                      <a:schemeClr val="tx1"/>
                    </a:gs>
                  </a:gsLst>
                  <a:lin ang="5400000" scaled="0"/>
                </a:gradFill>
                <a:highlight>
                  <a:srgbClr val="FFFF00"/>
                </a:highlight>
                <a:latin typeface="+mj-lt"/>
              </a:rPr>
              <a:t>Account-level SAS </a:t>
            </a:r>
            <a:r>
              <a:rPr lang="en-US" sz="1400" dirty="0">
                <a:gradFill>
                  <a:gsLst>
                    <a:gs pos="2917">
                      <a:schemeClr val="tx1"/>
                    </a:gs>
                    <a:gs pos="30000">
                      <a:schemeClr val="tx1"/>
                    </a:gs>
                  </a:gsLst>
                  <a:lin ang="5400000" scaled="0"/>
                </a:gradFill>
                <a:latin typeface="+mj-lt"/>
              </a:rPr>
              <a:t>is scoped to access anything in the storage account</a:t>
            </a:r>
          </a:p>
          <a:p>
            <a:pPr marL="1275642" lvl="2" indent="-342900">
              <a:lnSpc>
                <a:spcPct val="90000"/>
              </a:lnSpc>
              <a:spcAft>
                <a:spcPts val="600"/>
              </a:spcAft>
              <a:buFont typeface="Arial" panose="020B0604020202020204" pitchFamily="34" charset="0"/>
              <a:buChar char="•"/>
            </a:pPr>
            <a:r>
              <a:rPr lang="en-US" sz="1400" dirty="0">
                <a:gradFill>
                  <a:gsLst>
                    <a:gs pos="2917">
                      <a:schemeClr val="tx1"/>
                    </a:gs>
                    <a:gs pos="30000">
                      <a:schemeClr val="tx1"/>
                    </a:gs>
                  </a:gsLst>
                  <a:lin ang="5400000" scaled="0"/>
                </a:gradFill>
                <a:highlight>
                  <a:srgbClr val="FFFF00"/>
                </a:highlight>
                <a:latin typeface="+mj-lt"/>
              </a:rPr>
              <a:t>SAS policies </a:t>
            </a:r>
            <a:r>
              <a:rPr lang="en-US" sz="1400" dirty="0">
                <a:gradFill>
                  <a:gsLst>
                    <a:gs pos="2917">
                      <a:schemeClr val="tx1"/>
                    </a:gs>
                    <a:gs pos="30000">
                      <a:schemeClr val="tx1"/>
                    </a:gs>
                  </a:gsLst>
                  <a:lin ang="5400000" scaled="0"/>
                </a:gradFill>
                <a:latin typeface="+mj-lt"/>
              </a:rPr>
              <a:t>can be used on Blob containers, a Table, a Queue, or a file share and </a:t>
            </a:r>
            <a:r>
              <a:rPr lang="en-US" sz="1400" dirty="0">
                <a:gradFill>
                  <a:gsLst>
                    <a:gs pos="2917">
                      <a:schemeClr val="tx1"/>
                    </a:gs>
                    <a:gs pos="30000">
                      <a:schemeClr val="tx1"/>
                    </a:gs>
                  </a:gsLst>
                  <a:lin ang="5400000" scaled="0"/>
                </a:gradFill>
                <a:highlight>
                  <a:srgbClr val="FFFF00"/>
                </a:highlight>
                <a:latin typeface="+mj-lt"/>
              </a:rPr>
              <a:t>used as basis for SAS URIs; allows revocation</a:t>
            </a:r>
          </a:p>
          <a:p>
            <a:pPr marL="342900" indent="-342900">
              <a:lnSpc>
                <a:spcPct val="90000"/>
              </a:lnSpc>
              <a:spcAft>
                <a:spcPts val="600"/>
              </a:spcAft>
              <a:buFont typeface="Arial" panose="020B0604020202020204" pitchFamily="34" charset="0"/>
              <a:buChar char="•"/>
            </a:pPr>
            <a:r>
              <a:rPr lang="en-US" sz="2400" b="1" dirty="0">
                <a:gradFill>
                  <a:gsLst>
                    <a:gs pos="2917">
                      <a:schemeClr val="tx1"/>
                    </a:gs>
                    <a:gs pos="30000">
                      <a:schemeClr val="tx1"/>
                    </a:gs>
                  </a:gsLst>
                  <a:lin ang="5400000" scaled="0"/>
                </a:gradFill>
                <a:latin typeface="+mj-lt"/>
              </a:rPr>
              <a:t>Network Firewalls:</a:t>
            </a:r>
          </a:p>
          <a:p>
            <a:pPr marL="809271" lvl="1" indent="-342900">
              <a:lnSpc>
                <a:spcPct val="90000"/>
              </a:lnSpc>
              <a:spcAft>
                <a:spcPts val="600"/>
              </a:spcAft>
              <a:buFont typeface="Arial" panose="020B0604020202020204" pitchFamily="34" charset="0"/>
              <a:buChar char="•"/>
            </a:pPr>
            <a:r>
              <a:rPr lang="en-US" sz="1400" dirty="0">
                <a:gradFill>
                  <a:gsLst>
                    <a:gs pos="2917">
                      <a:schemeClr val="tx1"/>
                    </a:gs>
                    <a:gs pos="30000">
                      <a:schemeClr val="tx1"/>
                    </a:gs>
                  </a:gsLst>
                  <a:lin ang="5400000" scaled="0"/>
                </a:gradFill>
                <a:latin typeface="+mj-lt"/>
              </a:rPr>
              <a:t>Azure VNETs can use service endpoints and service tags to reference Azure Storage service IP ranges for direct routing and ACLs</a:t>
            </a:r>
          </a:p>
          <a:p>
            <a:pPr marL="809271" lvl="1" indent="-342900">
              <a:lnSpc>
                <a:spcPct val="90000"/>
              </a:lnSpc>
              <a:spcAft>
                <a:spcPts val="600"/>
              </a:spcAft>
              <a:buFont typeface="Arial" panose="020B0604020202020204" pitchFamily="34" charset="0"/>
              <a:buChar char="•"/>
            </a:pPr>
            <a:r>
              <a:rPr lang="en-US" sz="1400" dirty="0">
                <a:gradFill>
                  <a:gsLst>
                    <a:gs pos="2917">
                      <a:schemeClr val="tx1"/>
                    </a:gs>
                    <a:gs pos="30000">
                      <a:schemeClr val="tx1"/>
                    </a:gs>
                  </a:gsLst>
                  <a:lin ang="5400000" scaled="0"/>
                </a:gradFill>
                <a:latin typeface="+mj-lt"/>
              </a:rPr>
              <a:t>Azure Storage accounts can use firewall rules to restrict network access by IP range</a:t>
            </a:r>
          </a:p>
          <a:p>
            <a:pPr marL="342900" indent="-342900">
              <a:lnSpc>
                <a:spcPct val="90000"/>
              </a:lnSpc>
              <a:spcAft>
                <a:spcPts val="600"/>
              </a:spcAft>
              <a:buFont typeface="Arial" panose="020B0604020202020204" pitchFamily="34" charset="0"/>
              <a:buChar char="•"/>
            </a:pPr>
            <a:r>
              <a:rPr lang="en-US" sz="2400" b="1" dirty="0">
                <a:gradFill>
                  <a:gsLst>
                    <a:gs pos="2917">
                      <a:schemeClr val="tx1"/>
                    </a:gs>
                    <a:gs pos="30000">
                      <a:schemeClr val="tx1"/>
                    </a:gs>
                  </a:gsLst>
                  <a:lin ang="5400000" scaled="0"/>
                </a:gradFill>
                <a:latin typeface="+mj-lt"/>
              </a:rPr>
              <a:t>Data Encryption:</a:t>
            </a:r>
          </a:p>
          <a:p>
            <a:pPr marL="809271" lvl="1" indent="-342900">
              <a:lnSpc>
                <a:spcPct val="90000"/>
              </a:lnSpc>
              <a:spcAft>
                <a:spcPts val="600"/>
              </a:spcAft>
              <a:buFont typeface="Arial" panose="020B0604020202020204" pitchFamily="34" charset="0"/>
              <a:buChar char="•"/>
            </a:pPr>
            <a:r>
              <a:rPr lang="en-US" sz="1400" dirty="0">
                <a:gradFill>
                  <a:gsLst>
                    <a:gs pos="2917">
                      <a:schemeClr val="tx1"/>
                    </a:gs>
                    <a:gs pos="30000">
                      <a:schemeClr val="tx1"/>
                    </a:gs>
                  </a:gsLst>
                  <a:lin ang="5400000" scaled="0"/>
                </a:gradFill>
                <a:latin typeface="+mj-lt"/>
              </a:rPr>
              <a:t>Data in transit is encrypted using TLS security; HTTP access is also allowed but can be turned off</a:t>
            </a:r>
          </a:p>
          <a:p>
            <a:pPr marL="809271" lvl="1" indent="-342900">
              <a:lnSpc>
                <a:spcPct val="90000"/>
              </a:lnSpc>
              <a:spcAft>
                <a:spcPts val="600"/>
              </a:spcAft>
              <a:buFont typeface="Arial" panose="020B0604020202020204" pitchFamily="34" charset="0"/>
              <a:buChar char="•"/>
            </a:pPr>
            <a:r>
              <a:rPr lang="en-US" sz="1400" dirty="0">
                <a:gradFill>
                  <a:gsLst>
                    <a:gs pos="2917">
                      <a:schemeClr val="tx1"/>
                    </a:gs>
                    <a:gs pos="30000">
                      <a:schemeClr val="tx1"/>
                    </a:gs>
                  </a:gsLst>
                  <a:lin ang="5400000" scaled="0"/>
                </a:gradFill>
                <a:latin typeface="+mj-lt"/>
              </a:rPr>
              <a:t>Azure files supports encryption for data in transit with SMB 3.0 on Windows only;  SMB 2.0 or File Shares on Linux are not encrypted</a:t>
            </a:r>
          </a:p>
          <a:p>
            <a:pPr marL="809271" lvl="1" indent="-342900">
              <a:lnSpc>
                <a:spcPct val="90000"/>
              </a:lnSpc>
              <a:spcAft>
                <a:spcPts val="600"/>
              </a:spcAft>
              <a:buFont typeface="Arial" panose="020B0604020202020204" pitchFamily="34" charset="0"/>
              <a:buChar char="•"/>
            </a:pPr>
            <a:r>
              <a:rPr lang="en-US" sz="1400" dirty="0">
                <a:gradFill>
                  <a:gsLst>
                    <a:gs pos="2917">
                      <a:schemeClr val="tx1"/>
                    </a:gs>
                    <a:gs pos="30000">
                      <a:schemeClr val="tx1"/>
                    </a:gs>
                  </a:gsLst>
                  <a:lin ang="5400000" scaled="0"/>
                </a:gradFill>
                <a:highlight>
                  <a:srgbClr val="FFFF00"/>
                </a:highlight>
                <a:latin typeface="+mj-lt"/>
              </a:rPr>
              <a:t>Storage Service Encryption (SSE) </a:t>
            </a:r>
            <a:r>
              <a:rPr lang="en-US" sz="1400" dirty="0">
                <a:gradFill>
                  <a:gsLst>
                    <a:gs pos="2917">
                      <a:schemeClr val="tx1"/>
                    </a:gs>
                    <a:gs pos="30000">
                      <a:schemeClr val="tx1"/>
                    </a:gs>
                  </a:gsLst>
                  <a:lin ang="5400000" scaled="0"/>
                </a:gradFill>
                <a:latin typeface="+mj-lt"/>
              </a:rPr>
              <a:t>encrypts all data at rest in an Azure Storage Account using MSFT managed keys only</a:t>
            </a:r>
          </a:p>
          <a:p>
            <a:pPr marL="809271" lvl="1" indent="-342900">
              <a:lnSpc>
                <a:spcPct val="90000"/>
              </a:lnSpc>
              <a:spcAft>
                <a:spcPts val="600"/>
              </a:spcAft>
              <a:buFont typeface="Arial" panose="020B0604020202020204" pitchFamily="34" charset="0"/>
              <a:buChar char="•"/>
            </a:pPr>
            <a:r>
              <a:rPr lang="en-US" sz="1400" dirty="0">
                <a:gradFill>
                  <a:gsLst>
                    <a:gs pos="2917">
                      <a:schemeClr val="tx1"/>
                    </a:gs>
                    <a:gs pos="30000">
                      <a:schemeClr val="tx1"/>
                    </a:gs>
                  </a:gsLst>
                  <a:lin ang="5400000" scaled="0"/>
                </a:gradFill>
                <a:latin typeface="+mj-lt"/>
              </a:rPr>
              <a:t>Client-side Encryption is enabled using an SDK to programmatically encrypt data as its being stored in a Storage Account</a:t>
            </a:r>
          </a:p>
          <a:p>
            <a:pPr marL="809271" lvl="1" indent="-342900">
              <a:lnSpc>
                <a:spcPct val="90000"/>
              </a:lnSpc>
              <a:spcAft>
                <a:spcPts val="600"/>
              </a:spcAft>
              <a:buFont typeface="Arial" panose="020B0604020202020204" pitchFamily="34" charset="0"/>
              <a:buChar char="•"/>
            </a:pPr>
            <a:r>
              <a:rPr lang="en-US" sz="1400" dirty="0">
                <a:gradFill>
                  <a:gsLst>
                    <a:gs pos="2917">
                      <a:schemeClr val="tx1"/>
                    </a:gs>
                    <a:gs pos="30000">
                      <a:schemeClr val="tx1"/>
                    </a:gs>
                  </a:gsLst>
                  <a:lin ang="5400000" scaled="0"/>
                </a:gradFill>
                <a:highlight>
                  <a:srgbClr val="FFFF00"/>
                </a:highlight>
                <a:latin typeface="+mj-lt"/>
              </a:rPr>
              <a:t>Azure Disk Encryption:</a:t>
            </a:r>
          </a:p>
          <a:p>
            <a:pPr marL="1275642" lvl="2" indent="-342900">
              <a:lnSpc>
                <a:spcPct val="90000"/>
              </a:lnSpc>
              <a:spcAft>
                <a:spcPts val="600"/>
              </a:spcAft>
              <a:buFont typeface="Arial" panose="020B0604020202020204" pitchFamily="34" charset="0"/>
              <a:buChar char="•"/>
            </a:pPr>
            <a:r>
              <a:rPr lang="en-US" sz="1400" dirty="0">
                <a:gradFill>
                  <a:gsLst>
                    <a:gs pos="2917">
                      <a:schemeClr val="tx1"/>
                    </a:gs>
                    <a:gs pos="30000">
                      <a:schemeClr val="tx1"/>
                    </a:gs>
                  </a:gsLst>
                  <a:lin ang="5400000" scaled="0"/>
                </a:gradFill>
                <a:latin typeface="+mj-lt"/>
              </a:rPr>
              <a:t>Encrypt VHDs using </a:t>
            </a:r>
            <a:r>
              <a:rPr lang="en-US" sz="1400" dirty="0">
                <a:gradFill>
                  <a:gsLst>
                    <a:gs pos="2917">
                      <a:schemeClr val="tx1"/>
                    </a:gs>
                    <a:gs pos="30000">
                      <a:schemeClr val="tx1"/>
                    </a:gs>
                  </a:gsLst>
                  <a:lin ang="5400000" scaled="0"/>
                </a:gradFill>
                <a:highlight>
                  <a:srgbClr val="FFFF00"/>
                </a:highlight>
                <a:latin typeface="+mj-lt"/>
              </a:rPr>
              <a:t>BitLocker for Windows </a:t>
            </a:r>
            <a:r>
              <a:rPr lang="en-US" sz="1400" dirty="0">
                <a:gradFill>
                  <a:gsLst>
                    <a:gs pos="2917">
                      <a:schemeClr val="tx1"/>
                    </a:gs>
                    <a:gs pos="30000">
                      <a:schemeClr val="tx1"/>
                    </a:gs>
                  </a:gsLst>
                  <a:lin ang="5400000" scaled="0"/>
                </a:gradFill>
                <a:latin typeface="+mj-lt"/>
              </a:rPr>
              <a:t>and </a:t>
            </a:r>
            <a:r>
              <a:rPr lang="en-US" sz="1400" dirty="0">
                <a:gradFill>
                  <a:gsLst>
                    <a:gs pos="2917">
                      <a:schemeClr val="tx1"/>
                    </a:gs>
                    <a:gs pos="30000">
                      <a:schemeClr val="tx1"/>
                    </a:gs>
                  </a:gsLst>
                  <a:lin ang="5400000" scaled="0"/>
                </a:gradFill>
                <a:highlight>
                  <a:srgbClr val="FFFF00"/>
                </a:highlight>
                <a:latin typeface="+mj-lt"/>
              </a:rPr>
              <a:t>DM-Crypt for Linux</a:t>
            </a:r>
          </a:p>
          <a:p>
            <a:pPr marL="1275642" lvl="2" indent="-342900">
              <a:lnSpc>
                <a:spcPct val="90000"/>
              </a:lnSpc>
              <a:spcAft>
                <a:spcPts val="600"/>
              </a:spcAft>
              <a:buFont typeface="Arial" panose="020B0604020202020204" pitchFamily="34" charset="0"/>
              <a:buChar char="•"/>
            </a:pPr>
            <a:r>
              <a:rPr lang="en-US" sz="1400" dirty="0">
                <a:gradFill>
                  <a:gsLst>
                    <a:gs pos="2917">
                      <a:schemeClr val="tx1"/>
                    </a:gs>
                    <a:gs pos="30000">
                      <a:schemeClr val="tx1"/>
                    </a:gs>
                  </a:gsLst>
                  <a:lin ang="5400000" scaled="0"/>
                </a:gradFill>
                <a:latin typeface="+mj-lt"/>
              </a:rPr>
              <a:t>SSE only encrypts new writes so its good for VM data disks, but marketplace images are unencrypted until new writes occur</a:t>
            </a:r>
          </a:p>
        </p:txBody>
      </p:sp>
    </p:spTree>
    <p:extLst>
      <p:ext uri="{BB962C8B-B14F-4D97-AF65-F5344CB8AC3E}">
        <p14:creationId xmlns:p14="http://schemas.microsoft.com/office/powerpoint/2010/main" val="3174198198"/>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MS-Blue2">
  <a:themeElements>
    <a:clrScheme name="MSVID White Brand template_10-14">
      <a:dk1>
        <a:srgbClr val="505050"/>
      </a:dk1>
      <a:lt1>
        <a:srgbClr val="FFFFFF"/>
      </a:lt1>
      <a:dk2>
        <a:srgbClr val="0078D7"/>
      </a:dk2>
      <a:lt2>
        <a:srgbClr val="00BCF2"/>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Blue2" id="{29372700-D51B-4F9E-8B16-546AB4FA33F0}" vid="{F621E1FC-BCD7-4436-A458-C7E06996C6E2}"/>
    </a:ext>
  </a:extLst>
</a:theme>
</file>

<file path=ppt/theme/theme2.xml><?xml version="1.0" encoding="utf-8"?>
<a:theme xmlns:a="http://schemas.openxmlformats.org/drawingml/2006/main" name="1_3CMG_MarketResearch_template_White_16-9_internalUse">
  <a:themeElements>
    <a:clrScheme name="Custom 40">
      <a:dk1>
        <a:srgbClr val="505050"/>
      </a:dk1>
      <a:lt1>
        <a:srgbClr val="FFFFFF"/>
      </a:lt1>
      <a:dk2>
        <a:srgbClr val="0072C6"/>
      </a:dk2>
      <a:lt2>
        <a:srgbClr val="D2D2D2"/>
      </a:lt2>
      <a:accent1>
        <a:srgbClr val="0072C6"/>
      </a:accent1>
      <a:accent2>
        <a:srgbClr val="00B294"/>
      </a:accent2>
      <a:accent3>
        <a:srgbClr val="68217A"/>
      </a:accent3>
      <a:accent4>
        <a:srgbClr val="BAD80A"/>
      </a:accent4>
      <a:accent5>
        <a:srgbClr val="EC008C"/>
      </a:accent5>
      <a:accent6>
        <a:srgbClr val="FF8C00"/>
      </a:accent6>
      <a:hlink>
        <a:srgbClr val="002A4A"/>
      </a:hlink>
      <a:folHlink>
        <a:srgbClr val="003963"/>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accent6"/>
          </a:solidFill>
          <a:headEnd type="none"/>
          <a:tailEnd type="triangl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RSA_AR_PreBrief_AzureSecurity Center" id="{DF4503D1-F9B8-42FC-B0B6-C2239586CF8C}" vid="{596D8E7F-C70C-46FC-BB55-D1E56F4C26BF}"/>
    </a:ext>
  </a:ext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themeOverride>
</file>

<file path=docProps/app.xml><?xml version="1.0" encoding="utf-8"?>
<Properties xmlns="http://schemas.openxmlformats.org/officeDocument/2006/extended-properties" xmlns:vt="http://schemas.openxmlformats.org/officeDocument/2006/docPropsVTypes">
  <Template>Default Theme</Template>
  <TotalTime>17380</TotalTime>
  <Words>6398</Words>
  <Application>Microsoft Office PowerPoint</Application>
  <PresentationFormat>Custom</PresentationFormat>
  <Paragraphs>1164</Paragraphs>
  <Slides>59</Slides>
  <Notes>57</Notes>
  <HiddenSlides>1</HiddenSlides>
  <MMClips>0</MMClips>
  <ScaleCrop>false</ScaleCrop>
  <HeadingPairs>
    <vt:vector size="8" baseType="variant">
      <vt:variant>
        <vt:lpstr>Fonts Used</vt:lpstr>
      </vt:variant>
      <vt:variant>
        <vt:i4>14</vt:i4>
      </vt:variant>
      <vt:variant>
        <vt:lpstr>Theme</vt:lpstr>
      </vt:variant>
      <vt:variant>
        <vt:i4>3</vt:i4>
      </vt:variant>
      <vt:variant>
        <vt:lpstr>Embedded OLE Servers</vt:lpstr>
      </vt:variant>
      <vt:variant>
        <vt:i4>1</vt:i4>
      </vt:variant>
      <vt:variant>
        <vt:lpstr>Slide Titles</vt:lpstr>
      </vt:variant>
      <vt:variant>
        <vt:i4>59</vt:i4>
      </vt:variant>
    </vt:vector>
  </HeadingPairs>
  <TitlesOfParts>
    <vt:vector size="77" baseType="lpstr">
      <vt:lpstr>ＭＳ Ｐゴシック</vt:lpstr>
      <vt:lpstr>Arial</vt:lpstr>
      <vt:lpstr>Calibri</vt:lpstr>
      <vt:lpstr>Calibri Light</vt:lpstr>
      <vt:lpstr>Consolas</vt:lpstr>
      <vt:lpstr>Segoe UI</vt:lpstr>
      <vt:lpstr>Segoe UI Black</vt:lpstr>
      <vt:lpstr>Segoe UI Light</vt:lpstr>
      <vt:lpstr>Segoe UI Semibold</vt:lpstr>
      <vt:lpstr>Segoe UI Semilight</vt:lpstr>
      <vt:lpstr>segoe-ui_bold</vt:lpstr>
      <vt:lpstr>segoe-ui_semibold</vt:lpstr>
      <vt:lpstr>wf_segoe-ui_normal</vt:lpstr>
      <vt:lpstr>Wingdings</vt:lpstr>
      <vt:lpstr>MS-Blue2</vt:lpstr>
      <vt:lpstr>1_3CMG_MarketResearch_template_White_16-9_internalUse</vt:lpstr>
      <vt:lpstr>2_Office Theme</vt:lpstr>
      <vt:lpstr>think-cell Slide</vt:lpstr>
      <vt:lpstr>Design Data Implementation</vt:lpstr>
      <vt:lpstr>Design for Azure Storage solutions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Design for relational database storage</vt:lpstr>
      <vt:lpstr>Database-as-a-Service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Design for NoSQL Storage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Design for CosmosDB Storage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Design for Azure Data Services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Hands-on Labs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John Ferrari</dc:creator>
  <cp:lastModifiedBy>Satheeshkumar Manoharan</cp:lastModifiedBy>
  <cp:revision>412</cp:revision>
  <cp:lastPrinted>2016-01-18T01:17:12Z</cp:lastPrinted>
  <dcterms:created xsi:type="dcterms:W3CDTF">2015-10-04T02:15:29Z</dcterms:created>
  <dcterms:modified xsi:type="dcterms:W3CDTF">2018-08-28T08:21:09Z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jferrari@microsoft.com</vt:lpwstr>
  </property>
  <property fmtid="{D5CDD505-2E9C-101B-9397-08002B2CF9AE}" pid="5" name="MSIP_Label_f42aa342-8706-4288-bd11-ebb85995028c_SetDate">
    <vt:lpwstr>2017-11-02T15:44:05.4879052Z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